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8" r:id="rId3"/>
    <p:sldId id="279" r:id="rId4"/>
    <p:sldId id="466" r:id="rId5"/>
    <p:sldId id="453" r:id="rId6"/>
    <p:sldId id="40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9B9C0-7396-4516-8ED3-D13282B1C136}" v="237" dt="2023-05-19T17:57:57.700"/>
    <p1510:client id="{EF3EF872-6388-9479-E212-DDFB637F91F9}" v="1" dt="2023-05-23T13:41:22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5" autoAdjust="0"/>
    <p:restoredTop sz="96012"/>
  </p:normalViewPr>
  <p:slideViewPr>
    <p:cSldViewPr snapToGrid="0">
      <p:cViewPr varScale="1">
        <p:scale>
          <a:sx n="68" d="100"/>
          <a:sy n="68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en-US" i="0" noProof="0" dirty="0"/>
            <a:t>“The Earth’s climate </a:t>
          </a:r>
          <a:r>
            <a:rPr lang="en-US" b="1" i="0" noProof="0" dirty="0"/>
            <a:t>has changed </a:t>
          </a:r>
          <a:r>
            <a:rPr lang="en-US" i="0" noProof="0" dirty="0"/>
            <a:t>before (...)”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en-US" sz="2000" b="0" i="0" noProof="0" dirty="0"/>
            <a:t>The structure of the </a:t>
          </a:r>
          <a:r>
            <a:rPr lang="en-US" sz="2000" b="1" i="0" noProof="0" dirty="0"/>
            <a:t>present perfect </a:t>
          </a:r>
          <a:r>
            <a:rPr lang="en-US" sz="2000" b="0" i="0" noProof="0" dirty="0"/>
            <a:t>is</a:t>
          </a:r>
          <a:endParaRPr lang="en-US" sz="2000" b="1" i="1" noProof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A45A3C2-DDFA-2A4A-96B5-26514265B904}">
      <dgm:prSet custT="1"/>
      <dgm:spPr/>
      <dgm:t>
        <a:bodyPr/>
        <a:lstStyle/>
        <a:p>
          <a:pPr algn="ctr">
            <a:buNone/>
          </a:pPr>
          <a:r>
            <a:rPr lang="en-US" sz="2000" b="0" i="0" noProof="0" dirty="0"/>
            <a:t>auxiliary verb (</a:t>
          </a:r>
          <a:r>
            <a:rPr lang="en-US" sz="2000" b="1" i="0" noProof="0" dirty="0"/>
            <a:t>have/has</a:t>
          </a:r>
          <a:r>
            <a:rPr lang="en-US" sz="2000" b="0" i="0" noProof="0" dirty="0"/>
            <a:t>) </a:t>
          </a:r>
          <a:r>
            <a:rPr lang="en-US" sz="2000" b="1" i="0" noProof="0" dirty="0"/>
            <a:t>+</a:t>
          </a:r>
          <a:endParaRPr lang="en-US" sz="2000" b="0" i="0" noProof="0" dirty="0"/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521F7A0A-4294-D145-A336-FFA7A3FE8918}">
      <dgm:prSet/>
      <dgm:spPr/>
      <dgm:t>
        <a:bodyPr/>
        <a:lstStyle/>
        <a:p>
          <a:r>
            <a:rPr lang="en-US" i="0" noProof="0" dirty="0"/>
            <a:t>“(...) modern society </a:t>
          </a:r>
          <a:r>
            <a:rPr lang="en-US" b="1" i="0" noProof="0" dirty="0"/>
            <a:t>has</a:t>
          </a:r>
          <a:r>
            <a:rPr lang="en-US" i="0" noProof="0" dirty="0"/>
            <a:t> ever </a:t>
          </a:r>
          <a:r>
            <a:rPr lang="en-US" b="1" i="0" noProof="0" dirty="0"/>
            <a:t>seen</a:t>
          </a:r>
          <a:r>
            <a:rPr lang="en-US" i="0" noProof="0" dirty="0"/>
            <a:t> before.”</a:t>
          </a:r>
        </a:p>
      </dgm:t>
    </dgm:pt>
    <dgm:pt modelId="{CD212021-3E0F-9646-9E69-9339436BC2AF}" type="parTrans" cxnId="{D25E510B-1449-F645-9BF5-17ABA306D1D9}">
      <dgm:prSet/>
      <dgm:spPr/>
      <dgm:t>
        <a:bodyPr/>
        <a:lstStyle/>
        <a:p>
          <a:endParaRPr lang="pt-BR"/>
        </a:p>
      </dgm:t>
    </dgm:pt>
    <dgm:pt modelId="{D6AC7E5B-B294-C14C-AE21-52036F3BC7BB}" type="sibTrans" cxnId="{D25E510B-1449-F645-9BF5-17ABA306D1D9}">
      <dgm:prSet/>
      <dgm:spPr/>
      <dgm:t>
        <a:bodyPr/>
        <a:lstStyle/>
        <a:p>
          <a:endParaRPr lang="pt-BR"/>
        </a:p>
      </dgm:t>
    </dgm:pt>
    <dgm:pt modelId="{203C4FC3-C1D5-F845-9AF8-4801A44A6947}">
      <dgm:prSet custT="1"/>
      <dgm:spPr/>
      <dgm:t>
        <a:bodyPr/>
        <a:lstStyle/>
        <a:p>
          <a:pPr algn="ctr">
            <a:buNone/>
          </a:pPr>
          <a:r>
            <a:rPr lang="en-US" sz="2000" b="0" i="0" noProof="0" dirty="0"/>
            <a:t>main verb (</a:t>
          </a:r>
          <a:r>
            <a:rPr lang="en-US" sz="2000" b="1" i="0" noProof="0" dirty="0"/>
            <a:t>past participle</a:t>
          </a:r>
          <a:r>
            <a:rPr lang="en-US" sz="2000" b="0" i="0" noProof="0" dirty="0"/>
            <a:t>)</a:t>
          </a:r>
        </a:p>
      </dgm:t>
    </dgm:pt>
    <dgm:pt modelId="{F4212DC5-5242-4E45-92A9-EC51319258CC}" type="parTrans" cxnId="{681A5968-EAD1-7D4B-B316-98F374F75298}">
      <dgm:prSet/>
      <dgm:spPr/>
      <dgm:t>
        <a:bodyPr/>
        <a:lstStyle/>
        <a:p>
          <a:endParaRPr lang="pt-BR"/>
        </a:p>
      </dgm:t>
    </dgm:pt>
    <dgm:pt modelId="{E4E6B4B8-C92B-F540-867D-57741C4C4EB3}" type="sibTrans" cxnId="{681A5968-EAD1-7D4B-B316-98F374F75298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277778" custLinFactNeighborX="-15894" custLinFactNeighborY="-4615">
        <dgm:presLayoutVars>
          <dgm:chMax val="1"/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8E078C26-5178-8845-B85E-E1C6F5B8E4F4}" type="pres">
      <dgm:prSet presAssocID="{521F7A0A-4294-D145-A336-FFA7A3FE8918}" presName="linNode" presStyleCnt="0"/>
      <dgm:spPr/>
    </dgm:pt>
    <dgm:pt modelId="{48A5FD8A-5146-9D4C-BC8D-B40C3A819952}" type="pres">
      <dgm:prSet presAssocID="{521F7A0A-4294-D145-A336-FFA7A3FE8918}" presName="parentText" presStyleLbl="node1" presStyleIdx="1" presStyleCnt="3" custScaleX="277548">
        <dgm:presLayoutVars>
          <dgm:chMax val="1"/>
          <dgm:bulletEnabled val="1"/>
        </dgm:presLayoutVars>
      </dgm:prSet>
      <dgm:spPr/>
    </dgm:pt>
    <dgm:pt modelId="{7CF912F2-6CAA-2148-A328-D8FDE8F7AABC}" type="pres">
      <dgm:prSet presAssocID="{D6AC7E5B-B294-C14C-AE21-52036F3BC7BB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2" presStyleCnt="3" custScaleX="147949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25E510B-1449-F645-9BF5-17ABA306D1D9}" srcId="{DC73AB19-F39D-1F44-BAF2-6DEBDCB3E114}" destId="{521F7A0A-4294-D145-A336-FFA7A3FE8918}" srcOrd="1" destOrd="0" parTransId="{CD212021-3E0F-9646-9E69-9339436BC2AF}" sibTransId="{D6AC7E5B-B294-C14C-AE21-52036F3BC7BB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2" destOrd="0" parTransId="{79D3A0FC-1C1F-E447-B9B2-60BDCC8CCC5F}" sibTransId="{FE98B8E5-892D-A149-A097-7B7BF3F7EAA6}"/>
    <dgm:cxn modelId="{47E0263D-261E-6F43-9ED1-C5D13F11008B}" type="presOf" srcId="{521F7A0A-4294-D145-A336-FFA7A3FE8918}" destId="{48A5FD8A-5146-9D4C-BC8D-B40C3A819952}" srcOrd="0" destOrd="0" presId="urn:microsoft.com/office/officeart/2005/8/layout/vList5"/>
    <dgm:cxn modelId="{681A5968-EAD1-7D4B-B316-98F374F75298}" srcId="{8842BD64-FA85-E940-87E9-91CDDCBF01B5}" destId="{203C4FC3-C1D5-F845-9AF8-4801A44A6947}" srcOrd="1" destOrd="0" parTransId="{F4212DC5-5242-4E45-92A9-EC51319258CC}" sibTransId="{E4E6B4B8-C92B-F540-867D-57741C4C4EB3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F6FE61A1-3710-8A43-8126-1E1A26DC2CBB}" type="presOf" srcId="{203C4FC3-C1D5-F845-9AF8-4801A44A6947}" destId="{4E39FEEF-9556-584F-B7F5-75EBC30F011E}" srcOrd="0" destOrd="1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1B9938F9-6E77-AB4E-BF6D-0E01D2F8EBEE}" type="presParOf" srcId="{426758A8-6C45-F84E-A023-F42C3CC8ABFC}" destId="{8E078C26-5178-8845-B85E-E1C6F5B8E4F4}" srcOrd="2" destOrd="0" presId="urn:microsoft.com/office/officeart/2005/8/layout/vList5"/>
    <dgm:cxn modelId="{2211D682-7F86-2D4D-AC8F-3C728BA75BE5}" type="presParOf" srcId="{8E078C26-5178-8845-B85E-E1C6F5B8E4F4}" destId="{48A5FD8A-5146-9D4C-BC8D-B40C3A819952}" srcOrd="0" destOrd="0" presId="urn:microsoft.com/office/officeart/2005/8/layout/vList5"/>
    <dgm:cxn modelId="{27800EFE-AD6F-DA42-A9AB-FA8D6366E7D8}" type="presParOf" srcId="{426758A8-6C45-F84E-A023-F42C3CC8ABFC}" destId="{7CF912F2-6CAA-2148-A328-D8FDE8F7AABC}" srcOrd="3" destOrd="0" presId="urn:microsoft.com/office/officeart/2005/8/layout/vList5"/>
    <dgm:cxn modelId="{B11C5E12-5853-FF44-AB38-56A6DC51395C}" type="presParOf" srcId="{426758A8-6C45-F84E-A023-F42C3CC8ABFC}" destId="{2181B56C-E861-0A4C-9A11-3F451AA65BCA}" srcOrd="4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2A506-495D-FF41-B9A2-7D72A287CF41}">
      <dsp:nvSpPr>
        <dsp:cNvPr id="0" name=""/>
        <dsp:cNvSpPr/>
      </dsp:nvSpPr>
      <dsp:spPr>
        <a:xfrm>
          <a:off x="0" y="0"/>
          <a:ext cx="6741796" cy="840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noProof="0" dirty="0"/>
            <a:t>“The Earth’s climate </a:t>
          </a:r>
          <a:r>
            <a:rPr lang="en-US" sz="2500" b="1" i="0" kern="1200" noProof="0" dirty="0"/>
            <a:t>has changed </a:t>
          </a:r>
          <a:r>
            <a:rPr lang="en-US" sz="2500" i="0" kern="1200" noProof="0" dirty="0"/>
            <a:t>before (...)”</a:t>
          </a:r>
        </a:p>
      </dsp:txBody>
      <dsp:txXfrm>
        <a:off x="41031" y="41031"/>
        <a:ext cx="6659734" cy="758458"/>
      </dsp:txXfrm>
    </dsp:sp>
    <dsp:sp modelId="{48A5FD8A-5146-9D4C-BC8D-B40C3A819952}">
      <dsp:nvSpPr>
        <dsp:cNvPr id="0" name=""/>
        <dsp:cNvSpPr/>
      </dsp:nvSpPr>
      <dsp:spPr>
        <a:xfrm>
          <a:off x="1007" y="883820"/>
          <a:ext cx="6742798" cy="840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noProof="0" dirty="0"/>
            <a:t>“(...) modern society </a:t>
          </a:r>
          <a:r>
            <a:rPr lang="en-US" sz="2500" b="1" i="0" kern="1200" noProof="0" dirty="0"/>
            <a:t>has</a:t>
          </a:r>
          <a:r>
            <a:rPr lang="en-US" sz="2500" i="0" kern="1200" noProof="0" dirty="0"/>
            <a:t> ever </a:t>
          </a:r>
          <a:r>
            <a:rPr lang="en-US" sz="2500" b="1" i="0" kern="1200" noProof="0" dirty="0"/>
            <a:t>seen</a:t>
          </a:r>
          <a:r>
            <a:rPr lang="en-US" sz="2500" i="0" kern="1200" noProof="0" dirty="0"/>
            <a:t> before.”</a:t>
          </a:r>
        </a:p>
      </dsp:txBody>
      <dsp:txXfrm>
        <a:off x="42038" y="924851"/>
        <a:ext cx="6660736" cy="758458"/>
      </dsp:txXfrm>
    </dsp:sp>
    <dsp:sp modelId="{4E39FEEF-9556-584F-B7F5-75EBC30F011E}">
      <dsp:nvSpPr>
        <dsp:cNvPr id="0" name=""/>
        <dsp:cNvSpPr/>
      </dsp:nvSpPr>
      <dsp:spPr>
        <a:xfrm rot="5400000">
          <a:off x="4570122" y="345585"/>
          <a:ext cx="672416" cy="368208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0" i="0" kern="1200" noProof="0" dirty="0"/>
            <a:t>auxiliary verb (</a:t>
          </a:r>
          <a:r>
            <a:rPr lang="en-US" sz="2000" b="1" i="0" kern="1200" noProof="0" dirty="0"/>
            <a:t>have/has</a:t>
          </a:r>
          <a:r>
            <a:rPr lang="en-US" sz="2000" b="0" i="0" kern="1200" noProof="0" dirty="0"/>
            <a:t>) </a:t>
          </a:r>
          <a:r>
            <a:rPr lang="en-US" sz="2000" b="1" i="0" kern="1200" noProof="0" dirty="0"/>
            <a:t>+</a:t>
          </a:r>
          <a:endParaRPr lang="en-US" sz="2000" b="0" i="0" kern="1200" noProof="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0" i="0" kern="1200" noProof="0" dirty="0"/>
            <a:t>main verb (</a:t>
          </a:r>
          <a:r>
            <a:rPr lang="en-US" sz="2000" b="1" i="0" kern="1200" noProof="0" dirty="0"/>
            <a:t>past participle</a:t>
          </a:r>
          <a:r>
            <a:rPr lang="en-US" sz="2000" b="0" i="0" kern="1200" noProof="0" dirty="0"/>
            <a:t>)</a:t>
          </a:r>
        </a:p>
      </dsp:txBody>
      <dsp:txXfrm rot="-5400000">
        <a:off x="3065288" y="1883245"/>
        <a:ext cx="3649260" cy="606766"/>
      </dsp:txXfrm>
    </dsp:sp>
    <dsp:sp modelId="{7E12625C-0170-CC44-A5C2-8E32F902590D}">
      <dsp:nvSpPr>
        <dsp:cNvPr id="0" name=""/>
        <dsp:cNvSpPr/>
      </dsp:nvSpPr>
      <dsp:spPr>
        <a:xfrm>
          <a:off x="1007" y="1766367"/>
          <a:ext cx="3064279" cy="840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noProof="0" dirty="0"/>
            <a:t>The structure of the </a:t>
          </a:r>
          <a:r>
            <a:rPr lang="en-US" sz="2000" b="1" i="0" kern="1200" noProof="0" dirty="0"/>
            <a:t>present perfect </a:t>
          </a:r>
          <a:r>
            <a:rPr lang="en-US" sz="2000" b="0" i="0" kern="1200" noProof="0" dirty="0"/>
            <a:t>is</a:t>
          </a:r>
          <a:endParaRPr lang="en-US" sz="2000" b="1" i="1" kern="1200" noProof="0" dirty="0"/>
        </a:p>
      </dsp:txBody>
      <dsp:txXfrm>
        <a:off x="42038" y="1807398"/>
        <a:ext cx="2982217" cy="75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9º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771618" y="5274493"/>
            <a:ext cx="7271067" cy="104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UNITED STATES ENVIRONMENTAL PROTECTION AGENCY.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Learn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the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basics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5 set. 2017.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archive.epa.gov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climatechange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/kids/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basics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index.html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25 jun. 2022.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389626-2A28-B47B-F533-17D5671EA606}"/>
              </a:ext>
            </a:extLst>
          </p:cNvPr>
          <p:cNvGrpSpPr/>
          <p:nvPr/>
        </p:nvGrpSpPr>
        <p:grpSpPr>
          <a:xfrm>
            <a:off x="319272" y="3642756"/>
            <a:ext cx="4012364" cy="2629042"/>
            <a:chOff x="666816" y="3597911"/>
            <a:chExt cx="2833826" cy="2629042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6CC712A-7A99-36EF-A7AC-0EE00567DBFA}"/>
                </a:ext>
              </a:extLst>
            </p:cNvPr>
            <p:cNvSpPr txBox="1"/>
            <p:nvPr/>
          </p:nvSpPr>
          <p:spPr>
            <a:xfrm>
              <a:off x="713357" y="4087906"/>
              <a:ext cx="2787285" cy="2139047"/>
            </a:xfrm>
            <a:custGeom>
              <a:avLst/>
              <a:gdLst>
                <a:gd name="connsiteX0" fmla="*/ 0 w 2787285"/>
                <a:gd name="connsiteY0" fmla="*/ 0 h 2139047"/>
                <a:gd name="connsiteX1" fmla="*/ 2787285 w 2787285"/>
                <a:gd name="connsiteY1" fmla="*/ 0 h 2139047"/>
                <a:gd name="connsiteX2" fmla="*/ 2787285 w 2787285"/>
                <a:gd name="connsiteY2" fmla="*/ 2139047 h 2139047"/>
                <a:gd name="connsiteX3" fmla="*/ 0 w 2787285"/>
                <a:gd name="connsiteY3" fmla="*/ 2139047 h 2139047"/>
                <a:gd name="connsiteX4" fmla="*/ 0 w 2787285"/>
                <a:gd name="connsiteY4" fmla="*/ 0 h 213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7285" h="2139047" fill="none" extrusionOk="0">
                  <a:moveTo>
                    <a:pt x="0" y="0"/>
                  </a:moveTo>
                  <a:cubicBezTo>
                    <a:pt x="342767" y="-49533"/>
                    <a:pt x="2051096" y="-14809"/>
                    <a:pt x="2787285" y="0"/>
                  </a:cubicBezTo>
                  <a:cubicBezTo>
                    <a:pt x="2874924" y="987994"/>
                    <a:pt x="2714606" y="1280828"/>
                    <a:pt x="2787285" y="2139047"/>
                  </a:cubicBezTo>
                  <a:cubicBezTo>
                    <a:pt x="2246918" y="2090816"/>
                    <a:pt x="1190053" y="2223502"/>
                    <a:pt x="0" y="2139047"/>
                  </a:cubicBezTo>
                  <a:cubicBezTo>
                    <a:pt x="-38581" y="1713177"/>
                    <a:pt x="63341" y="511618"/>
                    <a:pt x="0" y="0"/>
                  </a:cubicBezTo>
                  <a:close/>
                </a:path>
                <a:path w="2787285" h="2139047" stroke="0" extrusionOk="0">
                  <a:moveTo>
                    <a:pt x="0" y="0"/>
                  </a:moveTo>
                  <a:cubicBezTo>
                    <a:pt x="595352" y="118645"/>
                    <a:pt x="1885540" y="116012"/>
                    <a:pt x="2787285" y="0"/>
                  </a:cubicBezTo>
                  <a:cubicBezTo>
                    <a:pt x="2654403" y="976115"/>
                    <a:pt x="2872236" y="1915014"/>
                    <a:pt x="2787285" y="2139047"/>
                  </a:cubicBezTo>
                  <a:cubicBezTo>
                    <a:pt x="1984478" y="2273647"/>
                    <a:pt x="1349397" y="1981851"/>
                    <a:pt x="0" y="2139047"/>
                  </a:cubicBezTo>
                  <a:cubicBezTo>
                    <a:pt x="-20187" y="1116546"/>
                    <a:pt x="-152480" y="64575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1900" b="1" dirty="0"/>
                <a:t>Weather × Climate</a:t>
              </a:r>
            </a:p>
            <a:p>
              <a:r>
                <a:rPr lang="en-US" sz="1900" b="1" dirty="0"/>
                <a:t>Weather</a:t>
              </a:r>
              <a:r>
                <a:rPr lang="en-US" sz="1900" dirty="0"/>
                <a:t> is a specific event or condition that happens over a period of hours or days.</a:t>
              </a:r>
            </a:p>
            <a:p>
              <a:r>
                <a:rPr lang="en-US" sz="1900" b="1" dirty="0"/>
                <a:t>Climate</a:t>
              </a:r>
              <a:r>
                <a:rPr lang="en-US" sz="1900" dirty="0"/>
                <a:t> refers to the average weather conditions in a place over many years (usually at least 30 years).</a:t>
              </a:r>
              <a:endParaRPr lang="en-US" sz="1900" i="1" dirty="0"/>
            </a:p>
          </p:txBody>
        </p:sp>
        <p:sp>
          <p:nvSpPr>
            <p:cNvPr id="5" name="Pentágono 4">
              <a:extLst>
                <a:ext uri="{FF2B5EF4-FFF2-40B4-BE49-F238E27FC236}">
                  <a16:creationId xmlns:a16="http://schemas.microsoft.com/office/drawing/2014/main" id="{9AD96217-2983-C01A-9D1B-90088C98DE54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pic>
        <p:nvPicPr>
          <p:cNvPr id="14" name="Imagem 1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07EA8DB-30E0-A0B8-ED23-3249124F3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502" y="859790"/>
            <a:ext cx="73533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Natural disasters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77BC81D-F593-EFA0-0731-9CCD27F7E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643466"/>
            <a:ext cx="6111135" cy="55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Natural disasters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D84849B-1305-0539-755C-BDE273FE1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399" y="643466"/>
            <a:ext cx="5708313" cy="54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weather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7C0364F-F462-F0C7-12AF-25AD09C72AC7}"/>
              </a:ext>
            </a:extLst>
          </p:cNvPr>
          <p:cNvGrpSpPr/>
          <p:nvPr/>
        </p:nvGrpSpPr>
        <p:grpSpPr>
          <a:xfrm>
            <a:off x="552159" y="3853627"/>
            <a:ext cx="3455283" cy="2704737"/>
            <a:chOff x="474502" y="2893601"/>
            <a:chExt cx="3455283" cy="270473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17F46B3-B58A-A5DE-C0B3-A0F363E53439}"/>
                </a:ext>
              </a:extLst>
            </p:cNvPr>
            <p:cNvSpPr txBox="1"/>
            <p:nvPr/>
          </p:nvSpPr>
          <p:spPr>
            <a:xfrm>
              <a:off x="649741" y="3351569"/>
              <a:ext cx="3280044" cy="2246769"/>
            </a:xfrm>
            <a:custGeom>
              <a:avLst/>
              <a:gdLst>
                <a:gd name="connsiteX0" fmla="*/ 0 w 3280044"/>
                <a:gd name="connsiteY0" fmla="*/ 0 h 2246769"/>
                <a:gd name="connsiteX1" fmla="*/ 3280044 w 3280044"/>
                <a:gd name="connsiteY1" fmla="*/ 0 h 2246769"/>
                <a:gd name="connsiteX2" fmla="*/ 3280044 w 3280044"/>
                <a:gd name="connsiteY2" fmla="*/ 2246769 h 2246769"/>
                <a:gd name="connsiteX3" fmla="*/ 0 w 3280044"/>
                <a:gd name="connsiteY3" fmla="*/ 2246769 h 2246769"/>
                <a:gd name="connsiteX4" fmla="*/ 0 w 3280044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044" h="2246769" fill="none" extrusionOk="0">
                  <a:moveTo>
                    <a:pt x="0" y="0"/>
                  </a:moveTo>
                  <a:cubicBezTo>
                    <a:pt x="1579444" y="-49533"/>
                    <a:pt x="2257182" y="-14809"/>
                    <a:pt x="3280044" y="0"/>
                  </a:cubicBezTo>
                  <a:cubicBezTo>
                    <a:pt x="3367683" y="709360"/>
                    <a:pt x="3207365" y="1654734"/>
                    <a:pt x="3280044" y="2246769"/>
                  </a:cubicBezTo>
                  <a:cubicBezTo>
                    <a:pt x="2536647" y="2198538"/>
                    <a:pt x="462849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280044" h="2246769" stroke="0" extrusionOk="0">
                  <a:moveTo>
                    <a:pt x="0" y="0"/>
                  </a:moveTo>
                  <a:cubicBezTo>
                    <a:pt x="974185" y="118645"/>
                    <a:pt x="1864247" y="116012"/>
                    <a:pt x="3280044" y="0"/>
                  </a:cubicBezTo>
                  <a:cubicBezTo>
                    <a:pt x="3147162" y="629768"/>
                    <a:pt x="3364995" y="1685603"/>
                    <a:pt x="3280044" y="2246769"/>
                  </a:cubicBezTo>
                  <a:cubicBezTo>
                    <a:pt x="2605292" y="2381369"/>
                    <a:pt x="871719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inglês, o sufixo </a:t>
              </a:r>
              <a:r>
                <a:rPr lang="pt-BR" sz="2000" b="1" i="1" dirty="0"/>
                <a:t>-</a:t>
              </a:r>
              <a:r>
                <a:rPr lang="pt-BR" sz="2000" b="1" i="1" dirty="0" err="1"/>
                <a:t>y</a:t>
              </a:r>
              <a:endParaRPr lang="pt-BR" sz="2000" b="1" i="1" dirty="0"/>
            </a:p>
            <a:p>
              <a:r>
                <a:rPr lang="pt-BR" sz="2000" dirty="0"/>
                <a:t>geralmente é acrescentado</a:t>
              </a:r>
            </a:p>
            <a:p>
              <a:r>
                <a:rPr lang="pt-BR" sz="2000" dirty="0"/>
                <a:t>a substantivos para formar</a:t>
              </a:r>
            </a:p>
            <a:p>
              <a:r>
                <a:rPr lang="pt-BR" sz="2000" dirty="0"/>
                <a:t>adjetivos:</a:t>
              </a:r>
            </a:p>
            <a:p>
              <a:r>
                <a:rPr lang="pt-BR" sz="2000" i="1" dirty="0"/>
                <a:t>snow </a:t>
              </a:r>
              <a:r>
                <a:rPr lang="pt-BR" sz="2000" dirty="0"/>
                <a:t>➡️ </a:t>
              </a:r>
              <a:r>
                <a:rPr lang="pt-BR" sz="2000" i="1" dirty="0"/>
                <a:t>snow</a:t>
              </a:r>
              <a:r>
                <a:rPr lang="pt-BR" sz="2000" b="1" i="1" dirty="0"/>
                <a:t>y</a:t>
              </a:r>
              <a:r>
                <a:rPr lang="pt-BR" sz="2000" i="1" dirty="0"/>
                <a:t>;</a:t>
              </a:r>
            </a:p>
            <a:p>
              <a:r>
                <a:rPr lang="pt-BR" sz="2000" i="1" dirty="0"/>
                <a:t>rain </a:t>
              </a:r>
              <a:r>
                <a:rPr lang="pt-BR" sz="2000" dirty="0"/>
                <a:t>➡️</a:t>
              </a:r>
              <a:r>
                <a:rPr lang="pt-BR" sz="2000" i="1" dirty="0"/>
                <a:t> rain</a:t>
              </a:r>
              <a:r>
                <a:rPr lang="pt-BR" sz="2000" b="1" i="1" dirty="0"/>
                <a:t>y</a:t>
              </a:r>
              <a:r>
                <a:rPr lang="pt-BR" sz="2000" i="1" dirty="0"/>
                <a:t>;</a:t>
              </a:r>
            </a:p>
            <a:p>
              <a:r>
                <a:rPr lang="pt-BR" sz="2000" i="1" dirty="0"/>
                <a:t>storm </a:t>
              </a:r>
              <a:r>
                <a:rPr lang="pt-BR" sz="2000" dirty="0"/>
                <a:t>➡️</a:t>
              </a:r>
              <a:r>
                <a:rPr lang="pt-BR" sz="2000" i="1" dirty="0"/>
                <a:t> storm</a:t>
              </a:r>
              <a:r>
                <a:rPr lang="pt-BR" sz="2000" b="1" i="1" dirty="0"/>
                <a:t>y</a:t>
              </a:r>
              <a:r>
                <a:rPr lang="pt-BR" sz="2000" dirty="0"/>
                <a:t>.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570FE519-182C-5C82-2092-A8338FE7E573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7F7A776-9E7B-E263-CD05-CFF3EA614DD0}"/>
              </a:ext>
            </a:extLst>
          </p:cNvPr>
          <p:cNvGrpSpPr/>
          <p:nvPr/>
        </p:nvGrpSpPr>
        <p:grpSpPr>
          <a:xfrm>
            <a:off x="4778117" y="1808307"/>
            <a:ext cx="7290061" cy="3655551"/>
            <a:chOff x="4778117" y="1808307"/>
            <a:chExt cx="7290061" cy="3655551"/>
          </a:xfrm>
        </p:grpSpPr>
        <p:pic>
          <p:nvPicPr>
            <p:cNvPr id="8" name="Imagem 7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440021B4-76B6-4511-50F0-1B933DD1E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8117" y="1808307"/>
              <a:ext cx="7290061" cy="3241386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9CDFCE2-7B68-D2CD-5DF3-9279F0295369}"/>
                </a:ext>
              </a:extLst>
            </p:cNvPr>
            <p:cNvSpPr txBox="1"/>
            <p:nvPr/>
          </p:nvSpPr>
          <p:spPr>
            <a:xfrm>
              <a:off x="5036481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cloudy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47C841B-ED22-A6FB-A93E-C79F2730D9DC}"/>
                </a:ext>
              </a:extLst>
            </p:cNvPr>
            <p:cNvSpPr txBox="1"/>
            <p:nvPr/>
          </p:nvSpPr>
          <p:spPr>
            <a:xfrm>
              <a:off x="5036481" y="5002192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foggy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02367456-2F9A-FD86-1F06-7F8E37B67F1A}"/>
                </a:ext>
              </a:extLst>
            </p:cNvPr>
            <p:cNvSpPr txBox="1"/>
            <p:nvPr/>
          </p:nvSpPr>
          <p:spPr>
            <a:xfrm>
              <a:off x="6825417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rainy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441A285-84FD-E2EC-DDE1-3EC8624D7098}"/>
                </a:ext>
              </a:extLst>
            </p:cNvPr>
            <p:cNvSpPr txBox="1"/>
            <p:nvPr/>
          </p:nvSpPr>
          <p:spPr>
            <a:xfrm>
              <a:off x="6825417" y="5002192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snowy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5243DD9F-6B8C-888F-6B59-1B4AC18062D9}"/>
                </a:ext>
              </a:extLst>
            </p:cNvPr>
            <p:cNvSpPr txBox="1"/>
            <p:nvPr/>
          </p:nvSpPr>
          <p:spPr>
            <a:xfrm>
              <a:off x="8634011" y="5002193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sunny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4A041480-0048-A3D4-235F-7EA7658A9C55}"/>
                </a:ext>
              </a:extLst>
            </p:cNvPr>
            <p:cNvSpPr txBox="1"/>
            <p:nvPr/>
          </p:nvSpPr>
          <p:spPr>
            <a:xfrm>
              <a:off x="8634011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stormy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279F446-B77E-A656-B318-56CBF025E876}"/>
                </a:ext>
              </a:extLst>
            </p:cNvPr>
            <p:cNvSpPr txBox="1"/>
            <p:nvPr/>
          </p:nvSpPr>
          <p:spPr>
            <a:xfrm>
              <a:off x="10442605" y="3198167"/>
              <a:ext cx="1483072" cy="461665"/>
            </a:xfrm>
            <a:custGeom>
              <a:avLst/>
              <a:gdLst>
                <a:gd name="connsiteX0" fmla="*/ 0 w 1483072"/>
                <a:gd name="connsiteY0" fmla="*/ 0 h 461665"/>
                <a:gd name="connsiteX1" fmla="*/ 1483072 w 1483072"/>
                <a:gd name="connsiteY1" fmla="*/ 0 h 461665"/>
                <a:gd name="connsiteX2" fmla="*/ 1483072 w 1483072"/>
                <a:gd name="connsiteY2" fmla="*/ 461665 h 461665"/>
                <a:gd name="connsiteX3" fmla="*/ 0 w 1483072"/>
                <a:gd name="connsiteY3" fmla="*/ 461665 h 461665"/>
                <a:gd name="connsiteX4" fmla="*/ 0 w 1483072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072" h="461665" fill="none" extrusionOk="0">
                  <a:moveTo>
                    <a:pt x="0" y="0"/>
                  </a:moveTo>
                  <a:cubicBezTo>
                    <a:pt x="407784" y="111184"/>
                    <a:pt x="766110" y="15555"/>
                    <a:pt x="1483072" y="0"/>
                  </a:cubicBezTo>
                  <a:cubicBezTo>
                    <a:pt x="1480924" y="186521"/>
                    <a:pt x="1480779" y="313513"/>
                    <a:pt x="1483072" y="461665"/>
                  </a:cubicBezTo>
                  <a:cubicBezTo>
                    <a:pt x="817950" y="423372"/>
                    <a:pt x="173620" y="593783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483072" h="461665" stroke="0" extrusionOk="0">
                  <a:moveTo>
                    <a:pt x="0" y="0"/>
                  </a:moveTo>
                  <a:cubicBezTo>
                    <a:pt x="477157" y="-122967"/>
                    <a:pt x="1282061" y="-56308"/>
                    <a:pt x="1483072" y="0"/>
                  </a:cubicBezTo>
                  <a:cubicBezTo>
                    <a:pt x="1501818" y="143527"/>
                    <a:pt x="1456082" y="261265"/>
                    <a:pt x="1483072" y="461665"/>
                  </a:cubicBezTo>
                  <a:cubicBezTo>
                    <a:pt x="752712" y="588014"/>
                    <a:pt x="242031" y="437333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windy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65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Present perfect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A6FF6E0-F773-9511-E263-C994336E9B9B}"/>
              </a:ext>
            </a:extLst>
          </p:cNvPr>
          <p:cNvGrpSpPr/>
          <p:nvPr/>
        </p:nvGrpSpPr>
        <p:grpSpPr>
          <a:xfrm>
            <a:off x="552159" y="3853627"/>
            <a:ext cx="3455283" cy="1473631"/>
            <a:chOff x="474502" y="2893601"/>
            <a:chExt cx="3455283" cy="1473631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94618FC-503C-8C47-5FE2-B74274269333}"/>
                </a:ext>
              </a:extLst>
            </p:cNvPr>
            <p:cNvSpPr txBox="1"/>
            <p:nvPr/>
          </p:nvSpPr>
          <p:spPr>
            <a:xfrm>
              <a:off x="649741" y="3351569"/>
              <a:ext cx="3280044" cy="1015663"/>
            </a:xfrm>
            <a:custGeom>
              <a:avLst/>
              <a:gdLst>
                <a:gd name="connsiteX0" fmla="*/ 0 w 3280044"/>
                <a:gd name="connsiteY0" fmla="*/ 0 h 1015663"/>
                <a:gd name="connsiteX1" fmla="*/ 3280044 w 3280044"/>
                <a:gd name="connsiteY1" fmla="*/ 0 h 1015663"/>
                <a:gd name="connsiteX2" fmla="*/ 3280044 w 3280044"/>
                <a:gd name="connsiteY2" fmla="*/ 1015663 h 1015663"/>
                <a:gd name="connsiteX3" fmla="*/ 0 w 3280044"/>
                <a:gd name="connsiteY3" fmla="*/ 1015663 h 1015663"/>
                <a:gd name="connsiteX4" fmla="*/ 0 w 3280044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0044" h="1015663" fill="none" extrusionOk="0">
                  <a:moveTo>
                    <a:pt x="0" y="0"/>
                  </a:moveTo>
                  <a:cubicBezTo>
                    <a:pt x="1579444" y="-49533"/>
                    <a:pt x="2257182" y="-14809"/>
                    <a:pt x="3280044" y="0"/>
                  </a:cubicBezTo>
                  <a:cubicBezTo>
                    <a:pt x="3194796" y="249582"/>
                    <a:pt x="3360851" y="889491"/>
                    <a:pt x="3280044" y="1015663"/>
                  </a:cubicBezTo>
                  <a:cubicBezTo>
                    <a:pt x="2536647" y="967432"/>
                    <a:pt x="46284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280044" h="1015663" stroke="0" extrusionOk="0">
                  <a:moveTo>
                    <a:pt x="0" y="0"/>
                  </a:moveTo>
                  <a:cubicBezTo>
                    <a:pt x="974185" y="118645"/>
                    <a:pt x="1864247" y="116012"/>
                    <a:pt x="3280044" y="0"/>
                  </a:cubicBezTo>
                  <a:cubicBezTo>
                    <a:pt x="3248930" y="243736"/>
                    <a:pt x="3219814" y="806251"/>
                    <a:pt x="3280044" y="1015663"/>
                  </a:cubicBezTo>
                  <a:cubicBezTo>
                    <a:pt x="2605292" y="1150263"/>
                    <a:pt x="871719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Consulte o quadro de verbos irregulares ao final do livro sempre que necessário.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112626AC-4828-DA69-BE93-5D1A45778F9E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A7D43643-A62B-A3F4-724F-B6B19E2D18A9}"/>
              </a:ext>
            </a:extLst>
          </p:cNvPr>
          <p:cNvGrpSpPr/>
          <p:nvPr/>
        </p:nvGrpSpPr>
        <p:grpSpPr>
          <a:xfrm>
            <a:off x="5001117" y="643467"/>
            <a:ext cx="6755072" cy="1742184"/>
            <a:chOff x="4976622" y="2490724"/>
            <a:chExt cx="6755072" cy="1742184"/>
          </a:xfrm>
        </p:grpSpPr>
        <p:pic>
          <p:nvPicPr>
            <p:cNvPr id="22" name="Imagem 21" descr="Tabela&#10;&#10;Descrição gerada automaticamente">
              <a:extLst>
                <a:ext uri="{FF2B5EF4-FFF2-40B4-BE49-F238E27FC236}">
                  <a16:creationId xmlns:a16="http://schemas.microsoft.com/office/drawing/2014/main" id="{122A606D-25F3-1789-2598-D047FBF22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6622" y="2490724"/>
              <a:ext cx="6755072" cy="1742184"/>
            </a:xfrm>
            <a:prstGeom prst="rect">
              <a:avLst/>
            </a:prstGeom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227FC7F-F237-D544-77F2-23CFBBC88210}"/>
                </a:ext>
              </a:extLst>
            </p:cNvPr>
            <p:cNvSpPr txBox="1"/>
            <p:nvPr/>
          </p:nvSpPr>
          <p:spPr>
            <a:xfrm>
              <a:off x="5458248" y="3533093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</a:rPr>
                <a:t>rise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62FC5FB-59C9-C51E-4F76-E148D050AEF5}"/>
                </a:ext>
              </a:extLst>
            </p:cNvPr>
            <p:cNvSpPr txBox="1"/>
            <p:nvPr/>
          </p:nvSpPr>
          <p:spPr>
            <a:xfrm>
              <a:off x="7668907" y="2901518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</a:rPr>
                <a:t>affected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88C8A8C-E3DA-16AD-2B7E-2D278459D7BA}"/>
                </a:ext>
              </a:extLst>
            </p:cNvPr>
            <p:cNvSpPr txBox="1"/>
            <p:nvPr/>
          </p:nvSpPr>
          <p:spPr>
            <a:xfrm>
              <a:off x="7668907" y="3852745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</a:rPr>
                <a:t>warned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3ED98513-0D2C-0B6B-F51A-0068380AAEA7}"/>
                </a:ext>
              </a:extLst>
            </p:cNvPr>
            <p:cNvSpPr txBox="1"/>
            <p:nvPr/>
          </p:nvSpPr>
          <p:spPr>
            <a:xfrm>
              <a:off x="9906094" y="3223316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</a:rPr>
                <a:t>changed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033977DF-68D2-0B29-BC5F-DCC314B5F3A2}"/>
                </a:ext>
              </a:extLst>
            </p:cNvPr>
            <p:cNvSpPr txBox="1"/>
            <p:nvPr/>
          </p:nvSpPr>
          <p:spPr>
            <a:xfrm>
              <a:off x="9906094" y="3852745"/>
              <a:ext cx="1370502" cy="276999"/>
            </a:xfrm>
            <a:custGeom>
              <a:avLst/>
              <a:gdLst>
                <a:gd name="connsiteX0" fmla="*/ 0 w 1370502"/>
                <a:gd name="connsiteY0" fmla="*/ 0 h 276999"/>
                <a:gd name="connsiteX1" fmla="*/ 1370502 w 1370502"/>
                <a:gd name="connsiteY1" fmla="*/ 0 h 276999"/>
                <a:gd name="connsiteX2" fmla="*/ 1370502 w 1370502"/>
                <a:gd name="connsiteY2" fmla="*/ 276999 h 276999"/>
                <a:gd name="connsiteX3" fmla="*/ 0 w 1370502"/>
                <a:gd name="connsiteY3" fmla="*/ 276999 h 276999"/>
                <a:gd name="connsiteX4" fmla="*/ 0 w 1370502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502" h="276999" fill="none" extrusionOk="0">
                  <a:moveTo>
                    <a:pt x="0" y="0"/>
                  </a:moveTo>
                  <a:cubicBezTo>
                    <a:pt x="346542" y="-41528"/>
                    <a:pt x="934669" y="-42656"/>
                    <a:pt x="1370502" y="0"/>
                  </a:cubicBezTo>
                  <a:cubicBezTo>
                    <a:pt x="1384974" y="121756"/>
                    <a:pt x="1368209" y="216885"/>
                    <a:pt x="1370502" y="276999"/>
                  </a:cubicBezTo>
                  <a:cubicBezTo>
                    <a:pt x="1061189" y="372358"/>
                    <a:pt x="137875" y="207799"/>
                    <a:pt x="0" y="276999"/>
                  </a:cubicBezTo>
                  <a:cubicBezTo>
                    <a:pt x="13294" y="179544"/>
                    <a:pt x="-14350" y="112173"/>
                    <a:pt x="0" y="0"/>
                  </a:cubicBezTo>
                  <a:close/>
                </a:path>
                <a:path w="1370502" h="276999" stroke="0" extrusionOk="0">
                  <a:moveTo>
                    <a:pt x="0" y="0"/>
                  </a:moveTo>
                  <a:cubicBezTo>
                    <a:pt x="209060" y="112149"/>
                    <a:pt x="1054183" y="-66095"/>
                    <a:pt x="1370502" y="0"/>
                  </a:cubicBezTo>
                  <a:cubicBezTo>
                    <a:pt x="1372628" y="41565"/>
                    <a:pt x="1360132" y="194310"/>
                    <a:pt x="1370502" y="276999"/>
                  </a:cubicBezTo>
                  <a:cubicBezTo>
                    <a:pt x="1207853" y="398628"/>
                    <a:pt x="190376" y="268324"/>
                    <a:pt x="0" y="276999"/>
                  </a:cubicBezTo>
                  <a:cubicBezTo>
                    <a:pt x="-5118" y="209672"/>
                    <a:pt x="24037" y="1260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</a:rPr>
                <a:t>warned</a:t>
              </a:r>
            </a:p>
          </p:txBody>
        </p:sp>
      </p:grp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FED4893E-3479-DE47-D4D5-4266C8F90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170672"/>
              </p:ext>
            </p:extLst>
          </p:nvPr>
        </p:nvGraphicFramePr>
        <p:xfrm>
          <a:off x="5007808" y="3453388"/>
          <a:ext cx="6748381" cy="260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870688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9296</TotalTime>
  <Words>203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Helvetica</vt:lpstr>
      <vt:lpstr>Pacote</vt:lpstr>
      <vt:lpstr>Língua inglesa</vt:lpstr>
      <vt:lpstr>UNIT 7</vt:lpstr>
      <vt:lpstr>UNIT 7</vt:lpstr>
      <vt:lpstr>UNIT 7</vt:lpstr>
      <vt:lpstr>UNIT 7</vt:lpstr>
      <vt:lpstr>UNIT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66</cp:revision>
  <dcterms:created xsi:type="dcterms:W3CDTF">2023-05-08T13:05:16Z</dcterms:created>
  <dcterms:modified xsi:type="dcterms:W3CDTF">2023-06-21T13:46:34Z</dcterms:modified>
</cp:coreProperties>
</file>