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412" r:id="rId3"/>
    <p:sldId id="350" r:id="rId4"/>
    <p:sldId id="470" r:id="rId5"/>
    <p:sldId id="374" r:id="rId6"/>
    <p:sldId id="449" r:id="rId7"/>
    <p:sldId id="45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9B9C0-7396-4516-8ED3-D13282B1C136}" v="237" dt="2023-05-19T17:57:57.700"/>
    <p1510:client id="{EF3EF872-6388-9479-E212-DDFB637F91F9}" v="1" dt="2023-05-23T13:41:22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5" autoAdjust="0"/>
    <p:restoredTop sz="96012"/>
  </p:normalViewPr>
  <p:slideViewPr>
    <p:cSldViewPr snapToGrid="0">
      <p:cViewPr varScale="1">
        <p:scale>
          <a:sx n="68" d="100"/>
          <a:sy n="68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en-US" b="1" i="0" noProof="0" dirty="0"/>
            <a:t>The modal verb SHOULD expresses</a:t>
          </a:r>
          <a:endParaRPr lang="en-US" i="0" noProof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en-US" b="1" i="0" noProof="0" dirty="0"/>
            <a:t>We use SHOULD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en-US" b="0" i="0" noProof="0" dirty="0"/>
            <a:t>a recommendation.</a:t>
          </a:r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en-US" b="1" i="0" noProof="0" dirty="0"/>
            <a:t>before</a:t>
          </a:r>
          <a:r>
            <a:rPr lang="en-US" b="0" i="0" noProof="0" dirty="0"/>
            <a:t> the main verb in the infinitive (without </a:t>
          </a:r>
          <a:r>
            <a:rPr lang="en-US" b="0" i="1" noProof="0" dirty="0"/>
            <a:t>to</a:t>
          </a:r>
          <a:r>
            <a:rPr lang="en-US" b="0" i="0" noProof="0" dirty="0"/>
            <a:t>).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127358" custLinFactNeighborX="-15894" custLinFactNeighborY="-4615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27358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en-US" i="0" noProof="0" dirty="0"/>
            <a:t>The modal verbs </a:t>
          </a:r>
          <a:r>
            <a:rPr lang="en-US" b="1" i="1" noProof="0" dirty="0"/>
            <a:t>must</a:t>
          </a:r>
          <a:r>
            <a:rPr lang="en-US" i="0" noProof="0" dirty="0"/>
            <a:t> and </a:t>
          </a:r>
          <a:r>
            <a:rPr lang="en-US" b="1" i="1" noProof="0" dirty="0"/>
            <a:t>have to </a:t>
          </a:r>
          <a:r>
            <a:rPr lang="en-US" i="0" noProof="0" dirty="0"/>
            <a:t>express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en-US" b="0" i="0" noProof="0" dirty="0"/>
            <a:t>We use </a:t>
          </a:r>
          <a:r>
            <a:rPr lang="en-US" b="1" i="1" noProof="0" dirty="0"/>
            <a:t>must</a:t>
          </a:r>
          <a:r>
            <a:rPr lang="en-US" b="0" i="0" noProof="0" dirty="0"/>
            <a:t> and </a:t>
          </a:r>
          <a:r>
            <a:rPr lang="en-US" b="1" i="1" noProof="0" dirty="0"/>
            <a:t>have to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en-US" b="1" i="0" noProof="0" dirty="0"/>
            <a:t>necessity, obligation.</a:t>
          </a:r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en-US" b="1" i="0" noProof="0" dirty="0"/>
            <a:t>before</a:t>
          </a:r>
          <a:r>
            <a:rPr lang="en-US" b="0" i="0" noProof="0" dirty="0"/>
            <a:t> the main verb in the infinitive (without </a:t>
          </a:r>
          <a:r>
            <a:rPr lang="en-US" b="0" i="1" noProof="0" dirty="0"/>
            <a:t>to</a:t>
          </a:r>
          <a:r>
            <a:rPr lang="en-US" b="0" i="0" noProof="0" dirty="0"/>
            <a:t>).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62AD65C1-C125-2542-9824-ABC7DC0B0E48}">
      <dgm:prSet/>
      <dgm:spPr/>
      <dgm:t>
        <a:bodyPr/>
        <a:lstStyle/>
        <a:p>
          <a:r>
            <a:rPr lang="en-US" i="0" noProof="0" dirty="0"/>
            <a:t>In order to express an obligation/necessity in the past or future, we use the modal verb</a:t>
          </a:r>
          <a:endParaRPr lang="en-US" b="0" i="0" noProof="0" dirty="0"/>
        </a:p>
      </dgm:t>
    </dgm:pt>
    <dgm:pt modelId="{884BC363-C692-2541-82D1-232972F55A9A}" type="parTrans" cxnId="{BC0F5F4A-FB36-F04A-8CCB-5EFCEAF74CFC}">
      <dgm:prSet/>
      <dgm:spPr/>
      <dgm:t>
        <a:bodyPr/>
        <a:lstStyle/>
        <a:p>
          <a:endParaRPr lang="pt-BR"/>
        </a:p>
      </dgm:t>
    </dgm:pt>
    <dgm:pt modelId="{104B68E3-009D-5740-ABF1-427ACC1394AD}" type="sibTrans" cxnId="{BC0F5F4A-FB36-F04A-8CCB-5EFCEAF74CFC}">
      <dgm:prSet/>
      <dgm:spPr/>
      <dgm:t>
        <a:bodyPr/>
        <a:lstStyle/>
        <a:p>
          <a:endParaRPr lang="pt-BR"/>
        </a:p>
      </dgm:t>
    </dgm:pt>
    <dgm:pt modelId="{B6A57B01-3D42-5240-AE09-613B0F16E2C4}">
      <dgm:prSet/>
      <dgm:spPr/>
      <dgm:t>
        <a:bodyPr/>
        <a:lstStyle/>
        <a:p>
          <a:r>
            <a:rPr lang="en-US" b="1" i="0" noProof="0" dirty="0"/>
            <a:t>have to.</a:t>
          </a:r>
        </a:p>
      </dgm:t>
    </dgm:pt>
    <dgm:pt modelId="{5DE9CF94-CC50-E44F-86E0-A8AD1156649D}" type="parTrans" cxnId="{D2DD04B4-6646-114B-9996-AFE7F4FA2EF6}">
      <dgm:prSet/>
      <dgm:spPr/>
      <dgm:t>
        <a:bodyPr/>
        <a:lstStyle/>
        <a:p>
          <a:endParaRPr lang="pt-BR"/>
        </a:p>
      </dgm:t>
    </dgm:pt>
    <dgm:pt modelId="{4B09C456-BAE1-DB42-A8F4-DA21C31091D5}" type="sibTrans" cxnId="{D2DD04B4-6646-114B-9996-AFE7F4FA2EF6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193951" custLinFactNeighborX="-15894" custLinFactNeighborY="-4615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193951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36028CCB-640B-8F4B-BF93-23A7D6306B0B}" type="pres">
      <dgm:prSet presAssocID="{FE98B8E5-892D-A149-A097-7B7BF3F7EAA6}" presName="sp" presStyleCnt="0"/>
      <dgm:spPr/>
    </dgm:pt>
    <dgm:pt modelId="{BE70D1DF-1AFC-C34F-8B0E-4FACF43EAE55}" type="pres">
      <dgm:prSet presAssocID="{62AD65C1-C125-2542-9824-ABC7DC0B0E48}" presName="linNode" presStyleCnt="0"/>
      <dgm:spPr/>
    </dgm:pt>
    <dgm:pt modelId="{8D8AC1F3-7D86-964F-94E7-8A74DB3E24A7}" type="pres">
      <dgm:prSet presAssocID="{62AD65C1-C125-2542-9824-ABC7DC0B0E48}" presName="parentText" presStyleLbl="node1" presStyleIdx="2" presStyleCnt="3" custScaleX="193951">
        <dgm:presLayoutVars>
          <dgm:chMax val="1"/>
          <dgm:bulletEnabled val="1"/>
        </dgm:presLayoutVars>
      </dgm:prSet>
      <dgm:spPr/>
    </dgm:pt>
    <dgm:pt modelId="{374E70E0-64F5-D548-BA29-94D5681671B7}" type="pres">
      <dgm:prSet presAssocID="{62AD65C1-C125-2542-9824-ABC7DC0B0E4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BC0F5F4A-FB36-F04A-8CCB-5EFCEAF74CFC}" srcId="{DC73AB19-F39D-1F44-BAF2-6DEBDCB3E114}" destId="{62AD65C1-C125-2542-9824-ABC7DC0B0E48}" srcOrd="2" destOrd="0" parTransId="{884BC363-C692-2541-82D1-232972F55A9A}" sibTransId="{104B68E3-009D-5740-ABF1-427ACC1394AD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D2DD04B4-6646-114B-9996-AFE7F4FA2EF6}" srcId="{62AD65C1-C125-2542-9824-ABC7DC0B0E48}" destId="{B6A57B01-3D42-5240-AE09-613B0F16E2C4}" srcOrd="0" destOrd="0" parTransId="{5DE9CF94-CC50-E44F-86E0-A8AD1156649D}" sibTransId="{4B09C456-BAE1-DB42-A8F4-DA21C31091D5}"/>
    <dgm:cxn modelId="{73611AB8-C963-7D4B-BDBE-AEA3946BB724}" type="presOf" srcId="{62AD65C1-C125-2542-9824-ABC7DC0B0E48}" destId="{8D8AC1F3-7D86-964F-94E7-8A74DB3E24A7}" srcOrd="0" destOrd="0" presId="urn:microsoft.com/office/officeart/2005/8/layout/vList5"/>
    <dgm:cxn modelId="{F3EA78D8-E928-F549-9154-F261BA7A1911}" type="presOf" srcId="{B6A57B01-3D42-5240-AE09-613B0F16E2C4}" destId="{374E70E0-64F5-D548-BA29-94D5681671B7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  <dgm:cxn modelId="{32C6E886-1C0A-AB4F-9F7A-EC2641FBC270}" type="presParOf" srcId="{426758A8-6C45-F84E-A023-F42C3CC8ABFC}" destId="{36028CCB-640B-8F4B-BF93-23A7D6306B0B}" srcOrd="3" destOrd="0" presId="urn:microsoft.com/office/officeart/2005/8/layout/vList5"/>
    <dgm:cxn modelId="{8C7A1296-494E-C74F-92A3-868E8F7702B1}" type="presParOf" srcId="{426758A8-6C45-F84E-A023-F42C3CC8ABFC}" destId="{BE70D1DF-1AFC-C34F-8B0E-4FACF43EAE55}" srcOrd="4" destOrd="0" presId="urn:microsoft.com/office/officeart/2005/8/layout/vList5"/>
    <dgm:cxn modelId="{5CA00DF9-D16D-E549-A491-4C1C1C1B81B7}" type="presParOf" srcId="{BE70D1DF-1AFC-C34F-8B0E-4FACF43EAE55}" destId="{8D8AC1F3-7D86-964F-94E7-8A74DB3E24A7}" srcOrd="0" destOrd="0" presId="urn:microsoft.com/office/officeart/2005/8/layout/vList5"/>
    <dgm:cxn modelId="{AD17CDDB-76DE-7846-AAD5-12E9D56816B9}" type="presParOf" srcId="{BE70D1DF-1AFC-C34F-8B0E-4FACF43EAE55}" destId="{374E70E0-64F5-D548-BA29-94D5681671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421424" y="-1423368"/>
          <a:ext cx="938683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noProof="0" dirty="0"/>
            <a:t>a recommendation.</a:t>
          </a:r>
        </a:p>
      </dsp:txBody>
      <dsp:txXfrm rot="-5400000">
        <a:off x="2880692" y="163187"/>
        <a:ext cx="3974325" cy="847037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2879989" cy="11733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noProof="0" dirty="0"/>
            <a:t>The modal verb SHOULD expresses</a:t>
          </a:r>
          <a:endParaRPr lang="en-US" sz="2400" i="0" kern="1200" noProof="0" dirty="0"/>
        </a:p>
      </dsp:txBody>
      <dsp:txXfrm>
        <a:off x="57278" y="57278"/>
        <a:ext cx="2765433" cy="1058797"/>
      </dsp:txXfrm>
    </dsp:sp>
    <dsp:sp modelId="{4E39FEEF-9556-584F-B7F5-75EBC30F011E}">
      <dsp:nvSpPr>
        <dsp:cNvPr id="0" name=""/>
        <dsp:cNvSpPr/>
      </dsp:nvSpPr>
      <dsp:spPr>
        <a:xfrm rot="5400000">
          <a:off x="4421424" y="-191346"/>
          <a:ext cx="938683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i="0" kern="1200" noProof="0" dirty="0"/>
            <a:t>before</a:t>
          </a:r>
          <a:r>
            <a:rPr lang="en-US" sz="2700" b="0" i="0" kern="1200" noProof="0" dirty="0"/>
            <a:t> the main verb in the infinitive (without </a:t>
          </a:r>
          <a:r>
            <a:rPr lang="en-US" sz="2700" b="0" i="1" kern="1200" noProof="0" dirty="0"/>
            <a:t>to</a:t>
          </a:r>
          <a:r>
            <a:rPr lang="en-US" sz="2700" b="0" i="0" kern="1200" noProof="0" dirty="0"/>
            <a:t>).</a:t>
          </a:r>
        </a:p>
      </dsp:txBody>
      <dsp:txXfrm rot="-5400000">
        <a:off x="2880692" y="1395209"/>
        <a:ext cx="3974325" cy="847037"/>
      </dsp:txXfrm>
    </dsp:sp>
    <dsp:sp modelId="{7E12625C-0170-CC44-A5C2-8E32F902590D}">
      <dsp:nvSpPr>
        <dsp:cNvPr id="0" name=""/>
        <dsp:cNvSpPr/>
      </dsp:nvSpPr>
      <dsp:spPr>
        <a:xfrm>
          <a:off x="702" y="1232050"/>
          <a:ext cx="2879989" cy="11733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noProof="0" dirty="0"/>
            <a:t>We use SHOULD</a:t>
          </a:r>
        </a:p>
      </dsp:txBody>
      <dsp:txXfrm>
        <a:off x="57980" y="1289328"/>
        <a:ext cx="2765433" cy="1058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793255" y="-1076273"/>
          <a:ext cx="915030" cy="329980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i="0" kern="1200" noProof="0" dirty="0"/>
            <a:t>necessity, obligation.</a:t>
          </a:r>
        </a:p>
      </dsp:txBody>
      <dsp:txXfrm rot="-5400000">
        <a:off x="3600870" y="160780"/>
        <a:ext cx="3255132" cy="82569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599997" cy="11437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noProof="0" dirty="0"/>
            <a:t>The modal verbs </a:t>
          </a:r>
          <a:r>
            <a:rPr lang="en-US" sz="1900" b="1" i="1" kern="1200" noProof="0" dirty="0"/>
            <a:t>must</a:t>
          </a:r>
          <a:r>
            <a:rPr lang="en-US" sz="1900" i="0" kern="1200" noProof="0" dirty="0"/>
            <a:t> and </a:t>
          </a:r>
          <a:r>
            <a:rPr lang="en-US" sz="1900" b="1" i="1" kern="1200" noProof="0" dirty="0"/>
            <a:t>have to </a:t>
          </a:r>
          <a:r>
            <a:rPr lang="en-US" sz="1900" i="0" kern="1200" noProof="0" dirty="0"/>
            <a:t>express</a:t>
          </a:r>
        </a:p>
      </dsp:txBody>
      <dsp:txXfrm>
        <a:off x="55835" y="55835"/>
        <a:ext cx="3488327" cy="1032118"/>
      </dsp:txXfrm>
    </dsp:sp>
    <dsp:sp modelId="{4E39FEEF-9556-584F-B7F5-75EBC30F011E}">
      <dsp:nvSpPr>
        <dsp:cNvPr id="0" name=""/>
        <dsp:cNvSpPr/>
      </dsp:nvSpPr>
      <dsp:spPr>
        <a:xfrm rot="5400000">
          <a:off x="4793255" y="124704"/>
          <a:ext cx="915030" cy="329980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i="0" kern="1200" noProof="0" dirty="0"/>
            <a:t>before</a:t>
          </a:r>
          <a:r>
            <a:rPr lang="en-US" sz="2100" b="0" i="0" kern="1200" noProof="0" dirty="0"/>
            <a:t> the main verb in the infinitive (without </a:t>
          </a:r>
          <a:r>
            <a:rPr lang="en-US" sz="2100" b="0" i="1" kern="1200" noProof="0" dirty="0"/>
            <a:t>to</a:t>
          </a:r>
          <a:r>
            <a:rPr lang="en-US" sz="2100" b="0" i="0" kern="1200" noProof="0" dirty="0"/>
            <a:t>).</a:t>
          </a:r>
        </a:p>
      </dsp:txBody>
      <dsp:txXfrm rot="-5400000">
        <a:off x="3600870" y="1361757"/>
        <a:ext cx="3255132" cy="825694"/>
      </dsp:txXfrm>
    </dsp:sp>
    <dsp:sp modelId="{7E12625C-0170-CC44-A5C2-8E32F902590D}">
      <dsp:nvSpPr>
        <dsp:cNvPr id="0" name=""/>
        <dsp:cNvSpPr/>
      </dsp:nvSpPr>
      <dsp:spPr>
        <a:xfrm>
          <a:off x="872" y="1202710"/>
          <a:ext cx="3599997" cy="11437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noProof="0" dirty="0"/>
            <a:t>We use </a:t>
          </a:r>
          <a:r>
            <a:rPr lang="en-US" sz="1900" b="1" i="1" kern="1200" noProof="0" dirty="0"/>
            <a:t>must</a:t>
          </a:r>
          <a:r>
            <a:rPr lang="en-US" sz="1900" b="0" i="0" kern="1200" noProof="0" dirty="0"/>
            <a:t> and </a:t>
          </a:r>
          <a:r>
            <a:rPr lang="en-US" sz="1900" b="1" i="1" kern="1200" noProof="0" dirty="0"/>
            <a:t>have to</a:t>
          </a:r>
        </a:p>
      </dsp:txBody>
      <dsp:txXfrm>
        <a:off x="56707" y="1258545"/>
        <a:ext cx="3488327" cy="1032118"/>
      </dsp:txXfrm>
    </dsp:sp>
    <dsp:sp modelId="{374E70E0-64F5-D548-BA29-94D5681671B7}">
      <dsp:nvSpPr>
        <dsp:cNvPr id="0" name=""/>
        <dsp:cNvSpPr/>
      </dsp:nvSpPr>
      <dsp:spPr>
        <a:xfrm rot="5400000">
          <a:off x="4793255" y="1325681"/>
          <a:ext cx="915030" cy="329980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i="0" kern="1200" noProof="0" dirty="0"/>
            <a:t>have to.</a:t>
          </a:r>
        </a:p>
      </dsp:txBody>
      <dsp:txXfrm rot="-5400000">
        <a:off x="3600870" y="2562734"/>
        <a:ext cx="3255132" cy="825694"/>
      </dsp:txXfrm>
    </dsp:sp>
    <dsp:sp modelId="{8D8AC1F3-7D86-964F-94E7-8A74DB3E24A7}">
      <dsp:nvSpPr>
        <dsp:cNvPr id="0" name=""/>
        <dsp:cNvSpPr/>
      </dsp:nvSpPr>
      <dsp:spPr>
        <a:xfrm>
          <a:off x="872" y="2403687"/>
          <a:ext cx="3599997" cy="11437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noProof="0" dirty="0"/>
            <a:t>In order to express an obligation/necessity in the past or future, we use the modal verb</a:t>
          </a:r>
          <a:endParaRPr lang="en-US" sz="1900" b="0" i="0" kern="1200" noProof="0" dirty="0"/>
        </a:p>
      </dsp:txBody>
      <dsp:txXfrm>
        <a:off x="56707" y="2459522"/>
        <a:ext cx="3488327" cy="1032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9º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E62F096-4B2C-53EA-27B5-7DCC274472C1}"/>
              </a:ext>
            </a:extLst>
          </p:cNvPr>
          <p:cNvSpPr txBox="1">
            <a:spLocks/>
          </p:cNvSpPr>
          <p:nvPr/>
        </p:nvSpPr>
        <p:spPr>
          <a:xfrm>
            <a:off x="9590025" y="4147794"/>
            <a:ext cx="2344309" cy="347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AMERICAN ACADEMY OF PEDIATRICS.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If I can hear it, it's too loud: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earbuds &amp; teen hearing loss. 16 mar. 2017. Disponível em: www.healthychildren.org/English/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health-issues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conditions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ear-nose-throat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/Pages/Acoustic-Trauma-Hearing-Loss-in-Teenagers.aspx. Acesso em: 21 jun. 2022.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6611C1E-D814-0251-9897-24DFD3A2530E}"/>
              </a:ext>
            </a:extLst>
          </p:cNvPr>
          <p:cNvGrpSpPr/>
          <p:nvPr/>
        </p:nvGrpSpPr>
        <p:grpSpPr>
          <a:xfrm>
            <a:off x="520664" y="2843831"/>
            <a:ext cx="3609579" cy="3044540"/>
            <a:chOff x="666816" y="3597911"/>
            <a:chExt cx="2549350" cy="3044540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3293364-3783-1438-BD9E-A813CD87899F}"/>
                </a:ext>
              </a:extLst>
            </p:cNvPr>
            <p:cNvSpPr txBox="1"/>
            <p:nvPr/>
          </p:nvSpPr>
          <p:spPr>
            <a:xfrm>
              <a:off x="713357" y="4087906"/>
              <a:ext cx="2355677" cy="2554545"/>
            </a:xfrm>
            <a:custGeom>
              <a:avLst/>
              <a:gdLst>
                <a:gd name="connsiteX0" fmla="*/ 0 w 2355677"/>
                <a:gd name="connsiteY0" fmla="*/ 0 h 2554545"/>
                <a:gd name="connsiteX1" fmla="*/ 2355677 w 2355677"/>
                <a:gd name="connsiteY1" fmla="*/ 0 h 2554545"/>
                <a:gd name="connsiteX2" fmla="*/ 2355677 w 2355677"/>
                <a:gd name="connsiteY2" fmla="*/ 2554545 h 2554545"/>
                <a:gd name="connsiteX3" fmla="*/ 0 w 2355677"/>
                <a:gd name="connsiteY3" fmla="*/ 2554545 h 2554545"/>
                <a:gd name="connsiteX4" fmla="*/ 0 w 2355677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677" h="2554545" fill="none" extrusionOk="0">
                  <a:moveTo>
                    <a:pt x="0" y="0"/>
                  </a:moveTo>
                  <a:cubicBezTo>
                    <a:pt x="784259" y="-49533"/>
                    <a:pt x="1817093" y="-14809"/>
                    <a:pt x="2355677" y="0"/>
                  </a:cubicBezTo>
                  <a:cubicBezTo>
                    <a:pt x="2443316" y="1036536"/>
                    <a:pt x="2282998" y="1402784"/>
                    <a:pt x="2355677" y="2554545"/>
                  </a:cubicBezTo>
                  <a:cubicBezTo>
                    <a:pt x="2098115" y="2506314"/>
                    <a:pt x="803985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355677" h="2554545" stroke="0" extrusionOk="0">
                  <a:moveTo>
                    <a:pt x="0" y="0"/>
                  </a:moveTo>
                  <a:cubicBezTo>
                    <a:pt x="521938" y="118645"/>
                    <a:pt x="1622571" y="116012"/>
                    <a:pt x="2355677" y="0"/>
                  </a:cubicBezTo>
                  <a:cubicBezTo>
                    <a:pt x="2222795" y="1203191"/>
                    <a:pt x="2440628" y="1803708"/>
                    <a:pt x="2355677" y="2554545"/>
                  </a:cubicBezTo>
                  <a:cubicBezTo>
                    <a:pt x="1829823" y="2689145"/>
                    <a:pt x="280441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Damage</a:t>
              </a:r>
              <a:r>
                <a:rPr lang="en-US" sz="2000" dirty="0"/>
                <a:t> can be either a noun</a:t>
              </a:r>
            </a:p>
            <a:p>
              <a:r>
                <a:rPr lang="en-US" sz="2000" dirty="0"/>
                <a:t>(</a:t>
              </a:r>
              <a:r>
                <a:rPr lang="en-US" sz="2000" i="1" dirty="0"/>
                <a:t>dano</a:t>
              </a:r>
              <a:r>
                <a:rPr lang="en-US" sz="2000" dirty="0"/>
                <a:t>) or a verb (</a:t>
              </a:r>
              <a:r>
                <a:rPr lang="en-US" sz="2000" i="1" dirty="0"/>
                <a:t>danificar</a:t>
              </a:r>
              <a:r>
                <a:rPr lang="en-US" sz="2000" dirty="0"/>
                <a:t>).</a:t>
              </a:r>
            </a:p>
            <a:p>
              <a:r>
                <a:rPr lang="en-US" sz="2000" dirty="0"/>
                <a:t>In “earbuds or headphones</a:t>
              </a:r>
            </a:p>
            <a:p>
              <a:r>
                <a:rPr lang="en-US" sz="2000" dirty="0"/>
                <a:t>might be damaging teens’</a:t>
              </a:r>
            </a:p>
            <a:p>
              <a:r>
                <a:rPr lang="en-US" sz="2000" dirty="0"/>
                <a:t>hearing”, </a:t>
              </a:r>
              <a:r>
                <a:rPr lang="en-US" sz="2000" b="1" i="1" dirty="0"/>
                <a:t>damage</a:t>
              </a:r>
              <a:r>
                <a:rPr lang="en-US" sz="2000" dirty="0"/>
                <a:t> is a verb.</a:t>
              </a:r>
            </a:p>
            <a:p>
              <a:r>
                <a:rPr lang="en-US" sz="2000" dirty="0"/>
                <a:t>In “screening teens for</a:t>
              </a:r>
            </a:p>
            <a:p>
              <a:r>
                <a:rPr lang="en-US" sz="2000" dirty="0"/>
                <a:t>hearing damage at higher</a:t>
              </a:r>
            </a:p>
            <a:p>
              <a:r>
                <a:rPr lang="en-US" sz="2000" dirty="0"/>
                <a:t>tones”, </a:t>
              </a:r>
              <a:r>
                <a:rPr lang="en-US" sz="2000" b="1" i="1" dirty="0"/>
                <a:t>damage</a:t>
              </a:r>
              <a:r>
                <a:rPr lang="en-US" sz="2000" dirty="0"/>
                <a:t> is a noun.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E1EA0E63-81E5-2B98-2A13-89FA68F1C5D3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09107AE-0CFB-8D11-9628-7B33DAD99D38}"/>
              </a:ext>
            </a:extLst>
          </p:cNvPr>
          <p:cNvGrpSpPr/>
          <p:nvPr/>
        </p:nvGrpSpPr>
        <p:grpSpPr>
          <a:xfrm>
            <a:off x="4929352" y="545139"/>
            <a:ext cx="4660673" cy="5767721"/>
            <a:chOff x="4929352" y="545139"/>
            <a:chExt cx="4660673" cy="5767721"/>
          </a:xfrm>
        </p:grpSpPr>
        <p:pic>
          <p:nvPicPr>
            <p:cNvPr id="14" name="Imagem 13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EE3057AC-D413-3DAB-3D51-64CAD4C76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9352" y="545139"/>
              <a:ext cx="4660673" cy="5767721"/>
            </a:xfrm>
            <a:prstGeom prst="rect">
              <a:avLst/>
            </a:prstGeom>
          </p:spPr>
        </p:pic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1FB7ABA0-19A5-C07E-0582-C0E64DBBFE1B}"/>
                </a:ext>
              </a:extLst>
            </p:cNvPr>
            <p:cNvCxnSpPr>
              <a:cxnSpLocks/>
            </p:cNvCxnSpPr>
            <p:nvPr/>
          </p:nvCxnSpPr>
          <p:spPr>
            <a:xfrm>
              <a:off x="7805393" y="2601341"/>
              <a:ext cx="509048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85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Health problems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C530E28-868E-2BE8-E75E-6E4CDE51601B}"/>
              </a:ext>
            </a:extLst>
          </p:cNvPr>
          <p:cNvGrpSpPr/>
          <p:nvPr/>
        </p:nvGrpSpPr>
        <p:grpSpPr>
          <a:xfrm>
            <a:off x="4784597" y="1059426"/>
            <a:ext cx="7277100" cy="4488211"/>
            <a:chOff x="4784597" y="1059426"/>
            <a:chExt cx="7277100" cy="4488211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8AFFA4A7-8F81-8576-4395-7D18086D0C5F}"/>
                </a:ext>
              </a:extLst>
            </p:cNvPr>
            <p:cNvGrpSpPr/>
            <p:nvPr/>
          </p:nvGrpSpPr>
          <p:grpSpPr>
            <a:xfrm>
              <a:off x="4784597" y="1059426"/>
              <a:ext cx="7277100" cy="3911104"/>
              <a:chOff x="4784597" y="1603169"/>
              <a:chExt cx="7277100" cy="3911104"/>
            </a:xfrm>
          </p:grpSpPr>
          <p:pic>
            <p:nvPicPr>
              <p:cNvPr id="14" name="Imagem 13" descr="Desenho de personagem de desenho animado&#10;&#10;Descrição gerada automaticamente com confiança média">
                <a:extLst>
                  <a:ext uri="{FF2B5EF4-FFF2-40B4-BE49-F238E27FC236}">
                    <a16:creationId xmlns:a16="http://schemas.microsoft.com/office/drawing/2014/main" id="{D93F38D8-6971-ABA0-FB88-FF5CD58C6E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84597" y="1603169"/>
                <a:ext cx="7277100" cy="1508166"/>
              </a:xfrm>
              <a:prstGeom prst="rect">
                <a:avLst/>
              </a:prstGeom>
            </p:spPr>
          </p:pic>
          <p:pic>
            <p:nvPicPr>
              <p:cNvPr id="15" name="Imagem 14" descr="Desenho técnico&#10;&#10;Descrição gerada automaticamente com confiança média">
                <a:extLst>
                  <a:ext uri="{FF2B5EF4-FFF2-40B4-BE49-F238E27FC236}">
                    <a16:creationId xmlns:a16="http://schemas.microsoft.com/office/drawing/2014/main" id="{074E665C-75CF-32D5-19EF-8662EA8AED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84597" y="4006107"/>
                <a:ext cx="1898242" cy="1508166"/>
              </a:xfrm>
              <a:prstGeom prst="rect">
                <a:avLst/>
              </a:prstGeom>
            </p:spPr>
          </p:pic>
          <p:pic>
            <p:nvPicPr>
              <p:cNvPr id="16" name="Imagem 15" descr="Desenho técnico&#10;&#10;Descrição gerada automaticamente com confiança média">
                <a:extLst>
                  <a:ext uri="{FF2B5EF4-FFF2-40B4-BE49-F238E27FC236}">
                    <a16:creationId xmlns:a16="http://schemas.microsoft.com/office/drawing/2014/main" id="{911B4391-8000-1E89-110F-F7AB5A5751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49486" y="4041733"/>
                <a:ext cx="1947322" cy="1472540"/>
              </a:xfrm>
              <a:prstGeom prst="rect">
                <a:avLst/>
              </a:prstGeom>
            </p:spPr>
          </p:pic>
          <p:pic>
            <p:nvPicPr>
              <p:cNvPr id="17" name="Imagem 16" descr="Desenho técnico&#10;&#10;Descrição gerada automaticamente com confiança média">
                <a:extLst>
                  <a:ext uri="{FF2B5EF4-FFF2-40B4-BE49-F238E27FC236}">
                    <a16:creationId xmlns:a16="http://schemas.microsoft.com/office/drawing/2014/main" id="{714354D7-C731-E3CE-063C-8B9116D752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38027" y="4018146"/>
                <a:ext cx="1723670" cy="1496127"/>
              </a:xfrm>
              <a:prstGeom prst="rect">
                <a:avLst/>
              </a:prstGeom>
            </p:spPr>
          </p:pic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E28738F-34EF-4ED6-D1CD-BD19771850B2}"/>
                </a:ext>
              </a:extLst>
            </p:cNvPr>
            <p:cNvSpPr txBox="1"/>
            <p:nvPr/>
          </p:nvSpPr>
          <p:spPr>
            <a:xfrm>
              <a:off x="4784597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backache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25957C4-7216-7CFC-8A71-44C8C3D38728}"/>
                </a:ext>
              </a:extLst>
            </p:cNvPr>
            <p:cNvSpPr txBox="1"/>
            <p:nvPr/>
          </p:nvSpPr>
          <p:spPr>
            <a:xfrm>
              <a:off x="7449486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broken leg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CD56F67-9A8F-2A2A-05F9-AEAA0FF5BB06}"/>
                </a:ext>
              </a:extLst>
            </p:cNvPr>
            <p:cNvSpPr txBox="1"/>
            <p:nvPr/>
          </p:nvSpPr>
          <p:spPr>
            <a:xfrm>
              <a:off x="10114375" y="2654424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cold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AD32F9D-FE58-4A45-13B8-E0624B116BD9}"/>
                </a:ext>
              </a:extLst>
            </p:cNvPr>
            <p:cNvSpPr txBox="1"/>
            <p:nvPr/>
          </p:nvSpPr>
          <p:spPr>
            <a:xfrm>
              <a:off x="4784597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earache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5A7574B-44B3-A881-6F6D-040038E6ED5E}"/>
                </a:ext>
              </a:extLst>
            </p:cNvPr>
            <p:cNvSpPr txBox="1"/>
            <p:nvPr/>
          </p:nvSpPr>
          <p:spPr>
            <a:xfrm>
              <a:off x="7449486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fever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7EEA4A3-333D-9B59-E79F-E9521DE381D5}"/>
                </a:ext>
              </a:extLst>
            </p:cNvPr>
            <p:cNvSpPr txBox="1"/>
            <p:nvPr/>
          </p:nvSpPr>
          <p:spPr>
            <a:xfrm>
              <a:off x="10114375" y="5085972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flu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89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Health problems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FD4F9DA-0D80-E702-5789-EA0A49BD1805}"/>
              </a:ext>
            </a:extLst>
          </p:cNvPr>
          <p:cNvGrpSpPr/>
          <p:nvPr/>
        </p:nvGrpSpPr>
        <p:grpSpPr>
          <a:xfrm>
            <a:off x="4784597" y="1150338"/>
            <a:ext cx="7189372" cy="4397299"/>
            <a:chOff x="4784597" y="1150338"/>
            <a:chExt cx="7189372" cy="4397299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7564FAE-4836-4800-DEB4-E7E43E480DD4}"/>
                </a:ext>
              </a:extLst>
            </p:cNvPr>
            <p:cNvSpPr txBox="1"/>
            <p:nvPr/>
          </p:nvSpPr>
          <p:spPr>
            <a:xfrm>
              <a:off x="4784597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headache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E0DBA82A-8286-6348-FAE9-FF8C21CF45D6}"/>
                </a:ext>
              </a:extLst>
            </p:cNvPr>
            <p:cNvSpPr txBox="1"/>
            <p:nvPr/>
          </p:nvSpPr>
          <p:spPr>
            <a:xfrm>
              <a:off x="7449486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nausea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56790080-760D-131C-1BF2-D09D76DEB108}"/>
                </a:ext>
              </a:extLst>
            </p:cNvPr>
            <p:cNvSpPr txBox="1"/>
            <p:nvPr/>
          </p:nvSpPr>
          <p:spPr>
            <a:xfrm>
              <a:off x="10114375" y="2654424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rash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764CAE-6ADD-0166-3110-302AFFD1391F}"/>
                </a:ext>
              </a:extLst>
            </p:cNvPr>
            <p:cNvSpPr txBox="1"/>
            <p:nvPr/>
          </p:nvSpPr>
          <p:spPr>
            <a:xfrm>
              <a:off x="4784597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sore throat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A93FDD14-9A55-9F1C-E38E-982D313DB6B8}"/>
                </a:ext>
              </a:extLst>
            </p:cNvPr>
            <p:cNvSpPr txBox="1"/>
            <p:nvPr/>
          </p:nvSpPr>
          <p:spPr>
            <a:xfrm>
              <a:off x="7449486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stomachache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6AF44116-8E53-0A79-3FFC-8BB3F7875607}"/>
                </a:ext>
              </a:extLst>
            </p:cNvPr>
            <p:cNvSpPr txBox="1"/>
            <p:nvPr/>
          </p:nvSpPr>
          <p:spPr>
            <a:xfrm>
              <a:off x="10114375" y="5085972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toothache</a:t>
              </a: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30742C5-6CA6-4BA3-9380-194F01B44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0929" y="1150338"/>
              <a:ext cx="1520480" cy="1423942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9C113EBA-96F0-2C73-2E52-81FFEBDE1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8667" y="1222743"/>
              <a:ext cx="1737691" cy="1351537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714EAA75-8784-24E5-E8CA-0F42A93F1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08324" y="1295146"/>
              <a:ext cx="1641153" cy="1279134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F796EA93-6C6C-4354-12C2-314AA01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2529" y="3620221"/>
              <a:ext cx="1134326" cy="1375672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5C9BD9BC-D25E-9DFC-7710-C42AA8546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467" y="3710633"/>
              <a:ext cx="1061923" cy="1303269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F8DC225A-9AE4-53A5-DDD3-281915C82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63874" y="3664895"/>
              <a:ext cx="1810095" cy="1399807"/>
            </a:xfrm>
            <a:prstGeom prst="rect">
              <a:avLst/>
            </a:prstGeom>
          </p:spPr>
        </p:pic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4C35FE1-3E4E-42D4-5C03-AEFDF1F7E505}"/>
              </a:ext>
            </a:extLst>
          </p:cNvPr>
          <p:cNvSpPr txBox="1"/>
          <p:nvPr/>
        </p:nvSpPr>
        <p:spPr>
          <a:xfrm rot="16200000">
            <a:off x="11010923" y="3966076"/>
            <a:ext cx="1901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ILUTRAÇÕES: GALVÃO BERTAZZI</a:t>
            </a:r>
          </a:p>
        </p:txBody>
      </p:sp>
    </p:spTree>
    <p:extLst>
      <p:ext uri="{BB962C8B-B14F-4D97-AF65-F5344CB8AC3E}">
        <p14:creationId xmlns:p14="http://schemas.microsoft.com/office/powerpoint/2010/main" val="85588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7" name="Imagem 6" descr="Diagrama, Linha do tempo&#10;&#10;Descrição gerada automaticamente">
            <a:extLst>
              <a:ext uri="{FF2B5EF4-FFF2-40B4-BE49-F238E27FC236}">
                <a16:creationId xmlns:a16="http://schemas.microsoft.com/office/drawing/2014/main" id="{A25D8012-CDA0-3D86-F9BF-314A5E5F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847" y="781901"/>
            <a:ext cx="7086600" cy="4521200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214CADE-6C77-E4D0-BF4B-78F0C5BC704E}"/>
              </a:ext>
            </a:extLst>
          </p:cNvPr>
          <p:cNvSpPr txBox="1">
            <a:spLocks/>
          </p:cNvSpPr>
          <p:nvPr/>
        </p:nvSpPr>
        <p:spPr>
          <a:xfrm>
            <a:off x="5015061" y="5410986"/>
            <a:ext cx="6919274" cy="575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MCT.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Healthy computing.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2011. Infográfico. Disponível em: http://bloximages.chicago2.vip.townnews.com/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journalstar.com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content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tncms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assets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/v3/editorial/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/ffa22316-f786-5f41-81ce-62198560508b/4d99e78ac99c8.pdf.pdf. Acesso em: 10 jul. 2022.</a:t>
            </a:r>
          </a:p>
        </p:txBody>
      </p:sp>
    </p:spTree>
    <p:extLst>
      <p:ext uri="{BB962C8B-B14F-4D97-AF65-F5344CB8AC3E}">
        <p14:creationId xmlns:p14="http://schemas.microsoft.com/office/powerpoint/2010/main" val="255082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should, must, have 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474AF0-4023-5979-2A2D-EF933C445450}"/>
              </a:ext>
            </a:extLst>
          </p:cNvPr>
          <p:cNvSpPr txBox="1"/>
          <p:nvPr/>
        </p:nvSpPr>
        <p:spPr>
          <a:xfrm>
            <a:off x="4944510" y="643467"/>
            <a:ext cx="690154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“Kids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should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take breaks after an hour of listening (...)”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“Youths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should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be able to hear conversations going on around them (...)”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3D4E48-4910-AC7A-BE8A-B0FF19CD1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544151"/>
              </p:ext>
            </p:extLst>
          </p:nvPr>
        </p:nvGraphicFramePr>
        <p:xfrm>
          <a:off x="4944511" y="3014978"/>
          <a:ext cx="6901543" cy="240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34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2626510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should, must, have 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474AF0-4023-5979-2A2D-EF933C445450}"/>
              </a:ext>
            </a:extLst>
          </p:cNvPr>
          <p:cNvSpPr txBox="1"/>
          <p:nvPr/>
        </p:nvSpPr>
        <p:spPr>
          <a:xfrm>
            <a:off x="4944510" y="643467"/>
            <a:ext cx="6901543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“The family will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have to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know soon because her pregnancy will become obvious”.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“When setting limits, it’s important always to be consistent. Rules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must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stay the same from one day to the next”.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3D4E48-4910-AC7A-BE8A-B0FF19CD1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90133"/>
              </p:ext>
            </p:extLst>
          </p:nvPr>
        </p:nvGraphicFramePr>
        <p:xfrm>
          <a:off x="4944511" y="3014977"/>
          <a:ext cx="6901543" cy="354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1F1035FE-FCF5-F680-23E8-27D5A275DF93}"/>
              </a:ext>
            </a:extLst>
          </p:cNvPr>
          <p:cNvGrpSpPr/>
          <p:nvPr/>
        </p:nvGrpSpPr>
        <p:grpSpPr>
          <a:xfrm>
            <a:off x="319272" y="3642756"/>
            <a:ext cx="4012364" cy="2921430"/>
            <a:chOff x="666816" y="3597911"/>
            <a:chExt cx="2833826" cy="2921430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597FF31-0DA8-630A-682A-D421B50880E0}"/>
                </a:ext>
              </a:extLst>
            </p:cNvPr>
            <p:cNvSpPr txBox="1"/>
            <p:nvPr/>
          </p:nvSpPr>
          <p:spPr>
            <a:xfrm>
              <a:off x="713357" y="4087906"/>
              <a:ext cx="2787285" cy="2431435"/>
            </a:xfrm>
            <a:custGeom>
              <a:avLst/>
              <a:gdLst>
                <a:gd name="connsiteX0" fmla="*/ 0 w 2787285"/>
                <a:gd name="connsiteY0" fmla="*/ 0 h 2431435"/>
                <a:gd name="connsiteX1" fmla="*/ 2787285 w 2787285"/>
                <a:gd name="connsiteY1" fmla="*/ 0 h 2431435"/>
                <a:gd name="connsiteX2" fmla="*/ 2787285 w 2787285"/>
                <a:gd name="connsiteY2" fmla="*/ 2431435 h 2431435"/>
                <a:gd name="connsiteX3" fmla="*/ 0 w 2787285"/>
                <a:gd name="connsiteY3" fmla="*/ 2431435 h 2431435"/>
                <a:gd name="connsiteX4" fmla="*/ 0 w 2787285"/>
                <a:gd name="connsiteY4" fmla="*/ 0 h 243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7285" h="2431435" fill="none" extrusionOk="0">
                  <a:moveTo>
                    <a:pt x="0" y="0"/>
                  </a:moveTo>
                  <a:cubicBezTo>
                    <a:pt x="342767" y="-49533"/>
                    <a:pt x="2051096" y="-14809"/>
                    <a:pt x="2787285" y="0"/>
                  </a:cubicBezTo>
                  <a:cubicBezTo>
                    <a:pt x="2874924" y="543322"/>
                    <a:pt x="2714606" y="1279320"/>
                    <a:pt x="2787285" y="2431435"/>
                  </a:cubicBezTo>
                  <a:cubicBezTo>
                    <a:pt x="2246918" y="2383204"/>
                    <a:pt x="1190053" y="2515890"/>
                    <a:pt x="0" y="2431435"/>
                  </a:cubicBezTo>
                  <a:cubicBezTo>
                    <a:pt x="-38581" y="1668529"/>
                    <a:pt x="63341" y="873193"/>
                    <a:pt x="0" y="0"/>
                  </a:cubicBezTo>
                  <a:close/>
                </a:path>
                <a:path w="2787285" h="2431435" stroke="0" extrusionOk="0">
                  <a:moveTo>
                    <a:pt x="0" y="0"/>
                  </a:moveTo>
                  <a:cubicBezTo>
                    <a:pt x="595352" y="118645"/>
                    <a:pt x="1885540" y="116012"/>
                    <a:pt x="2787285" y="0"/>
                  </a:cubicBezTo>
                  <a:cubicBezTo>
                    <a:pt x="2654403" y="316001"/>
                    <a:pt x="2872236" y="1334936"/>
                    <a:pt x="2787285" y="2431435"/>
                  </a:cubicBezTo>
                  <a:cubicBezTo>
                    <a:pt x="1984478" y="2566035"/>
                    <a:pt x="1349397" y="2274239"/>
                    <a:pt x="0" y="2431435"/>
                  </a:cubicBezTo>
                  <a:cubicBezTo>
                    <a:pt x="-20187" y="2025991"/>
                    <a:pt x="-152480" y="582603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1900" dirty="0"/>
                <a:t>We use </a:t>
              </a:r>
              <a:r>
                <a:rPr lang="en-US" sz="1900" b="1" i="1" dirty="0"/>
                <a:t>must not (= mustn’t) </a:t>
              </a:r>
              <a:r>
                <a:rPr lang="en-US" sz="1900" dirty="0"/>
                <a:t>to express a prohibition.</a:t>
              </a:r>
            </a:p>
            <a:p>
              <a:r>
                <a:rPr lang="en-US" sz="1900" i="1" dirty="0"/>
                <a:t>E.g.: You mustn’t come. (You are not allowed to come).</a:t>
              </a:r>
            </a:p>
            <a:p>
              <a:r>
                <a:rPr lang="en-US" sz="1900" dirty="0"/>
                <a:t>We use </a:t>
              </a:r>
              <a:r>
                <a:rPr lang="en-US" sz="1900" b="1" i="1" dirty="0"/>
                <a:t>not have to </a:t>
              </a:r>
              <a:r>
                <a:rPr lang="en-US" sz="1900" dirty="0"/>
                <a:t>to express lack of necessity or obligation.</a:t>
              </a:r>
            </a:p>
            <a:p>
              <a:r>
                <a:rPr lang="en-US" sz="1900" i="1" dirty="0"/>
                <a:t>E.g.: You don’t have to come. (You don’t need to come).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191FDF65-14EF-C0BD-DEC7-FEEACF223055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31559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9296</TotalTime>
  <Words>427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Helvetica</vt:lpstr>
      <vt:lpstr>Pacote</vt:lpstr>
      <vt:lpstr>Língua inglesa</vt:lpstr>
      <vt:lpstr>UNIT 5</vt:lpstr>
      <vt:lpstr>UNIT 5</vt:lpstr>
      <vt:lpstr>UNIT 5</vt:lpstr>
      <vt:lpstr>UNIT 5</vt:lpstr>
      <vt:lpstr>UNIT 5</vt:lpstr>
      <vt:lpstr>UNIT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66</cp:revision>
  <dcterms:created xsi:type="dcterms:W3CDTF">2023-05-08T13:05:16Z</dcterms:created>
  <dcterms:modified xsi:type="dcterms:W3CDTF">2023-06-21T13:43:40Z</dcterms:modified>
</cp:coreProperties>
</file>