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8" r:id="rId3"/>
    <p:sldId id="327" r:id="rId4"/>
    <p:sldId id="446" r:id="rId5"/>
    <p:sldId id="37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EF6"/>
    <a:srgbClr val="4B4A4A"/>
    <a:srgbClr val="E16126"/>
    <a:srgbClr val="FF9300"/>
    <a:srgbClr val="9FC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85" autoAdjust="0"/>
    <p:restoredTop sz="96012"/>
  </p:normalViewPr>
  <p:slideViewPr>
    <p:cSldViewPr snapToGrid="0">
      <p:cViewPr varScale="1">
        <p:scale>
          <a:sx n="68" d="100"/>
          <a:sy n="68" d="100"/>
        </p:scale>
        <p:origin x="4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0B95C-AFAC-64E7-0AFE-943A4F475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98590" y="988741"/>
            <a:ext cx="5888754" cy="4880518"/>
          </a:xfrm>
          <a:noFill/>
          <a:ln>
            <a:noFill/>
          </a:ln>
        </p:spPr>
        <p:txBody>
          <a:bodyPr wrap="square">
            <a:normAutofit/>
          </a:bodyPr>
          <a:lstStyle/>
          <a:p>
            <a:pPr algn="l"/>
            <a:r>
              <a:rPr lang="pt-BR" sz="4800">
                <a:solidFill>
                  <a:schemeClr val="tx1"/>
                </a:solidFill>
              </a:rPr>
              <a:t>Língua inglesa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E6392D-CB40-B4D6-2F08-5702781EA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7700" y="2007220"/>
            <a:ext cx="2357553" cy="2843560"/>
          </a:xfrm>
        </p:spPr>
        <p:txBody>
          <a:bodyPr anchor="ctr">
            <a:normAutofit/>
          </a:bodyPr>
          <a:lstStyle/>
          <a:p>
            <a:pPr algn="r"/>
            <a:r>
              <a:rPr lang="pt-BR" sz="2800" dirty="0">
                <a:solidFill>
                  <a:srgbClr val="FFFFFF"/>
                </a:solidFill>
              </a:rPr>
              <a:t>9º ano</a:t>
            </a:r>
          </a:p>
        </p:txBody>
      </p:sp>
      <p:sp>
        <p:nvSpPr>
          <p:cNvPr id="4" name="CaixaDeTexto 1">
            <a:extLst>
              <a:ext uri="{FF2B5EF4-FFF2-40B4-BE49-F238E27FC236}">
                <a16:creationId xmlns:a16="http://schemas.microsoft.com/office/drawing/2014/main" id="{7448A73D-39EB-9131-87CA-D66038FC0CFF}"/>
              </a:ext>
            </a:extLst>
          </p:cNvPr>
          <p:cNvSpPr txBox="1"/>
          <p:nvPr/>
        </p:nvSpPr>
        <p:spPr>
          <a:xfrm>
            <a:off x="7688791" y="179916"/>
            <a:ext cx="179916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CONJUNTO 1</a:t>
            </a:r>
          </a:p>
        </p:txBody>
      </p:sp>
    </p:spTree>
    <p:extLst>
      <p:ext uri="{BB962C8B-B14F-4D97-AF65-F5344CB8AC3E}">
        <p14:creationId xmlns:p14="http://schemas.microsoft.com/office/powerpoint/2010/main" val="31565391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EB3A73-3786-A3B1-2EC5-9EAEFD590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UNIT 3</a:t>
            </a:r>
          </a:p>
        </p:txBody>
      </p:sp>
      <p:sp>
        <p:nvSpPr>
          <p:cNvPr id="18" name="Espaço Reservado para Conteúdo 2">
            <a:extLst>
              <a:ext uri="{FF2B5EF4-FFF2-40B4-BE49-F238E27FC236}">
                <a16:creationId xmlns:a16="http://schemas.microsoft.com/office/drawing/2014/main" id="{DE8B4EFE-7E66-CA73-F8BC-F964DA67C62F}"/>
              </a:ext>
            </a:extLst>
          </p:cNvPr>
          <p:cNvSpPr txBox="1">
            <a:spLocks/>
          </p:cNvSpPr>
          <p:nvPr/>
        </p:nvSpPr>
        <p:spPr>
          <a:xfrm>
            <a:off x="4937102" y="5520162"/>
            <a:ext cx="6940671" cy="1864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1200" dirty="0">
                <a:solidFill>
                  <a:srgbClr val="2F2F2E"/>
                </a:solidFill>
                <a:latin typeface="Helvetica" pitchFamily="2" charset="0"/>
              </a:rPr>
              <a:t>ADENIJI, Don Michael </a:t>
            </a:r>
            <a:r>
              <a:rPr lang="pt-BR" sz="1200" dirty="0" err="1">
                <a:solidFill>
                  <a:srgbClr val="2F2F2E"/>
                </a:solidFill>
                <a:latin typeface="Helvetica" pitchFamily="2" charset="0"/>
              </a:rPr>
              <a:t>Olalekan</a:t>
            </a:r>
            <a:r>
              <a:rPr lang="pt-BR" sz="1200" dirty="0">
                <a:solidFill>
                  <a:srgbClr val="2F2F2E"/>
                </a:solidFill>
                <a:latin typeface="Helvetica" pitchFamily="2" charset="0"/>
              </a:rPr>
              <a:t> (Ed.). </a:t>
            </a:r>
            <a:r>
              <a:rPr lang="pt-BR" sz="1200" b="1" dirty="0">
                <a:solidFill>
                  <a:srgbClr val="2F2F2E"/>
                </a:solidFill>
                <a:latin typeface="Helvetica" pitchFamily="2" charset="0"/>
              </a:rPr>
              <a:t>Dynamics </a:t>
            </a:r>
            <a:r>
              <a:rPr lang="pt-BR" sz="1200" b="1" dirty="0" err="1">
                <a:solidFill>
                  <a:srgbClr val="2F2F2E"/>
                </a:solidFill>
                <a:latin typeface="Helvetica" pitchFamily="2" charset="0"/>
              </a:rPr>
              <a:t>of</a:t>
            </a:r>
            <a:r>
              <a:rPr lang="pt-BR" sz="1200" b="1" dirty="0">
                <a:solidFill>
                  <a:srgbClr val="2F2F2E"/>
                </a:solidFill>
                <a:latin typeface="Helvetica" pitchFamily="2" charset="0"/>
              </a:rPr>
              <a:t> conflict management. </a:t>
            </a:r>
            <a:r>
              <a:rPr lang="pt-BR" sz="1200" dirty="0">
                <a:solidFill>
                  <a:srgbClr val="2F2F2E"/>
                </a:solidFill>
                <a:latin typeface="Helvetica" pitchFamily="2" charset="0"/>
              </a:rPr>
              <a:t>Abuja: Garamond Projects Limited, 2015. p. 11, 14, 21, 22.</a:t>
            </a:r>
            <a:endParaRPr lang="pt-BR" sz="1200" dirty="0"/>
          </a:p>
        </p:txBody>
      </p:sp>
      <p:pic>
        <p:nvPicPr>
          <p:cNvPr id="5" name="Imagem 4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0B74BE63-AB14-7E71-792D-39B564927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0175" y="748257"/>
            <a:ext cx="7165945" cy="477190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2FD8328-1E33-C499-B4EA-755FDD3D4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6551" y="322807"/>
            <a:ext cx="2761222" cy="136030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88D9EDBB-973E-B1BB-39ED-5AC4AF56F228}"/>
              </a:ext>
            </a:extLst>
          </p:cNvPr>
          <p:cNvSpPr txBox="1"/>
          <p:nvPr/>
        </p:nvSpPr>
        <p:spPr>
          <a:xfrm rot="16200000">
            <a:off x="10960785" y="756283"/>
            <a:ext cx="200445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00" dirty="0">
                <a:solidFill>
                  <a:srgbClr val="2F2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HVOSTIK/SHUTTERSTOCK.COM</a:t>
            </a:r>
          </a:p>
        </p:txBody>
      </p:sp>
    </p:spTree>
    <p:extLst>
      <p:ext uri="{BB962C8B-B14F-4D97-AF65-F5344CB8AC3E}">
        <p14:creationId xmlns:p14="http://schemas.microsoft.com/office/powerpoint/2010/main" val="418628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EB3A73-3786-A3B1-2EC5-9EAEFD590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Unit 3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FDB4BE6D-CD9D-0066-8CA6-DD3BA1B8E13B}"/>
              </a:ext>
            </a:extLst>
          </p:cNvPr>
          <p:cNvSpPr txBox="1">
            <a:spLocks/>
          </p:cNvSpPr>
          <p:nvPr/>
        </p:nvSpPr>
        <p:spPr bwMode="black">
          <a:xfrm>
            <a:off x="643467" y="3014978"/>
            <a:ext cx="3363974" cy="117499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Word formation: prefixes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02ECC242-79F9-27D5-E823-AA95BACB4656}"/>
              </a:ext>
            </a:extLst>
          </p:cNvPr>
          <p:cNvGrpSpPr/>
          <p:nvPr/>
        </p:nvGrpSpPr>
        <p:grpSpPr>
          <a:xfrm>
            <a:off x="460852" y="4479392"/>
            <a:ext cx="3729204" cy="1781407"/>
            <a:chOff x="474502" y="2893601"/>
            <a:chExt cx="3729204" cy="1781407"/>
          </a:xfrm>
        </p:grpSpPr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1570BDFF-07E1-700F-0812-D2724444C2AA}"/>
                </a:ext>
              </a:extLst>
            </p:cNvPr>
            <p:cNvSpPr txBox="1"/>
            <p:nvPr/>
          </p:nvSpPr>
          <p:spPr>
            <a:xfrm>
              <a:off x="649740" y="3351569"/>
              <a:ext cx="3553966" cy="1323439"/>
            </a:xfrm>
            <a:custGeom>
              <a:avLst/>
              <a:gdLst>
                <a:gd name="connsiteX0" fmla="*/ 0 w 3553966"/>
                <a:gd name="connsiteY0" fmla="*/ 0 h 1323439"/>
                <a:gd name="connsiteX1" fmla="*/ 3553966 w 3553966"/>
                <a:gd name="connsiteY1" fmla="*/ 0 h 1323439"/>
                <a:gd name="connsiteX2" fmla="*/ 3553966 w 3553966"/>
                <a:gd name="connsiteY2" fmla="*/ 1323439 h 1323439"/>
                <a:gd name="connsiteX3" fmla="*/ 0 w 3553966"/>
                <a:gd name="connsiteY3" fmla="*/ 1323439 h 1323439"/>
                <a:gd name="connsiteX4" fmla="*/ 0 w 3553966"/>
                <a:gd name="connsiteY4" fmla="*/ 0 h 1323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53966" h="1323439" fill="none" extrusionOk="0">
                  <a:moveTo>
                    <a:pt x="0" y="0"/>
                  </a:moveTo>
                  <a:cubicBezTo>
                    <a:pt x="733476" y="-49533"/>
                    <a:pt x="3161604" y="-14809"/>
                    <a:pt x="3553966" y="0"/>
                  </a:cubicBezTo>
                  <a:cubicBezTo>
                    <a:pt x="3589797" y="344707"/>
                    <a:pt x="3528025" y="675326"/>
                    <a:pt x="3553966" y="1323439"/>
                  </a:cubicBezTo>
                  <a:cubicBezTo>
                    <a:pt x="2046689" y="1275208"/>
                    <a:pt x="1094129" y="1407894"/>
                    <a:pt x="0" y="1323439"/>
                  </a:cubicBezTo>
                  <a:cubicBezTo>
                    <a:pt x="-47073" y="1053495"/>
                    <a:pt x="-117899" y="591620"/>
                    <a:pt x="0" y="0"/>
                  </a:cubicBezTo>
                  <a:close/>
                </a:path>
                <a:path w="3553966" h="1323439" stroke="0" extrusionOk="0">
                  <a:moveTo>
                    <a:pt x="0" y="0"/>
                  </a:moveTo>
                  <a:cubicBezTo>
                    <a:pt x="703843" y="118645"/>
                    <a:pt x="2195274" y="116012"/>
                    <a:pt x="3553966" y="0"/>
                  </a:cubicBezTo>
                  <a:cubicBezTo>
                    <a:pt x="3466151" y="535917"/>
                    <a:pt x="3641851" y="914339"/>
                    <a:pt x="3553966" y="1323439"/>
                  </a:cubicBezTo>
                  <a:cubicBezTo>
                    <a:pt x="1887872" y="1458039"/>
                    <a:pt x="1567273" y="1166243"/>
                    <a:pt x="0" y="1323439"/>
                  </a:cubicBezTo>
                  <a:cubicBezTo>
                    <a:pt x="89067" y="1177433"/>
                    <a:pt x="13472" y="251537"/>
                    <a:pt x="0" y="0"/>
                  </a:cubicBezTo>
                  <a:close/>
                </a:path>
              </a:pathLst>
            </a:custGeom>
            <a:solidFill>
              <a:schemeClr val="bg2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r>
                <a:rPr lang="pt-BR" sz="2000" dirty="0"/>
                <a:t>O acréscimo de um prefixo não modifica a classe gramatical da palavra. Isso acontece tanto em inglês quanto em português.</a:t>
              </a:r>
            </a:p>
          </p:txBody>
        </p:sp>
        <p:sp>
          <p:nvSpPr>
            <p:cNvPr id="13" name="Pentágono 12">
              <a:extLst>
                <a:ext uri="{FF2B5EF4-FFF2-40B4-BE49-F238E27FC236}">
                  <a16:creationId xmlns:a16="http://schemas.microsoft.com/office/drawing/2014/main" id="{E158EAD8-9FAD-376B-9F1C-4D6E989292D5}"/>
                </a:ext>
              </a:extLst>
            </p:cNvPr>
            <p:cNvSpPr/>
            <p:nvPr/>
          </p:nvSpPr>
          <p:spPr>
            <a:xfrm rot="21338555">
              <a:off x="474502" y="2893601"/>
              <a:ext cx="1292087" cy="487017"/>
            </a:xfrm>
            <a:prstGeom prst="homePlat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TIP</a:t>
              </a:r>
            </a:p>
          </p:txBody>
        </p:sp>
      </p:grp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36DDE3C3-3995-AE66-D664-24CB07CDA0AA}"/>
              </a:ext>
            </a:extLst>
          </p:cNvPr>
          <p:cNvSpPr txBox="1"/>
          <p:nvPr/>
        </p:nvSpPr>
        <p:spPr>
          <a:xfrm>
            <a:off x="5343906" y="643467"/>
            <a:ext cx="6204627" cy="83099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F2F2E"/>
                </a:solidFill>
                <a:effectLst/>
                <a:latin typeface="+mj-lt"/>
              </a:rPr>
              <a:t>I. </a:t>
            </a:r>
            <a:r>
              <a:rPr lang="en-US" sz="2400" dirty="0">
                <a:solidFill>
                  <a:srgbClr val="2F2F2E"/>
                </a:solidFill>
                <a:effectLst/>
                <a:latin typeface="+mj-lt"/>
              </a:rPr>
              <a:t>“Conflict is </a:t>
            </a:r>
            <a:r>
              <a:rPr lang="en-US" sz="2400" b="1" dirty="0">
                <a:solidFill>
                  <a:srgbClr val="2F2F2E"/>
                </a:solidFill>
                <a:effectLst/>
                <a:latin typeface="+mj-lt"/>
              </a:rPr>
              <a:t>inevitable</a:t>
            </a:r>
            <a:r>
              <a:rPr lang="en-US" sz="2400" dirty="0">
                <a:solidFill>
                  <a:srgbClr val="2F2F2E"/>
                </a:solidFill>
                <a:effectLst/>
                <a:latin typeface="+mj-lt"/>
              </a:rPr>
              <a:t>”</a:t>
            </a:r>
          </a:p>
          <a:p>
            <a:r>
              <a:rPr lang="en-US" sz="2400" b="1" dirty="0">
                <a:solidFill>
                  <a:srgbClr val="2F2F2E"/>
                </a:solidFill>
                <a:effectLst/>
                <a:latin typeface="+mj-lt"/>
              </a:rPr>
              <a:t>II. </a:t>
            </a:r>
            <a:r>
              <a:rPr lang="en-US" sz="2400" dirty="0">
                <a:solidFill>
                  <a:srgbClr val="2F2F2E"/>
                </a:solidFill>
                <a:effectLst/>
                <a:latin typeface="+mj-lt"/>
              </a:rPr>
              <a:t>“an </a:t>
            </a:r>
            <a:r>
              <a:rPr lang="en-US" sz="2400" b="1" dirty="0">
                <a:solidFill>
                  <a:srgbClr val="2F2F2E"/>
                </a:solidFill>
                <a:effectLst/>
                <a:latin typeface="+mj-lt"/>
              </a:rPr>
              <a:t>unequal</a:t>
            </a:r>
            <a:r>
              <a:rPr lang="en-US" sz="2400" dirty="0">
                <a:solidFill>
                  <a:srgbClr val="2F2F2E"/>
                </a:solidFill>
                <a:effectLst/>
                <a:latin typeface="+mj-lt"/>
              </a:rPr>
              <a:t> and </a:t>
            </a:r>
            <a:r>
              <a:rPr lang="en-US" sz="2400" b="1" dirty="0">
                <a:solidFill>
                  <a:srgbClr val="2F2F2E"/>
                </a:solidFill>
                <a:effectLst/>
                <a:latin typeface="+mj-lt"/>
              </a:rPr>
              <a:t>unjust</a:t>
            </a:r>
            <a:r>
              <a:rPr lang="en-US" sz="2400" dirty="0">
                <a:solidFill>
                  <a:srgbClr val="2F2F2E"/>
                </a:solidFill>
                <a:effectLst/>
                <a:latin typeface="+mj-lt"/>
              </a:rPr>
              <a:t> society”</a:t>
            </a:r>
            <a:endParaRPr lang="en-US" sz="2400" i="1" dirty="0">
              <a:solidFill>
                <a:srgbClr val="2F2F2E"/>
              </a:solidFill>
              <a:effectLst/>
              <a:latin typeface="+mj-lt"/>
            </a:endParaRPr>
          </a:p>
        </p:txBody>
      </p: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258FD8A3-85E5-8555-3446-F41DB2089685}"/>
              </a:ext>
            </a:extLst>
          </p:cNvPr>
          <p:cNvGrpSpPr/>
          <p:nvPr/>
        </p:nvGrpSpPr>
        <p:grpSpPr>
          <a:xfrm>
            <a:off x="5343906" y="2248100"/>
            <a:ext cx="6212004" cy="2766691"/>
            <a:chOff x="5343906" y="2248100"/>
            <a:chExt cx="6212004" cy="2766691"/>
          </a:xfrm>
        </p:grpSpPr>
        <p:pic>
          <p:nvPicPr>
            <p:cNvPr id="15" name="Imagem 14" descr="Tabela&#10;&#10;Descrição gerada automaticamente">
              <a:extLst>
                <a:ext uri="{FF2B5EF4-FFF2-40B4-BE49-F238E27FC236}">
                  <a16:creationId xmlns:a16="http://schemas.microsoft.com/office/drawing/2014/main" id="{12052342-39A9-19F2-BCF3-D7050EF2BE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43906" y="2248100"/>
              <a:ext cx="6212004" cy="2766691"/>
            </a:xfrm>
            <a:prstGeom prst="rect">
              <a:avLst/>
            </a:prstGeom>
          </p:spPr>
        </p:pic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52754035-F51F-44CD-6DED-0441160CD3DE}"/>
                </a:ext>
              </a:extLst>
            </p:cNvPr>
            <p:cNvSpPr txBox="1"/>
            <p:nvPr/>
          </p:nvSpPr>
          <p:spPr>
            <a:xfrm>
              <a:off x="9337952" y="2440249"/>
              <a:ext cx="1608083" cy="400110"/>
            </a:xfrm>
            <a:custGeom>
              <a:avLst/>
              <a:gdLst>
                <a:gd name="connsiteX0" fmla="*/ 0 w 1608083"/>
                <a:gd name="connsiteY0" fmla="*/ 0 h 400110"/>
                <a:gd name="connsiteX1" fmla="*/ 1608083 w 1608083"/>
                <a:gd name="connsiteY1" fmla="*/ 0 h 400110"/>
                <a:gd name="connsiteX2" fmla="*/ 1608083 w 1608083"/>
                <a:gd name="connsiteY2" fmla="*/ 400110 h 400110"/>
                <a:gd name="connsiteX3" fmla="*/ 0 w 1608083"/>
                <a:gd name="connsiteY3" fmla="*/ 400110 h 400110"/>
                <a:gd name="connsiteX4" fmla="*/ 0 w 1608083"/>
                <a:gd name="connsiteY4" fmla="*/ 0 h 400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083" h="400110" fill="none" extrusionOk="0">
                  <a:moveTo>
                    <a:pt x="0" y="0"/>
                  </a:moveTo>
                  <a:cubicBezTo>
                    <a:pt x="252897" y="20427"/>
                    <a:pt x="917702" y="-136800"/>
                    <a:pt x="1608083" y="0"/>
                  </a:cubicBezTo>
                  <a:cubicBezTo>
                    <a:pt x="1590639" y="188354"/>
                    <a:pt x="1641491" y="268442"/>
                    <a:pt x="1608083" y="400110"/>
                  </a:cubicBezTo>
                  <a:cubicBezTo>
                    <a:pt x="1161591" y="316839"/>
                    <a:pt x="536709" y="282540"/>
                    <a:pt x="0" y="400110"/>
                  </a:cubicBezTo>
                  <a:cubicBezTo>
                    <a:pt x="6807" y="313366"/>
                    <a:pt x="-28259" y="156545"/>
                    <a:pt x="0" y="0"/>
                  </a:cubicBezTo>
                  <a:close/>
                </a:path>
                <a:path w="1608083" h="400110" stroke="0" extrusionOk="0">
                  <a:moveTo>
                    <a:pt x="0" y="0"/>
                  </a:moveTo>
                  <a:cubicBezTo>
                    <a:pt x="509849" y="53126"/>
                    <a:pt x="877803" y="-141285"/>
                    <a:pt x="1608083" y="0"/>
                  </a:cubicBezTo>
                  <a:cubicBezTo>
                    <a:pt x="1579120" y="83683"/>
                    <a:pt x="1577974" y="323643"/>
                    <a:pt x="1608083" y="400110"/>
                  </a:cubicBezTo>
                  <a:cubicBezTo>
                    <a:pt x="1055044" y="467160"/>
                    <a:pt x="190494" y="261901"/>
                    <a:pt x="0" y="400110"/>
                  </a:cubicBezTo>
                  <a:cubicBezTo>
                    <a:pt x="-5127" y="280748"/>
                    <a:pt x="28726" y="60435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>
                  <a:solidFill>
                    <a:srgbClr val="FF0000"/>
                  </a:solidFill>
                </a:rPr>
                <a:t>evitable</a:t>
              </a:r>
            </a:p>
          </p:txBody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219FC643-3864-29E6-439A-3DC1DFD0C7BA}"/>
                </a:ext>
              </a:extLst>
            </p:cNvPr>
            <p:cNvSpPr txBox="1"/>
            <p:nvPr/>
          </p:nvSpPr>
          <p:spPr>
            <a:xfrm>
              <a:off x="9337951" y="3322454"/>
              <a:ext cx="1608083" cy="400110"/>
            </a:xfrm>
            <a:custGeom>
              <a:avLst/>
              <a:gdLst>
                <a:gd name="connsiteX0" fmla="*/ 0 w 1608083"/>
                <a:gd name="connsiteY0" fmla="*/ 0 h 400110"/>
                <a:gd name="connsiteX1" fmla="*/ 1608083 w 1608083"/>
                <a:gd name="connsiteY1" fmla="*/ 0 h 400110"/>
                <a:gd name="connsiteX2" fmla="*/ 1608083 w 1608083"/>
                <a:gd name="connsiteY2" fmla="*/ 400110 h 400110"/>
                <a:gd name="connsiteX3" fmla="*/ 0 w 1608083"/>
                <a:gd name="connsiteY3" fmla="*/ 400110 h 400110"/>
                <a:gd name="connsiteX4" fmla="*/ 0 w 1608083"/>
                <a:gd name="connsiteY4" fmla="*/ 0 h 400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083" h="400110" fill="none" extrusionOk="0">
                  <a:moveTo>
                    <a:pt x="0" y="0"/>
                  </a:moveTo>
                  <a:cubicBezTo>
                    <a:pt x="252897" y="20427"/>
                    <a:pt x="917702" y="-136800"/>
                    <a:pt x="1608083" y="0"/>
                  </a:cubicBezTo>
                  <a:cubicBezTo>
                    <a:pt x="1590639" y="188354"/>
                    <a:pt x="1641491" y="268442"/>
                    <a:pt x="1608083" y="400110"/>
                  </a:cubicBezTo>
                  <a:cubicBezTo>
                    <a:pt x="1161591" y="316839"/>
                    <a:pt x="536709" y="282540"/>
                    <a:pt x="0" y="400110"/>
                  </a:cubicBezTo>
                  <a:cubicBezTo>
                    <a:pt x="6807" y="313366"/>
                    <a:pt x="-28259" y="156545"/>
                    <a:pt x="0" y="0"/>
                  </a:cubicBezTo>
                  <a:close/>
                </a:path>
                <a:path w="1608083" h="400110" stroke="0" extrusionOk="0">
                  <a:moveTo>
                    <a:pt x="0" y="0"/>
                  </a:moveTo>
                  <a:cubicBezTo>
                    <a:pt x="509849" y="53126"/>
                    <a:pt x="877803" y="-141285"/>
                    <a:pt x="1608083" y="0"/>
                  </a:cubicBezTo>
                  <a:cubicBezTo>
                    <a:pt x="1579120" y="83683"/>
                    <a:pt x="1577974" y="323643"/>
                    <a:pt x="1608083" y="400110"/>
                  </a:cubicBezTo>
                  <a:cubicBezTo>
                    <a:pt x="1055044" y="467160"/>
                    <a:pt x="190494" y="261901"/>
                    <a:pt x="0" y="400110"/>
                  </a:cubicBezTo>
                  <a:cubicBezTo>
                    <a:pt x="-5127" y="280748"/>
                    <a:pt x="28726" y="60435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>
                  <a:solidFill>
                    <a:srgbClr val="FF0000"/>
                  </a:solidFill>
                </a:rPr>
                <a:t>equal</a:t>
              </a:r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C0146E27-F5D4-7316-2D37-9A77970E7703}"/>
                </a:ext>
              </a:extLst>
            </p:cNvPr>
            <p:cNvSpPr txBox="1"/>
            <p:nvPr/>
          </p:nvSpPr>
          <p:spPr>
            <a:xfrm>
              <a:off x="9337951" y="4189969"/>
              <a:ext cx="1608083" cy="400110"/>
            </a:xfrm>
            <a:custGeom>
              <a:avLst/>
              <a:gdLst>
                <a:gd name="connsiteX0" fmla="*/ 0 w 1608083"/>
                <a:gd name="connsiteY0" fmla="*/ 0 h 400110"/>
                <a:gd name="connsiteX1" fmla="*/ 1608083 w 1608083"/>
                <a:gd name="connsiteY1" fmla="*/ 0 h 400110"/>
                <a:gd name="connsiteX2" fmla="*/ 1608083 w 1608083"/>
                <a:gd name="connsiteY2" fmla="*/ 400110 h 400110"/>
                <a:gd name="connsiteX3" fmla="*/ 0 w 1608083"/>
                <a:gd name="connsiteY3" fmla="*/ 400110 h 400110"/>
                <a:gd name="connsiteX4" fmla="*/ 0 w 1608083"/>
                <a:gd name="connsiteY4" fmla="*/ 0 h 400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083" h="400110" fill="none" extrusionOk="0">
                  <a:moveTo>
                    <a:pt x="0" y="0"/>
                  </a:moveTo>
                  <a:cubicBezTo>
                    <a:pt x="252897" y="20427"/>
                    <a:pt x="917702" y="-136800"/>
                    <a:pt x="1608083" y="0"/>
                  </a:cubicBezTo>
                  <a:cubicBezTo>
                    <a:pt x="1590639" y="188354"/>
                    <a:pt x="1641491" y="268442"/>
                    <a:pt x="1608083" y="400110"/>
                  </a:cubicBezTo>
                  <a:cubicBezTo>
                    <a:pt x="1161591" y="316839"/>
                    <a:pt x="536709" y="282540"/>
                    <a:pt x="0" y="400110"/>
                  </a:cubicBezTo>
                  <a:cubicBezTo>
                    <a:pt x="6807" y="313366"/>
                    <a:pt x="-28259" y="156545"/>
                    <a:pt x="0" y="0"/>
                  </a:cubicBezTo>
                  <a:close/>
                </a:path>
                <a:path w="1608083" h="400110" stroke="0" extrusionOk="0">
                  <a:moveTo>
                    <a:pt x="0" y="0"/>
                  </a:moveTo>
                  <a:cubicBezTo>
                    <a:pt x="509849" y="53126"/>
                    <a:pt x="877803" y="-141285"/>
                    <a:pt x="1608083" y="0"/>
                  </a:cubicBezTo>
                  <a:cubicBezTo>
                    <a:pt x="1579120" y="83683"/>
                    <a:pt x="1577974" y="323643"/>
                    <a:pt x="1608083" y="400110"/>
                  </a:cubicBezTo>
                  <a:cubicBezTo>
                    <a:pt x="1055044" y="467160"/>
                    <a:pt x="190494" y="261901"/>
                    <a:pt x="0" y="400110"/>
                  </a:cubicBezTo>
                  <a:cubicBezTo>
                    <a:pt x="-5127" y="280748"/>
                    <a:pt x="28726" y="60435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>
                  <a:solidFill>
                    <a:srgbClr val="FF0000"/>
                  </a:solidFill>
                </a:rPr>
                <a:t>just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687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EB3A73-3786-A3B1-2EC5-9EAEFD590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Unit 3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FDB4BE6D-CD9D-0066-8CA6-DD3BA1B8E13B}"/>
              </a:ext>
            </a:extLst>
          </p:cNvPr>
          <p:cNvSpPr txBox="1">
            <a:spLocks/>
          </p:cNvSpPr>
          <p:nvPr/>
        </p:nvSpPr>
        <p:spPr bwMode="black">
          <a:xfrm>
            <a:off x="643467" y="3014978"/>
            <a:ext cx="3363974" cy="117499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Linking words/ phrases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02ECC242-79F9-27D5-E823-AA95BACB4656}"/>
              </a:ext>
            </a:extLst>
          </p:cNvPr>
          <p:cNvGrpSpPr/>
          <p:nvPr/>
        </p:nvGrpSpPr>
        <p:grpSpPr>
          <a:xfrm>
            <a:off x="228732" y="3970344"/>
            <a:ext cx="4193444" cy="2396960"/>
            <a:chOff x="474502" y="2893601"/>
            <a:chExt cx="4193444" cy="2396960"/>
          </a:xfrm>
        </p:grpSpPr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1570BDFF-07E1-700F-0812-D2724444C2AA}"/>
                </a:ext>
              </a:extLst>
            </p:cNvPr>
            <p:cNvSpPr txBox="1"/>
            <p:nvPr/>
          </p:nvSpPr>
          <p:spPr>
            <a:xfrm>
              <a:off x="569831" y="3351569"/>
              <a:ext cx="4098115" cy="1938992"/>
            </a:xfrm>
            <a:custGeom>
              <a:avLst/>
              <a:gdLst>
                <a:gd name="connsiteX0" fmla="*/ 0 w 4098115"/>
                <a:gd name="connsiteY0" fmla="*/ 0 h 1938992"/>
                <a:gd name="connsiteX1" fmla="*/ 4098115 w 4098115"/>
                <a:gd name="connsiteY1" fmla="*/ 0 h 1938992"/>
                <a:gd name="connsiteX2" fmla="*/ 4098115 w 4098115"/>
                <a:gd name="connsiteY2" fmla="*/ 1938992 h 1938992"/>
                <a:gd name="connsiteX3" fmla="*/ 0 w 4098115"/>
                <a:gd name="connsiteY3" fmla="*/ 1938992 h 1938992"/>
                <a:gd name="connsiteX4" fmla="*/ 0 w 4098115"/>
                <a:gd name="connsiteY4" fmla="*/ 0 h 193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98115" h="1938992" fill="none" extrusionOk="0">
                  <a:moveTo>
                    <a:pt x="0" y="0"/>
                  </a:moveTo>
                  <a:cubicBezTo>
                    <a:pt x="1603653" y="-49533"/>
                    <a:pt x="3249453" y="-14809"/>
                    <a:pt x="4098115" y="0"/>
                  </a:cubicBezTo>
                  <a:cubicBezTo>
                    <a:pt x="4185754" y="752559"/>
                    <a:pt x="4025436" y="1500896"/>
                    <a:pt x="4098115" y="1938992"/>
                  </a:cubicBezTo>
                  <a:cubicBezTo>
                    <a:pt x="3570798" y="1890761"/>
                    <a:pt x="2032962" y="2023447"/>
                    <a:pt x="0" y="1938992"/>
                  </a:cubicBezTo>
                  <a:cubicBezTo>
                    <a:pt x="-38581" y="1336146"/>
                    <a:pt x="63341" y="257688"/>
                    <a:pt x="0" y="0"/>
                  </a:cubicBezTo>
                  <a:close/>
                </a:path>
                <a:path w="4098115" h="1938992" stroke="0" extrusionOk="0">
                  <a:moveTo>
                    <a:pt x="0" y="0"/>
                  </a:moveTo>
                  <a:cubicBezTo>
                    <a:pt x="955429" y="118645"/>
                    <a:pt x="2317451" y="116012"/>
                    <a:pt x="4098115" y="0"/>
                  </a:cubicBezTo>
                  <a:cubicBezTo>
                    <a:pt x="3965233" y="562170"/>
                    <a:pt x="4183066" y="1716516"/>
                    <a:pt x="4098115" y="1938992"/>
                  </a:cubicBezTo>
                  <a:cubicBezTo>
                    <a:pt x="3323432" y="2073592"/>
                    <a:pt x="1969174" y="1781796"/>
                    <a:pt x="0" y="1938992"/>
                  </a:cubicBezTo>
                  <a:cubicBezTo>
                    <a:pt x="-20187" y="1693620"/>
                    <a:pt x="-152480" y="828865"/>
                    <a:pt x="0" y="0"/>
                  </a:cubicBezTo>
                  <a:close/>
                </a:path>
              </a:pathLst>
            </a:custGeom>
            <a:solidFill>
              <a:schemeClr val="bg2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r>
                <a:rPr lang="pt-BR" sz="2000" dirty="0"/>
                <a:t>Conectores (</a:t>
              </a:r>
              <a:r>
                <a:rPr lang="pt-BR" sz="2000" b="1" i="1" dirty="0"/>
                <a:t>linking words/ phrases</a:t>
              </a:r>
              <a:r>
                <a:rPr lang="pt-BR" sz="2000" dirty="0"/>
                <a:t>, em inglês) são palavras ou expressões utilizadas para unir palavras ou orações.  Ao ler um texto, busque identificar quais palavras ou orações os conectores ligam.</a:t>
              </a:r>
            </a:p>
          </p:txBody>
        </p:sp>
        <p:sp>
          <p:nvSpPr>
            <p:cNvPr id="13" name="Pentágono 12">
              <a:extLst>
                <a:ext uri="{FF2B5EF4-FFF2-40B4-BE49-F238E27FC236}">
                  <a16:creationId xmlns:a16="http://schemas.microsoft.com/office/drawing/2014/main" id="{E158EAD8-9FAD-376B-9F1C-4D6E989292D5}"/>
                </a:ext>
              </a:extLst>
            </p:cNvPr>
            <p:cNvSpPr/>
            <p:nvPr/>
          </p:nvSpPr>
          <p:spPr>
            <a:xfrm rot="21338555">
              <a:off x="474502" y="2893601"/>
              <a:ext cx="1292087" cy="487017"/>
            </a:xfrm>
            <a:prstGeom prst="homePlat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TIP</a:t>
              </a:r>
            </a:p>
          </p:txBody>
        </p: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FE782B4-8C43-C692-A0FF-F5C9885C24A7}"/>
              </a:ext>
            </a:extLst>
          </p:cNvPr>
          <p:cNvGrpSpPr/>
          <p:nvPr/>
        </p:nvGrpSpPr>
        <p:grpSpPr>
          <a:xfrm>
            <a:off x="4905247" y="2913252"/>
            <a:ext cx="7035800" cy="1384300"/>
            <a:chOff x="4905247" y="2913252"/>
            <a:chExt cx="7035800" cy="1384300"/>
          </a:xfrm>
        </p:grpSpPr>
        <p:pic>
          <p:nvPicPr>
            <p:cNvPr id="5" name="Imagem 4" descr="Tabela&#10;&#10;Descrição gerada automaticamente">
              <a:extLst>
                <a:ext uri="{FF2B5EF4-FFF2-40B4-BE49-F238E27FC236}">
                  <a16:creationId xmlns:a16="http://schemas.microsoft.com/office/drawing/2014/main" id="{3B918183-0A2A-F04D-2519-A0FC581FFE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05247" y="2913252"/>
              <a:ext cx="7035800" cy="1384300"/>
            </a:xfrm>
            <a:prstGeom prst="rect">
              <a:avLst/>
            </a:prstGeom>
          </p:spPr>
        </p:pic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C0146E27-F5D4-7316-2D37-9A77970E7703}"/>
                </a:ext>
              </a:extLst>
            </p:cNvPr>
            <p:cNvSpPr txBox="1"/>
            <p:nvPr/>
          </p:nvSpPr>
          <p:spPr>
            <a:xfrm>
              <a:off x="5038530" y="3429000"/>
              <a:ext cx="1608083" cy="400110"/>
            </a:xfrm>
            <a:custGeom>
              <a:avLst/>
              <a:gdLst>
                <a:gd name="connsiteX0" fmla="*/ 0 w 1608083"/>
                <a:gd name="connsiteY0" fmla="*/ 0 h 400110"/>
                <a:gd name="connsiteX1" fmla="*/ 1608083 w 1608083"/>
                <a:gd name="connsiteY1" fmla="*/ 0 h 400110"/>
                <a:gd name="connsiteX2" fmla="*/ 1608083 w 1608083"/>
                <a:gd name="connsiteY2" fmla="*/ 400110 h 400110"/>
                <a:gd name="connsiteX3" fmla="*/ 0 w 1608083"/>
                <a:gd name="connsiteY3" fmla="*/ 400110 h 400110"/>
                <a:gd name="connsiteX4" fmla="*/ 0 w 1608083"/>
                <a:gd name="connsiteY4" fmla="*/ 0 h 400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083" h="400110" fill="none" extrusionOk="0">
                  <a:moveTo>
                    <a:pt x="0" y="0"/>
                  </a:moveTo>
                  <a:cubicBezTo>
                    <a:pt x="252897" y="20427"/>
                    <a:pt x="917702" y="-136800"/>
                    <a:pt x="1608083" y="0"/>
                  </a:cubicBezTo>
                  <a:cubicBezTo>
                    <a:pt x="1590639" y="188354"/>
                    <a:pt x="1641491" y="268442"/>
                    <a:pt x="1608083" y="400110"/>
                  </a:cubicBezTo>
                  <a:cubicBezTo>
                    <a:pt x="1161591" y="316839"/>
                    <a:pt x="536709" y="282540"/>
                    <a:pt x="0" y="400110"/>
                  </a:cubicBezTo>
                  <a:cubicBezTo>
                    <a:pt x="6807" y="313366"/>
                    <a:pt x="-28259" y="156545"/>
                    <a:pt x="0" y="0"/>
                  </a:cubicBezTo>
                  <a:close/>
                </a:path>
                <a:path w="1608083" h="400110" stroke="0" extrusionOk="0">
                  <a:moveTo>
                    <a:pt x="0" y="0"/>
                  </a:moveTo>
                  <a:cubicBezTo>
                    <a:pt x="509849" y="53126"/>
                    <a:pt x="877803" y="-141285"/>
                    <a:pt x="1608083" y="0"/>
                  </a:cubicBezTo>
                  <a:cubicBezTo>
                    <a:pt x="1579120" y="83683"/>
                    <a:pt x="1577974" y="323643"/>
                    <a:pt x="1608083" y="400110"/>
                  </a:cubicBezTo>
                  <a:cubicBezTo>
                    <a:pt x="1055044" y="467160"/>
                    <a:pt x="190494" y="261901"/>
                    <a:pt x="0" y="400110"/>
                  </a:cubicBezTo>
                  <a:cubicBezTo>
                    <a:pt x="-5127" y="280748"/>
                    <a:pt x="28726" y="60435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solidFill>
                    <a:srgbClr val="FF0000"/>
                  </a:solidFill>
                </a:rPr>
                <a:t>in addition to</a:t>
              </a: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E0C8BCA6-F78B-DD67-2B36-D6B794320AAE}"/>
                </a:ext>
              </a:extLst>
            </p:cNvPr>
            <p:cNvSpPr txBox="1"/>
            <p:nvPr/>
          </p:nvSpPr>
          <p:spPr>
            <a:xfrm>
              <a:off x="6779896" y="3429000"/>
              <a:ext cx="1608083" cy="400110"/>
            </a:xfrm>
            <a:custGeom>
              <a:avLst/>
              <a:gdLst>
                <a:gd name="connsiteX0" fmla="*/ 0 w 1608083"/>
                <a:gd name="connsiteY0" fmla="*/ 0 h 400110"/>
                <a:gd name="connsiteX1" fmla="*/ 1608083 w 1608083"/>
                <a:gd name="connsiteY1" fmla="*/ 0 h 400110"/>
                <a:gd name="connsiteX2" fmla="*/ 1608083 w 1608083"/>
                <a:gd name="connsiteY2" fmla="*/ 400110 h 400110"/>
                <a:gd name="connsiteX3" fmla="*/ 0 w 1608083"/>
                <a:gd name="connsiteY3" fmla="*/ 400110 h 400110"/>
                <a:gd name="connsiteX4" fmla="*/ 0 w 1608083"/>
                <a:gd name="connsiteY4" fmla="*/ 0 h 400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083" h="400110" fill="none" extrusionOk="0">
                  <a:moveTo>
                    <a:pt x="0" y="0"/>
                  </a:moveTo>
                  <a:cubicBezTo>
                    <a:pt x="252897" y="20427"/>
                    <a:pt x="917702" y="-136800"/>
                    <a:pt x="1608083" y="0"/>
                  </a:cubicBezTo>
                  <a:cubicBezTo>
                    <a:pt x="1590639" y="188354"/>
                    <a:pt x="1641491" y="268442"/>
                    <a:pt x="1608083" y="400110"/>
                  </a:cubicBezTo>
                  <a:cubicBezTo>
                    <a:pt x="1161591" y="316839"/>
                    <a:pt x="536709" y="282540"/>
                    <a:pt x="0" y="400110"/>
                  </a:cubicBezTo>
                  <a:cubicBezTo>
                    <a:pt x="6807" y="313366"/>
                    <a:pt x="-28259" y="156545"/>
                    <a:pt x="0" y="0"/>
                  </a:cubicBezTo>
                  <a:close/>
                </a:path>
                <a:path w="1608083" h="400110" stroke="0" extrusionOk="0">
                  <a:moveTo>
                    <a:pt x="0" y="0"/>
                  </a:moveTo>
                  <a:cubicBezTo>
                    <a:pt x="509849" y="53126"/>
                    <a:pt x="877803" y="-141285"/>
                    <a:pt x="1608083" y="0"/>
                  </a:cubicBezTo>
                  <a:cubicBezTo>
                    <a:pt x="1579120" y="83683"/>
                    <a:pt x="1577974" y="323643"/>
                    <a:pt x="1608083" y="400110"/>
                  </a:cubicBezTo>
                  <a:cubicBezTo>
                    <a:pt x="1055044" y="467160"/>
                    <a:pt x="190494" y="261901"/>
                    <a:pt x="0" y="400110"/>
                  </a:cubicBezTo>
                  <a:cubicBezTo>
                    <a:pt x="-5127" y="280748"/>
                    <a:pt x="28726" y="60435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solidFill>
                    <a:srgbClr val="FF0000"/>
                  </a:solidFill>
                </a:rPr>
                <a:t>unless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06C3E192-974F-E2AA-EE33-A07DC1276B46}"/>
                </a:ext>
              </a:extLst>
            </p:cNvPr>
            <p:cNvSpPr txBox="1"/>
            <p:nvPr/>
          </p:nvSpPr>
          <p:spPr>
            <a:xfrm>
              <a:off x="8479724" y="3429000"/>
              <a:ext cx="1608083" cy="400110"/>
            </a:xfrm>
            <a:custGeom>
              <a:avLst/>
              <a:gdLst>
                <a:gd name="connsiteX0" fmla="*/ 0 w 1608083"/>
                <a:gd name="connsiteY0" fmla="*/ 0 h 400110"/>
                <a:gd name="connsiteX1" fmla="*/ 1608083 w 1608083"/>
                <a:gd name="connsiteY1" fmla="*/ 0 h 400110"/>
                <a:gd name="connsiteX2" fmla="*/ 1608083 w 1608083"/>
                <a:gd name="connsiteY2" fmla="*/ 400110 h 400110"/>
                <a:gd name="connsiteX3" fmla="*/ 0 w 1608083"/>
                <a:gd name="connsiteY3" fmla="*/ 400110 h 400110"/>
                <a:gd name="connsiteX4" fmla="*/ 0 w 1608083"/>
                <a:gd name="connsiteY4" fmla="*/ 0 h 400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083" h="400110" fill="none" extrusionOk="0">
                  <a:moveTo>
                    <a:pt x="0" y="0"/>
                  </a:moveTo>
                  <a:cubicBezTo>
                    <a:pt x="252897" y="20427"/>
                    <a:pt x="917702" y="-136800"/>
                    <a:pt x="1608083" y="0"/>
                  </a:cubicBezTo>
                  <a:cubicBezTo>
                    <a:pt x="1590639" y="188354"/>
                    <a:pt x="1641491" y="268442"/>
                    <a:pt x="1608083" y="400110"/>
                  </a:cubicBezTo>
                  <a:cubicBezTo>
                    <a:pt x="1161591" y="316839"/>
                    <a:pt x="536709" y="282540"/>
                    <a:pt x="0" y="400110"/>
                  </a:cubicBezTo>
                  <a:cubicBezTo>
                    <a:pt x="6807" y="313366"/>
                    <a:pt x="-28259" y="156545"/>
                    <a:pt x="0" y="0"/>
                  </a:cubicBezTo>
                  <a:close/>
                </a:path>
                <a:path w="1608083" h="400110" stroke="0" extrusionOk="0">
                  <a:moveTo>
                    <a:pt x="0" y="0"/>
                  </a:moveTo>
                  <a:cubicBezTo>
                    <a:pt x="509849" y="53126"/>
                    <a:pt x="877803" y="-141285"/>
                    <a:pt x="1608083" y="0"/>
                  </a:cubicBezTo>
                  <a:cubicBezTo>
                    <a:pt x="1579120" y="83683"/>
                    <a:pt x="1577974" y="323643"/>
                    <a:pt x="1608083" y="400110"/>
                  </a:cubicBezTo>
                  <a:cubicBezTo>
                    <a:pt x="1055044" y="467160"/>
                    <a:pt x="190494" y="261901"/>
                    <a:pt x="0" y="400110"/>
                  </a:cubicBezTo>
                  <a:cubicBezTo>
                    <a:pt x="-5127" y="280748"/>
                    <a:pt x="28726" y="60435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solidFill>
                    <a:srgbClr val="FF0000"/>
                  </a:solidFill>
                </a:rPr>
                <a:t>as a result</a:t>
              </a: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67B7F1F7-15E4-6103-EADE-5D989CD2241D}"/>
                </a:ext>
              </a:extLst>
            </p:cNvPr>
            <p:cNvSpPr txBox="1"/>
            <p:nvPr/>
          </p:nvSpPr>
          <p:spPr>
            <a:xfrm>
              <a:off x="10179552" y="3429000"/>
              <a:ext cx="1608083" cy="400110"/>
            </a:xfrm>
            <a:custGeom>
              <a:avLst/>
              <a:gdLst>
                <a:gd name="connsiteX0" fmla="*/ 0 w 1608083"/>
                <a:gd name="connsiteY0" fmla="*/ 0 h 400110"/>
                <a:gd name="connsiteX1" fmla="*/ 1608083 w 1608083"/>
                <a:gd name="connsiteY1" fmla="*/ 0 h 400110"/>
                <a:gd name="connsiteX2" fmla="*/ 1608083 w 1608083"/>
                <a:gd name="connsiteY2" fmla="*/ 400110 h 400110"/>
                <a:gd name="connsiteX3" fmla="*/ 0 w 1608083"/>
                <a:gd name="connsiteY3" fmla="*/ 400110 h 400110"/>
                <a:gd name="connsiteX4" fmla="*/ 0 w 1608083"/>
                <a:gd name="connsiteY4" fmla="*/ 0 h 400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083" h="400110" fill="none" extrusionOk="0">
                  <a:moveTo>
                    <a:pt x="0" y="0"/>
                  </a:moveTo>
                  <a:cubicBezTo>
                    <a:pt x="252897" y="20427"/>
                    <a:pt x="917702" y="-136800"/>
                    <a:pt x="1608083" y="0"/>
                  </a:cubicBezTo>
                  <a:cubicBezTo>
                    <a:pt x="1590639" y="188354"/>
                    <a:pt x="1641491" y="268442"/>
                    <a:pt x="1608083" y="400110"/>
                  </a:cubicBezTo>
                  <a:cubicBezTo>
                    <a:pt x="1161591" y="316839"/>
                    <a:pt x="536709" y="282540"/>
                    <a:pt x="0" y="400110"/>
                  </a:cubicBezTo>
                  <a:cubicBezTo>
                    <a:pt x="6807" y="313366"/>
                    <a:pt x="-28259" y="156545"/>
                    <a:pt x="0" y="0"/>
                  </a:cubicBezTo>
                  <a:close/>
                </a:path>
                <a:path w="1608083" h="400110" stroke="0" extrusionOk="0">
                  <a:moveTo>
                    <a:pt x="0" y="0"/>
                  </a:moveTo>
                  <a:cubicBezTo>
                    <a:pt x="509849" y="53126"/>
                    <a:pt x="877803" y="-141285"/>
                    <a:pt x="1608083" y="0"/>
                  </a:cubicBezTo>
                  <a:cubicBezTo>
                    <a:pt x="1579120" y="83683"/>
                    <a:pt x="1577974" y="323643"/>
                    <a:pt x="1608083" y="400110"/>
                  </a:cubicBezTo>
                  <a:cubicBezTo>
                    <a:pt x="1055044" y="467160"/>
                    <a:pt x="190494" y="261901"/>
                    <a:pt x="0" y="400110"/>
                  </a:cubicBezTo>
                  <a:cubicBezTo>
                    <a:pt x="-5127" y="280748"/>
                    <a:pt x="28726" y="60435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solidFill>
                    <a:srgbClr val="FF0000"/>
                  </a:solidFill>
                </a:rPr>
                <a:t>after that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045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EB3A73-3786-A3B1-2EC5-9EAEFD590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UNIT 3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00CD555E-2B31-7964-5897-E453C037586F}"/>
              </a:ext>
            </a:extLst>
          </p:cNvPr>
          <p:cNvSpPr txBox="1">
            <a:spLocks/>
          </p:cNvSpPr>
          <p:nvPr/>
        </p:nvSpPr>
        <p:spPr bwMode="black">
          <a:xfrm>
            <a:off x="643467" y="3014978"/>
            <a:ext cx="3363974" cy="117499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First conditional</a:t>
            </a:r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D1E047A2-34BE-4518-E20C-89A91183322E}"/>
              </a:ext>
            </a:extLst>
          </p:cNvPr>
          <p:cNvGrpSpPr/>
          <p:nvPr/>
        </p:nvGrpSpPr>
        <p:grpSpPr>
          <a:xfrm>
            <a:off x="460852" y="4479392"/>
            <a:ext cx="3729204" cy="1473631"/>
            <a:chOff x="474502" y="2893601"/>
            <a:chExt cx="3729204" cy="1473631"/>
          </a:xfrm>
        </p:grpSpPr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C4F12C82-E628-BB14-D3D4-57BE86360AC0}"/>
                </a:ext>
              </a:extLst>
            </p:cNvPr>
            <p:cNvSpPr txBox="1"/>
            <p:nvPr/>
          </p:nvSpPr>
          <p:spPr>
            <a:xfrm>
              <a:off x="649740" y="3351569"/>
              <a:ext cx="3553966" cy="1015663"/>
            </a:xfrm>
            <a:custGeom>
              <a:avLst/>
              <a:gdLst>
                <a:gd name="connsiteX0" fmla="*/ 0 w 3553966"/>
                <a:gd name="connsiteY0" fmla="*/ 0 h 1015663"/>
                <a:gd name="connsiteX1" fmla="*/ 3553966 w 3553966"/>
                <a:gd name="connsiteY1" fmla="*/ 0 h 1015663"/>
                <a:gd name="connsiteX2" fmla="*/ 3553966 w 3553966"/>
                <a:gd name="connsiteY2" fmla="*/ 1015663 h 1015663"/>
                <a:gd name="connsiteX3" fmla="*/ 0 w 3553966"/>
                <a:gd name="connsiteY3" fmla="*/ 1015663 h 1015663"/>
                <a:gd name="connsiteX4" fmla="*/ 0 w 3553966"/>
                <a:gd name="connsiteY4" fmla="*/ 0 h 1015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53966" h="1015663" fill="none" extrusionOk="0">
                  <a:moveTo>
                    <a:pt x="0" y="0"/>
                  </a:moveTo>
                  <a:cubicBezTo>
                    <a:pt x="733476" y="-49533"/>
                    <a:pt x="3161604" y="-14809"/>
                    <a:pt x="3553966" y="0"/>
                  </a:cubicBezTo>
                  <a:cubicBezTo>
                    <a:pt x="3468718" y="249582"/>
                    <a:pt x="3634773" y="889491"/>
                    <a:pt x="3553966" y="1015663"/>
                  </a:cubicBezTo>
                  <a:cubicBezTo>
                    <a:pt x="2046689" y="967432"/>
                    <a:pt x="1094129" y="1100118"/>
                    <a:pt x="0" y="1015663"/>
                  </a:cubicBezTo>
                  <a:cubicBezTo>
                    <a:pt x="46534" y="691205"/>
                    <a:pt x="35510" y="501986"/>
                    <a:pt x="0" y="0"/>
                  </a:cubicBezTo>
                  <a:close/>
                </a:path>
                <a:path w="3553966" h="1015663" stroke="0" extrusionOk="0">
                  <a:moveTo>
                    <a:pt x="0" y="0"/>
                  </a:moveTo>
                  <a:cubicBezTo>
                    <a:pt x="703843" y="118645"/>
                    <a:pt x="2195274" y="116012"/>
                    <a:pt x="3553966" y="0"/>
                  </a:cubicBezTo>
                  <a:cubicBezTo>
                    <a:pt x="3522852" y="243736"/>
                    <a:pt x="3493736" y="806251"/>
                    <a:pt x="3553966" y="1015663"/>
                  </a:cubicBezTo>
                  <a:cubicBezTo>
                    <a:pt x="1887872" y="1150263"/>
                    <a:pt x="1567273" y="858467"/>
                    <a:pt x="0" y="1015663"/>
                  </a:cubicBezTo>
                  <a:cubicBezTo>
                    <a:pt x="-5118" y="569580"/>
                    <a:pt x="57277" y="186099"/>
                    <a:pt x="0" y="0"/>
                  </a:cubicBezTo>
                  <a:close/>
                </a:path>
              </a:pathLst>
            </a:custGeom>
            <a:solidFill>
              <a:schemeClr val="bg2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r>
                <a:rPr lang="pt-BR" sz="2000" dirty="0"/>
                <a:t>Com base nos exemplos, faça inferências para compreender regras de uso da língua inglesa.</a:t>
              </a:r>
            </a:p>
          </p:txBody>
        </p:sp>
        <p:sp>
          <p:nvSpPr>
            <p:cNvPr id="28" name="Pentágono 27">
              <a:extLst>
                <a:ext uri="{FF2B5EF4-FFF2-40B4-BE49-F238E27FC236}">
                  <a16:creationId xmlns:a16="http://schemas.microsoft.com/office/drawing/2014/main" id="{13F5F03C-B057-0DC2-8DBB-3FA6BCD8F370}"/>
                </a:ext>
              </a:extLst>
            </p:cNvPr>
            <p:cNvSpPr/>
            <p:nvPr/>
          </p:nvSpPr>
          <p:spPr>
            <a:xfrm rot="21338555">
              <a:off x="474502" y="2893601"/>
              <a:ext cx="1292087" cy="487017"/>
            </a:xfrm>
            <a:prstGeom prst="homePlat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TIP</a:t>
              </a:r>
            </a:p>
          </p:txBody>
        </p:sp>
      </p:grp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DDFA1AC5-E4E1-8F58-2139-25F0DB795937}"/>
              </a:ext>
            </a:extLst>
          </p:cNvPr>
          <p:cNvGrpSpPr/>
          <p:nvPr/>
        </p:nvGrpSpPr>
        <p:grpSpPr>
          <a:xfrm>
            <a:off x="4846168" y="1823916"/>
            <a:ext cx="7148930" cy="3891235"/>
            <a:chOff x="4846168" y="1823916"/>
            <a:chExt cx="7148930" cy="3891235"/>
          </a:xfrm>
        </p:grpSpPr>
        <p:pic>
          <p:nvPicPr>
            <p:cNvPr id="4" name="Imagem 3" descr="Tabela&#10;&#10;Descrição gerada automaticamente">
              <a:extLst>
                <a:ext uri="{FF2B5EF4-FFF2-40B4-BE49-F238E27FC236}">
                  <a16:creationId xmlns:a16="http://schemas.microsoft.com/office/drawing/2014/main" id="{A694EDA0-EB3E-CF70-276D-505B9D9E74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46168" y="1823916"/>
              <a:ext cx="7148930" cy="3557113"/>
            </a:xfrm>
            <a:prstGeom prst="rect">
              <a:avLst/>
            </a:prstGeom>
          </p:spPr>
        </p:pic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41FF8138-AE08-D0D3-BEE8-077F60ADA129}"/>
                </a:ext>
              </a:extLst>
            </p:cNvPr>
            <p:cNvSpPr txBox="1"/>
            <p:nvPr/>
          </p:nvSpPr>
          <p:spPr>
            <a:xfrm>
              <a:off x="6096000" y="5315041"/>
              <a:ext cx="2237294" cy="400110"/>
            </a:xfrm>
            <a:custGeom>
              <a:avLst/>
              <a:gdLst>
                <a:gd name="connsiteX0" fmla="*/ 0 w 2237294"/>
                <a:gd name="connsiteY0" fmla="*/ 0 h 400110"/>
                <a:gd name="connsiteX1" fmla="*/ 2237294 w 2237294"/>
                <a:gd name="connsiteY1" fmla="*/ 0 h 400110"/>
                <a:gd name="connsiteX2" fmla="*/ 2237294 w 2237294"/>
                <a:gd name="connsiteY2" fmla="*/ 400110 h 400110"/>
                <a:gd name="connsiteX3" fmla="*/ 0 w 2237294"/>
                <a:gd name="connsiteY3" fmla="*/ 400110 h 400110"/>
                <a:gd name="connsiteX4" fmla="*/ 0 w 2237294"/>
                <a:gd name="connsiteY4" fmla="*/ 0 h 400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7294" h="400110" fill="none" extrusionOk="0">
                  <a:moveTo>
                    <a:pt x="0" y="0"/>
                  </a:moveTo>
                  <a:cubicBezTo>
                    <a:pt x="586748" y="-49533"/>
                    <a:pt x="1654834" y="-14809"/>
                    <a:pt x="2237294" y="0"/>
                  </a:cubicBezTo>
                  <a:cubicBezTo>
                    <a:pt x="2219850" y="188354"/>
                    <a:pt x="2270702" y="268442"/>
                    <a:pt x="2237294" y="400110"/>
                  </a:cubicBezTo>
                  <a:cubicBezTo>
                    <a:pt x="1845202" y="351879"/>
                    <a:pt x="945170" y="484565"/>
                    <a:pt x="0" y="400110"/>
                  </a:cubicBezTo>
                  <a:cubicBezTo>
                    <a:pt x="6807" y="313366"/>
                    <a:pt x="-28259" y="156545"/>
                    <a:pt x="0" y="0"/>
                  </a:cubicBezTo>
                  <a:close/>
                </a:path>
                <a:path w="2237294" h="400110" stroke="0" extrusionOk="0">
                  <a:moveTo>
                    <a:pt x="0" y="0"/>
                  </a:moveTo>
                  <a:cubicBezTo>
                    <a:pt x="497429" y="118645"/>
                    <a:pt x="1582307" y="116012"/>
                    <a:pt x="2237294" y="0"/>
                  </a:cubicBezTo>
                  <a:cubicBezTo>
                    <a:pt x="2208331" y="83683"/>
                    <a:pt x="2207185" y="323643"/>
                    <a:pt x="2237294" y="400110"/>
                  </a:cubicBezTo>
                  <a:cubicBezTo>
                    <a:pt x="1863305" y="534710"/>
                    <a:pt x="584476" y="242914"/>
                    <a:pt x="0" y="400110"/>
                  </a:cubicBezTo>
                  <a:cubicBezTo>
                    <a:pt x="-5127" y="280748"/>
                    <a:pt x="28726" y="60435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solidFill>
                    <a:srgbClr val="FF0000"/>
                  </a:solidFill>
                </a:rPr>
                <a:t>simple present</a:t>
              </a:r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D12C95CF-8637-D831-EB1E-A2008A02B1D4}"/>
                </a:ext>
              </a:extLst>
            </p:cNvPr>
            <p:cNvSpPr txBox="1"/>
            <p:nvPr/>
          </p:nvSpPr>
          <p:spPr>
            <a:xfrm>
              <a:off x="8620760" y="5315041"/>
              <a:ext cx="1608484" cy="400110"/>
            </a:xfrm>
            <a:custGeom>
              <a:avLst/>
              <a:gdLst>
                <a:gd name="connsiteX0" fmla="*/ 0 w 1608484"/>
                <a:gd name="connsiteY0" fmla="*/ 0 h 400110"/>
                <a:gd name="connsiteX1" fmla="*/ 1608484 w 1608484"/>
                <a:gd name="connsiteY1" fmla="*/ 0 h 400110"/>
                <a:gd name="connsiteX2" fmla="*/ 1608484 w 1608484"/>
                <a:gd name="connsiteY2" fmla="*/ 400110 h 400110"/>
                <a:gd name="connsiteX3" fmla="*/ 0 w 1608484"/>
                <a:gd name="connsiteY3" fmla="*/ 400110 h 400110"/>
                <a:gd name="connsiteX4" fmla="*/ 0 w 1608484"/>
                <a:gd name="connsiteY4" fmla="*/ 0 h 400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484" h="400110" fill="none" extrusionOk="0">
                  <a:moveTo>
                    <a:pt x="0" y="0"/>
                  </a:moveTo>
                  <a:cubicBezTo>
                    <a:pt x="235484" y="36500"/>
                    <a:pt x="1379113" y="1717"/>
                    <a:pt x="1608484" y="0"/>
                  </a:cubicBezTo>
                  <a:cubicBezTo>
                    <a:pt x="1591040" y="188354"/>
                    <a:pt x="1641892" y="268442"/>
                    <a:pt x="1608484" y="400110"/>
                  </a:cubicBezTo>
                  <a:cubicBezTo>
                    <a:pt x="1225280" y="326114"/>
                    <a:pt x="789058" y="321035"/>
                    <a:pt x="0" y="400110"/>
                  </a:cubicBezTo>
                  <a:cubicBezTo>
                    <a:pt x="6807" y="313366"/>
                    <a:pt x="-28259" y="156545"/>
                    <a:pt x="0" y="0"/>
                  </a:cubicBezTo>
                  <a:close/>
                </a:path>
                <a:path w="1608484" h="400110" stroke="0" extrusionOk="0">
                  <a:moveTo>
                    <a:pt x="0" y="0"/>
                  </a:moveTo>
                  <a:cubicBezTo>
                    <a:pt x="390070" y="31521"/>
                    <a:pt x="1152638" y="34175"/>
                    <a:pt x="1608484" y="0"/>
                  </a:cubicBezTo>
                  <a:cubicBezTo>
                    <a:pt x="1579521" y="83683"/>
                    <a:pt x="1578375" y="323643"/>
                    <a:pt x="1608484" y="400110"/>
                  </a:cubicBezTo>
                  <a:cubicBezTo>
                    <a:pt x="939726" y="269830"/>
                    <a:pt x="393731" y="509009"/>
                    <a:pt x="0" y="400110"/>
                  </a:cubicBezTo>
                  <a:cubicBezTo>
                    <a:pt x="-5127" y="280748"/>
                    <a:pt x="28726" y="60435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31750">
              <a:noFill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r>
                <a:rPr lang="pt-BR" sz="2000" dirty="0">
                  <a:solidFill>
                    <a:srgbClr val="FF0000"/>
                  </a:solidFill>
                </a:rPr>
                <a:t>will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6127526"/>
      </p:ext>
    </p:extLst>
  </p:cSld>
  <p:clrMapOvr>
    <a:masterClrMapping/>
  </p:clrMapOvr>
</p:sld>
</file>

<file path=ppt/theme/theme1.xml><?xml version="1.0" encoding="utf-8"?>
<a:theme xmlns:a="http://schemas.openxmlformats.org/drawingml/2006/main" name="Pacote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{8D364E9C-1F0B-F846-84E9-637D6A43EDEA}tf10001120</Template>
  <TotalTime>9296</TotalTime>
  <Words>168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Helvetica</vt:lpstr>
      <vt:lpstr>Pacote</vt:lpstr>
      <vt:lpstr>Língua inglesa</vt:lpstr>
      <vt:lpstr>UNIT 3</vt:lpstr>
      <vt:lpstr>Unit 3</vt:lpstr>
      <vt:lpstr>Unit 3</vt:lpstr>
      <vt:lpstr>UNIT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Língua inglesa</dc:title>
  <dc:creator>Claudio Franco</dc:creator>
  <cp:lastModifiedBy> </cp:lastModifiedBy>
  <cp:revision>66</cp:revision>
  <dcterms:created xsi:type="dcterms:W3CDTF">2023-05-08T13:05:16Z</dcterms:created>
  <dcterms:modified xsi:type="dcterms:W3CDTF">2023-06-21T13:42:34Z</dcterms:modified>
</cp:coreProperties>
</file>