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6" r:id="rId3"/>
    <p:sldId id="444" r:id="rId4"/>
    <p:sldId id="342" r:id="rId5"/>
    <p:sldId id="410" r:id="rId6"/>
    <p:sldId id="445" r:id="rId7"/>
    <p:sldId id="34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9B9C0-7396-4516-8ED3-D13282B1C136}" v="237" dt="2023-05-19T17:57:57.700"/>
    <p1510:client id="{EF3EF872-6388-9479-E212-DDFB637F91F9}" v="1" dt="2023-05-23T13:41:22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1" autoAdjust="0"/>
    <p:restoredTop sz="96012"/>
  </p:normalViewPr>
  <p:slideViewPr>
    <p:cSldViewPr snapToGrid="0">
      <p:cViewPr varScale="1">
        <p:scale>
          <a:sx n="68" d="100"/>
          <a:sy n="68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en-US" b="1" i="1" noProof="0" dirty="0"/>
            <a:t>“I might give birth to a child one day” </a:t>
          </a:r>
          <a:r>
            <a:rPr lang="en-US" i="0" noProof="0" dirty="0"/>
            <a:t>is equivalent in meaning to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en-US" b="0" i="0" noProof="0" dirty="0"/>
            <a:t>In fragments I and II, </a:t>
          </a:r>
          <a:r>
            <a:rPr lang="en-US" b="1" i="1" noProof="0" dirty="0"/>
            <a:t>may</a:t>
          </a:r>
          <a:r>
            <a:rPr lang="en-US" b="0" i="0" noProof="0" dirty="0"/>
            <a:t> and </a:t>
          </a:r>
          <a:r>
            <a:rPr lang="en-US" b="1" i="1" noProof="0" dirty="0"/>
            <a:t>might</a:t>
          </a:r>
          <a:r>
            <a:rPr lang="en-US" b="0" i="0" noProof="0" dirty="0"/>
            <a:t> express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BDC2E34E-9393-DC4D-9480-7421CDD875EF}">
      <dgm:prSet/>
      <dgm:spPr/>
      <dgm:t>
        <a:bodyPr/>
        <a:lstStyle/>
        <a:p>
          <a:r>
            <a:rPr lang="en-US" b="1" i="0" noProof="0" dirty="0"/>
            <a:t>Perhaps</a:t>
          </a:r>
          <a:r>
            <a:rPr lang="en-US" i="0" noProof="0" dirty="0"/>
            <a:t> I will give birth to a child one day.</a:t>
          </a:r>
        </a:p>
      </dgm:t>
    </dgm:pt>
    <dgm:pt modelId="{31A6077E-D88C-5F40-9A02-1FE6B09DF90E}" type="parTrans" cxnId="{D3BDC203-A7BE-7C47-9558-E423B00E0F34}">
      <dgm:prSet/>
      <dgm:spPr/>
      <dgm:t>
        <a:bodyPr/>
        <a:lstStyle/>
        <a:p>
          <a:endParaRPr lang="pt-BR"/>
        </a:p>
      </dgm:t>
    </dgm:pt>
    <dgm:pt modelId="{B5B3F9EF-6345-5143-A935-10E594425E64}" type="sibTrans" cxnId="{D3BDC203-A7BE-7C47-9558-E423B00E0F34}">
      <dgm:prSet/>
      <dgm:spPr/>
      <dgm:t>
        <a:bodyPr/>
        <a:lstStyle/>
        <a:p>
          <a:endParaRPr lang="pt-BR"/>
        </a:p>
      </dgm:t>
    </dgm:pt>
    <dgm:pt modelId="{35984401-57B4-9043-AAC9-7E4955FC91EF}">
      <dgm:prSet/>
      <dgm:spPr/>
      <dgm:t>
        <a:bodyPr/>
        <a:lstStyle/>
        <a:p>
          <a:r>
            <a:rPr lang="en-US" b="1" i="1" noProof="0" dirty="0"/>
            <a:t>“They may not know it” </a:t>
          </a:r>
          <a:r>
            <a:rPr lang="en-US" i="0" noProof="0" dirty="0"/>
            <a:t>is equivalent in meaning to</a:t>
          </a:r>
        </a:p>
      </dgm:t>
    </dgm:pt>
    <dgm:pt modelId="{7554BC14-CD72-AC4C-8336-3B3B639D5A49}" type="parTrans" cxnId="{CEB4FBDA-1C4C-B149-98BE-F0580605FFEC}">
      <dgm:prSet/>
      <dgm:spPr/>
      <dgm:t>
        <a:bodyPr/>
        <a:lstStyle/>
        <a:p>
          <a:endParaRPr lang="pt-BR"/>
        </a:p>
      </dgm:t>
    </dgm:pt>
    <dgm:pt modelId="{7567E00E-6371-384D-9214-7ED40916C931}" type="sibTrans" cxnId="{CEB4FBDA-1C4C-B149-98BE-F0580605FFEC}">
      <dgm:prSet/>
      <dgm:spPr/>
      <dgm:t>
        <a:bodyPr/>
        <a:lstStyle/>
        <a:p>
          <a:endParaRPr lang="pt-BR"/>
        </a:p>
      </dgm:t>
    </dgm:pt>
    <dgm:pt modelId="{1163690A-E618-1144-8396-7ED62CC3B913}">
      <dgm:prSet/>
      <dgm:spPr/>
      <dgm:t>
        <a:bodyPr/>
        <a:lstStyle/>
        <a:p>
          <a:r>
            <a:rPr lang="en-US" b="1" i="0" noProof="0" dirty="0"/>
            <a:t>Perhaps</a:t>
          </a:r>
          <a:r>
            <a:rPr lang="en-US" i="0" noProof="0" dirty="0"/>
            <a:t> they don’t know it.</a:t>
          </a:r>
        </a:p>
      </dgm:t>
    </dgm:pt>
    <dgm:pt modelId="{5C211907-A56F-3F4F-8A66-79F6093F394A}" type="parTrans" cxnId="{ECF3B151-39BF-D948-837C-DA3B772FE48C}">
      <dgm:prSet/>
      <dgm:spPr/>
      <dgm:t>
        <a:bodyPr/>
        <a:lstStyle/>
        <a:p>
          <a:endParaRPr lang="pt-BR"/>
        </a:p>
      </dgm:t>
    </dgm:pt>
    <dgm:pt modelId="{54C48824-3E27-234B-AD4F-3A2EC21A424D}" type="sibTrans" cxnId="{ECF3B151-39BF-D948-837C-DA3B772FE48C}">
      <dgm:prSet/>
      <dgm:spPr/>
      <dgm:t>
        <a:bodyPr/>
        <a:lstStyle/>
        <a:p>
          <a:endParaRPr lang="pt-BR"/>
        </a:p>
      </dgm:t>
    </dgm:pt>
    <dgm:pt modelId="{2A45A3C2-DDFA-2A4A-96B5-26514265B904}">
      <dgm:prSet/>
      <dgm:spPr/>
      <dgm:t>
        <a:bodyPr/>
        <a:lstStyle/>
        <a:p>
          <a:r>
            <a:rPr lang="en-US" b="0" i="0" noProof="0" dirty="0"/>
            <a:t>possibility.</a:t>
          </a:r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 custScaleX="261026" custLinFactNeighborX="-97" custLinFactNeighborY="-87239">
        <dgm:presLayoutVars>
          <dgm:chMax val="1"/>
          <dgm:bulletEnabled val="1"/>
        </dgm:presLayoutVars>
      </dgm:prSet>
      <dgm:spPr/>
    </dgm:pt>
    <dgm:pt modelId="{2347D27C-25A7-1940-8DD4-A168BB5F904E}" type="pres">
      <dgm:prSet presAssocID="{AEDA1DC8-7E5B-164B-A2AB-A2033355013A}" presName="descendantText" presStyleLbl="alignAccFollowNode1" presStyleIdx="0" presStyleCnt="3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FACC870B-175D-6242-80D4-ECCD0CD1C0A8}" type="pres">
      <dgm:prSet presAssocID="{35984401-57B4-9043-AAC9-7E4955FC91EF}" presName="linNode" presStyleCnt="0"/>
      <dgm:spPr/>
    </dgm:pt>
    <dgm:pt modelId="{A1CEAEF9-B9DF-F54D-BC2D-C0A37D3140F8}" type="pres">
      <dgm:prSet presAssocID="{35984401-57B4-9043-AAC9-7E4955FC91EF}" presName="parentText" presStyleLbl="node1" presStyleIdx="1" presStyleCnt="3" custScaleX="261026">
        <dgm:presLayoutVars>
          <dgm:chMax val="1"/>
          <dgm:bulletEnabled val="1"/>
        </dgm:presLayoutVars>
      </dgm:prSet>
      <dgm:spPr/>
    </dgm:pt>
    <dgm:pt modelId="{DE987882-AFE1-444F-A307-9E8F0DAC1307}" type="pres">
      <dgm:prSet presAssocID="{35984401-57B4-9043-AAC9-7E4955FC91EF}" presName="descendantText" presStyleLbl="alignAccFollowNode1" presStyleIdx="1" presStyleCnt="3">
        <dgm:presLayoutVars>
          <dgm:bulletEnabled val="1"/>
        </dgm:presLayoutVars>
      </dgm:prSet>
      <dgm:spPr/>
    </dgm:pt>
    <dgm:pt modelId="{1B27CD4A-6855-E647-AE69-217902067299}" type="pres">
      <dgm:prSet presAssocID="{7567E00E-6371-384D-9214-7ED40916C931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2" presStyleCnt="3" custScaleX="261026">
        <dgm:presLayoutVars>
          <dgm:chMax val="1"/>
          <dgm:bulletEnabled val="1"/>
        </dgm:presLayoutVars>
      </dgm:prSet>
      <dgm:spPr/>
    </dgm:pt>
    <dgm:pt modelId="{4E39FEEF-9556-584F-B7F5-75EBC30F011E}" type="pres">
      <dgm:prSet presAssocID="{8842BD64-FA85-E940-87E9-91CDDCBF01B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3BDC203-A7BE-7C47-9558-E423B00E0F34}" srcId="{AEDA1DC8-7E5B-164B-A2AB-A2033355013A}" destId="{BDC2E34E-9393-DC4D-9480-7421CDD875EF}" srcOrd="0" destOrd="0" parTransId="{31A6077E-D88C-5F40-9A02-1FE6B09DF90E}" sibTransId="{B5B3F9EF-6345-5143-A935-10E594425E64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F469EF0D-3A8D-6D4E-9D04-5D95F53DD310}" type="presOf" srcId="{1163690A-E618-1144-8396-7ED62CC3B913}" destId="{DE987882-AFE1-444F-A307-9E8F0DAC1307}" srcOrd="0" destOrd="0" presId="urn:microsoft.com/office/officeart/2005/8/layout/vList5"/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2" destOrd="0" parTransId="{79D3A0FC-1C1F-E447-B9B2-60BDCC8CCC5F}" sibTransId="{FE98B8E5-892D-A149-A097-7B7BF3F7EAA6}"/>
    <dgm:cxn modelId="{ECF3B151-39BF-D948-837C-DA3B772FE48C}" srcId="{35984401-57B4-9043-AAC9-7E4955FC91EF}" destId="{1163690A-E618-1144-8396-7ED62CC3B913}" srcOrd="0" destOrd="0" parTransId="{5C211907-A56F-3F4F-8A66-79F6093F394A}" sibTransId="{54C48824-3E27-234B-AD4F-3A2EC21A424D}"/>
    <dgm:cxn modelId="{8B275475-7346-F748-BBE8-AF7947017471}" type="presOf" srcId="{2A45A3C2-DDFA-2A4A-96B5-26514265B904}" destId="{4E39FEEF-9556-584F-B7F5-75EBC30F011E}" srcOrd="0" destOrd="0" presId="urn:microsoft.com/office/officeart/2005/8/layout/vList5"/>
    <dgm:cxn modelId="{B8212C85-A452-284E-89FD-93EBF4C7A09F}" type="presOf" srcId="{BDC2E34E-9393-DC4D-9480-7421CDD875EF}" destId="{2347D27C-25A7-1940-8DD4-A168BB5F904E}" srcOrd="0" destOrd="0" presId="urn:microsoft.com/office/officeart/2005/8/layout/vList5"/>
    <dgm:cxn modelId="{103BA2AD-E48E-604A-9F63-FFCF9A34A5ED}" type="presOf" srcId="{35984401-57B4-9043-AAC9-7E4955FC91EF}" destId="{A1CEAEF9-B9DF-F54D-BC2D-C0A37D3140F8}" srcOrd="0" destOrd="0" presId="urn:microsoft.com/office/officeart/2005/8/layout/vList5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CEB4FBDA-1C4C-B149-98BE-F0580605FFEC}" srcId="{DC73AB19-F39D-1F44-BAF2-6DEBDCB3E114}" destId="{35984401-57B4-9043-AAC9-7E4955FC91EF}" srcOrd="1" destOrd="0" parTransId="{7554BC14-CD72-AC4C-8336-3B3B639D5A49}" sibTransId="{7567E00E-6371-384D-9214-7ED40916C931}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7A664CEB-79DC-3947-96F2-DCA1A008B39D}" type="presParOf" srcId="{B3CD0606-8117-774B-9A05-6BDC92B7CE7A}" destId="{2347D27C-25A7-1940-8DD4-A168BB5F904E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8579D07E-14D4-F944-8D6A-6C5B13670AAC}" type="presParOf" srcId="{426758A8-6C45-F84E-A023-F42C3CC8ABFC}" destId="{FACC870B-175D-6242-80D4-ECCD0CD1C0A8}" srcOrd="2" destOrd="0" presId="urn:microsoft.com/office/officeart/2005/8/layout/vList5"/>
    <dgm:cxn modelId="{7E3AC436-696D-C145-AADB-BA9CFB44B367}" type="presParOf" srcId="{FACC870B-175D-6242-80D4-ECCD0CD1C0A8}" destId="{A1CEAEF9-B9DF-F54D-BC2D-C0A37D3140F8}" srcOrd="0" destOrd="0" presId="urn:microsoft.com/office/officeart/2005/8/layout/vList5"/>
    <dgm:cxn modelId="{12E2976D-68A7-6248-9312-20FC6796828B}" type="presParOf" srcId="{FACC870B-175D-6242-80D4-ECCD0CD1C0A8}" destId="{DE987882-AFE1-444F-A307-9E8F0DAC1307}" srcOrd="1" destOrd="0" presId="urn:microsoft.com/office/officeart/2005/8/layout/vList5"/>
    <dgm:cxn modelId="{C113921D-CE2E-AB4C-ABB3-222C6A007AAE}" type="presParOf" srcId="{426758A8-6C45-F84E-A023-F42C3CC8ABFC}" destId="{1B27CD4A-6855-E647-AE69-217902067299}" srcOrd="3" destOrd="0" presId="urn:microsoft.com/office/officeart/2005/8/layout/vList5"/>
    <dgm:cxn modelId="{B11C5E12-5853-FF44-AB38-56A6DC51395C}" type="presParOf" srcId="{426758A8-6C45-F84E-A023-F42C3CC8ABFC}" destId="{2181B56C-E861-0A4C-9A11-3F451AA65BCA}" srcOrd="4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D721CE8A-133A-7346-AE7E-46F5BE0EF48D}" type="presParOf" srcId="{2181B56C-E861-0A4C-9A11-3F451AA65BCA}" destId="{4E39FEEF-9556-584F-B7F5-75EBC30F01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en-US" b="1" i="1" noProof="0" dirty="0"/>
            <a:t>“we must ensure that male and female children share equal obligations” </a:t>
          </a:r>
          <a:r>
            <a:rPr lang="en-US" i="0" noProof="0" dirty="0"/>
            <a:t>is equivalent in meaning to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en-US" b="0" i="0" noProof="0" dirty="0"/>
            <a:t>In fragments I and II, </a:t>
          </a:r>
          <a:r>
            <a:rPr lang="en-US" b="1" i="1" noProof="0" dirty="0"/>
            <a:t>must </a:t>
          </a:r>
          <a:r>
            <a:rPr lang="en-US" b="0" i="0" noProof="0" dirty="0"/>
            <a:t>expresses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BDC2E34E-9393-DC4D-9480-7421CDD875EF}">
      <dgm:prSet/>
      <dgm:spPr/>
      <dgm:t>
        <a:bodyPr/>
        <a:lstStyle/>
        <a:p>
          <a:r>
            <a:rPr lang="en-US" b="0" i="0" noProof="0" dirty="0"/>
            <a:t>it is </a:t>
          </a:r>
          <a:r>
            <a:rPr lang="en-US" b="1" i="0" noProof="0" dirty="0"/>
            <a:t>necessary</a:t>
          </a:r>
          <a:r>
            <a:rPr lang="en-US" b="0" i="0" noProof="0" dirty="0"/>
            <a:t> that we ensure that male and female children share equal obligations.</a:t>
          </a:r>
        </a:p>
      </dgm:t>
    </dgm:pt>
    <dgm:pt modelId="{31A6077E-D88C-5F40-9A02-1FE6B09DF90E}" type="parTrans" cxnId="{D3BDC203-A7BE-7C47-9558-E423B00E0F34}">
      <dgm:prSet/>
      <dgm:spPr/>
      <dgm:t>
        <a:bodyPr/>
        <a:lstStyle/>
        <a:p>
          <a:endParaRPr lang="pt-BR"/>
        </a:p>
      </dgm:t>
    </dgm:pt>
    <dgm:pt modelId="{B5B3F9EF-6345-5143-A935-10E594425E64}" type="sibTrans" cxnId="{D3BDC203-A7BE-7C47-9558-E423B00E0F34}">
      <dgm:prSet/>
      <dgm:spPr/>
      <dgm:t>
        <a:bodyPr/>
        <a:lstStyle/>
        <a:p>
          <a:endParaRPr lang="pt-BR"/>
        </a:p>
      </dgm:t>
    </dgm:pt>
    <dgm:pt modelId="{2A45A3C2-DDFA-2A4A-96B5-26514265B904}">
      <dgm:prSet/>
      <dgm:spPr/>
      <dgm:t>
        <a:bodyPr/>
        <a:lstStyle/>
        <a:p>
          <a:r>
            <a:rPr lang="en-US" b="0" i="0" noProof="0" dirty="0"/>
            <a:t>Necessity,</a:t>
          </a:r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2" custScaleX="261026" custLinFactNeighborX="-97" custLinFactNeighborY="-87239">
        <dgm:presLayoutVars>
          <dgm:chMax val="1"/>
          <dgm:bulletEnabled val="1"/>
        </dgm:presLayoutVars>
      </dgm:prSet>
      <dgm:spPr/>
    </dgm:pt>
    <dgm:pt modelId="{2347D27C-25A7-1940-8DD4-A168BB5F904E}" type="pres">
      <dgm:prSet presAssocID="{AEDA1DC8-7E5B-164B-A2AB-A2033355013A}" presName="descendantText" presStyleLbl="alignAccFollowNode1" presStyleIdx="0" presStyleCnt="2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2" custScaleX="261026">
        <dgm:presLayoutVars>
          <dgm:chMax val="1"/>
          <dgm:bulletEnabled val="1"/>
        </dgm:presLayoutVars>
      </dgm:prSet>
      <dgm:spPr/>
    </dgm:pt>
    <dgm:pt modelId="{4E39FEEF-9556-584F-B7F5-75EBC30F011E}" type="pres">
      <dgm:prSet presAssocID="{8842BD64-FA85-E940-87E9-91CDDCBF01B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3BDC203-A7BE-7C47-9558-E423B00E0F34}" srcId="{AEDA1DC8-7E5B-164B-A2AB-A2033355013A}" destId="{BDC2E34E-9393-DC4D-9480-7421CDD875EF}" srcOrd="0" destOrd="0" parTransId="{31A6077E-D88C-5F40-9A02-1FE6B09DF90E}" sibTransId="{B5B3F9EF-6345-5143-A935-10E594425E64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8B275475-7346-F748-BBE8-AF7947017471}" type="presOf" srcId="{2A45A3C2-DDFA-2A4A-96B5-26514265B904}" destId="{4E39FEEF-9556-584F-B7F5-75EBC30F011E}" srcOrd="0" destOrd="0" presId="urn:microsoft.com/office/officeart/2005/8/layout/vList5"/>
    <dgm:cxn modelId="{B8212C85-A452-284E-89FD-93EBF4C7A09F}" type="presOf" srcId="{BDC2E34E-9393-DC4D-9480-7421CDD875EF}" destId="{2347D27C-25A7-1940-8DD4-A168BB5F904E}" srcOrd="0" destOrd="0" presId="urn:microsoft.com/office/officeart/2005/8/layout/vList5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7A664CEB-79DC-3947-96F2-DCA1A008B39D}" type="presParOf" srcId="{B3CD0606-8117-774B-9A05-6BDC92B7CE7A}" destId="{2347D27C-25A7-1940-8DD4-A168BB5F904E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D721CE8A-133A-7346-AE7E-46F5BE0EF48D}" type="presParOf" srcId="{2181B56C-E861-0A4C-9A11-3F451AA65BCA}" destId="{4E39FEEF-9556-584F-B7F5-75EBC30F01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7D27C-25A7-1940-8DD4-A168BB5F904E}">
      <dsp:nvSpPr>
        <dsp:cNvPr id="0" name=""/>
        <dsp:cNvSpPr/>
      </dsp:nvSpPr>
      <dsp:spPr>
        <a:xfrm rot="5400000">
          <a:off x="4987384" y="-751375"/>
          <a:ext cx="1030775" cy="279512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i="0" kern="1200" noProof="0" dirty="0"/>
            <a:t>Perhaps</a:t>
          </a:r>
          <a:r>
            <a:rPr lang="en-US" sz="2100" i="0" kern="1200" noProof="0" dirty="0"/>
            <a:t> I will give birth to a child one day.</a:t>
          </a:r>
        </a:p>
      </dsp:txBody>
      <dsp:txXfrm rot="-5400000">
        <a:off x="4105210" y="181117"/>
        <a:ext cx="2744806" cy="930139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4104001" cy="12884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kern="1200" noProof="0" dirty="0"/>
            <a:t>“I might give birth to a child one day” </a:t>
          </a:r>
          <a:r>
            <a:rPr lang="en-US" sz="2600" i="0" kern="1200" noProof="0" dirty="0"/>
            <a:t>is equivalent in meaning to</a:t>
          </a:r>
        </a:p>
      </dsp:txBody>
      <dsp:txXfrm>
        <a:off x="62898" y="62898"/>
        <a:ext cx="3978205" cy="1162673"/>
      </dsp:txXfrm>
    </dsp:sp>
    <dsp:sp modelId="{DE987882-AFE1-444F-A307-9E8F0DAC1307}">
      <dsp:nvSpPr>
        <dsp:cNvPr id="0" name=""/>
        <dsp:cNvSpPr/>
      </dsp:nvSpPr>
      <dsp:spPr>
        <a:xfrm rot="5400000">
          <a:off x="4987384" y="601518"/>
          <a:ext cx="1030775" cy="279512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i="0" kern="1200" noProof="0" dirty="0"/>
            <a:t>Perhaps</a:t>
          </a:r>
          <a:r>
            <a:rPr lang="en-US" sz="2100" i="0" kern="1200" noProof="0" dirty="0"/>
            <a:t> they don’t know it.</a:t>
          </a:r>
        </a:p>
      </dsp:txBody>
      <dsp:txXfrm rot="-5400000">
        <a:off x="4105210" y="1534010"/>
        <a:ext cx="2744806" cy="930139"/>
      </dsp:txXfrm>
    </dsp:sp>
    <dsp:sp modelId="{A1CEAEF9-B9DF-F54D-BC2D-C0A37D3140F8}">
      <dsp:nvSpPr>
        <dsp:cNvPr id="0" name=""/>
        <dsp:cNvSpPr/>
      </dsp:nvSpPr>
      <dsp:spPr>
        <a:xfrm>
          <a:off x="1208" y="1354845"/>
          <a:ext cx="4104001" cy="12884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kern="1200" noProof="0" dirty="0"/>
            <a:t>“They may not know it” </a:t>
          </a:r>
          <a:r>
            <a:rPr lang="en-US" sz="2600" i="0" kern="1200" noProof="0" dirty="0"/>
            <a:t>is equivalent in meaning to</a:t>
          </a:r>
        </a:p>
      </dsp:txBody>
      <dsp:txXfrm>
        <a:off x="64106" y="1417743"/>
        <a:ext cx="3978205" cy="1162673"/>
      </dsp:txXfrm>
    </dsp:sp>
    <dsp:sp modelId="{4E39FEEF-9556-584F-B7F5-75EBC30F011E}">
      <dsp:nvSpPr>
        <dsp:cNvPr id="0" name=""/>
        <dsp:cNvSpPr/>
      </dsp:nvSpPr>
      <dsp:spPr>
        <a:xfrm rot="5400000">
          <a:off x="4987384" y="1954411"/>
          <a:ext cx="1030775" cy="279512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noProof="0" dirty="0"/>
            <a:t>possibility.</a:t>
          </a:r>
        </a:p>
      </dsp:txBody>
      <dsp:txXfrm rot="-5400000">
        <a:off x="4105210" y="2886903"/>
        <a:ext cx="2744806" cy="930139"/>
      </dsp:txXfrm>
    </dsp:sp>
    <dsp:sp modelId="{7E12625C-0170-CC44-A5C2-8E32F902590D}">
      <dsp:nvSpPr>
        <dsp:cNvPr id="0" name=""/>
        <dsp:cNvSpPr/>
      </dsp:nvSpPr>
      <dsp:spPr>
        <a:xfrm>
          <a:off x="1208" y="2707738"/>
          <a:ext cx="4104001" cy="12884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noProof="0" dirty="0"/>
            <a:t>In fragments I and II, </a:t>
          </a:r>
          <a:r>
            <a:rPr lang="en-US" sz="2600" b="1" i="1" kern="1200" noProof="0" dirty="0"/>
            <a:t>may</a:t>
          </a:r>
          <a:r>
            <a:rPr lang="en-US" sz="2600" b="0" i="0" kern="1200" noProof="0" dirty="0"/>
            <a:t> and </a:t>
          </a:r>
          <a:r>
            <a:rPr lang="en-US" sz="2600" b="1" i="1" kern="1200" noProof="0" dirty="0"/>
            <a:t>might</a:t>
          </a:r>
          <a:r>
            <a:rPr lang="en-US" sz="2600" b="0" i="0" kern="1200" noProof="0" dirty="0"/>
            <a:t> express</a:t>
          </a:r>
        </a:p>
      </dsp:txBody>
      <dsp:txXfrm>
        <a:off x="64106" y="2770636"/>
        <a:ext cx="3978205" cy="1162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7D27C-25A7-1940-8DD4-A168BB5F904E}">
      <dsp:nvSpPr>
        <dsp:cNvPr id="0" name=""/>
        <dsp:cNvSpPr/>
      </dsp:nvSpPr>
      <dsp:spPr>
        <a:xfrm rot="5400000">
          <a:off x="4848213" y="-579323"/>
          <a:ext cx="1309116" cy="279512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noProof="0" dirty="0"/>
            <a:t>it is </a:t>
          </a:r>
          <a:r>
            <a:rPr lang="en-US" sz="1900" b="1" i="0" kern="1200" noProof="0" dirty="0"/>
            <a:t>necessary</a:t>
          </a:r>
          <a:r>
            <a:rPr lang="en-US" sz="1900" b="0" i="0" kern="1200" noProof="0" dirty="0"/>
            <a:t> that we ensure that male and female children share equal obligations.</a:t>
          </a:r>
        </a:p>
      </dsp:txBody>
      <dsp:txXfrm rot="-5400000">
        <a:off x="4105209" y="227587"/>
        <a:ext cx="2731218" cy="1181304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4104001" cy="16363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noProof="0" dirty="0"/>
            <a:t>“we must ensure that male and female children share equal obligations” </a:t>
          </a:r>
          <a:r>
            <a:rPr lang="en-US" sz="2500" i="0" kern="1200" noProof="0" dirty="0"/>
            <a:t>is equivalent in meaning to</a:t>
          </a:r>
        </a:p>
      </dsp:txBody>
      <dsp:txXfrm>
        <a:off x="79882" y="79882"/>
        <a:ext cx="3944237" cy="1476632"/>
      </dsp:txXfrm>
    </dsp:sp>
    <dsp:sp modelId="{4E39FEEF-9556-584F-B7F5-75EBC30F011E}">
      <dsp:nvSpPr>
        <dsp:cNvPr id="0" name=""/>
        <dsp:cNvSpPr/>
      </dsp:nvSpPr>
      <dsp:spPr>
        <a:xfrm rot="5400000">
          <a:off x="4848213" y="1138892"/>
          <a:ext cx="1309116" cy="279512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noProof="0" dirty="0"/>
            <a:t>Necessity,</a:t>
          </a:r>
        </a:p>
      </dsp:txBody>
      <dsp:txXfrm rot="-5400000">
        <a:off x="4105209" y="1945802"/>
        <a:ext cx="2731218" cy="1181304"/>
      </dsp:txXfrm>
    </dsp:sp>
    <dsp:sp modelId="{7E12625C-0170-CC44-A5C2-8E32F902590D}">
      <dsp:nvSpPr>
        <dsp:cNvPr id="0" name=""/>
        <dsp:cNvSpPr/>
      </dsp:nvSpPr>
      <dsp:spPr>
        <a:xfrm>
          <a:off x="1208" y="1718256"/>
          <a:ext cx="4104001" cy="16363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noProof="0" dirty="0"/>
            <a:t>In fragments I and II, </a:t>
          </a:r>
          <a:r>
            <a:rPr lang="en-US" sz="2500" b="1" i="1" kern="1200" noProof="0" dirty="0"/>
            <a:t>must </a:t>
          </a:r>
          <a:r>
            <a:rPr lang="en-US" sz="2500" b="0" i="0" kern="1200" noProof="0" dirty="0"/>
            <a:t>expresses</a:t>
          </a:r>
        </a:p>
      </dsp:txBody>
      <dsp:txXfrm>
        <a:off x="81090" y="1798138"/>
        <a:ext cx="3944237" cy="1476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9º ano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5FAB3E7-06BE-9FC2-10B6-C3AABAE79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947" y="1117600"/>
            <a:ext cx="7264400" cy="4622800"/>
          </a:xfrm>
          <a:prstGeom prst="rect">
            <a:avLst/>
          </a:prstGeom>
        </p:spPr>
      </p:pic>
      <p:pic>
        <p:nvPicPr>
          <p:cNvPr id="9" name="Imagem 8" descr="Pessoa de camisa preta&#10;&#10;Descrição gerada automaticamente com confiança baixa">
            <a:extLst>
              <a:ext uri="{FF2B5EF4-FFF2-40B4-BE49-F238E27FC236}">
                <a16:creationId xmlns:a16="http://schemas.microsoft.com/office/drawing/2014/main" id="{11ADE026-F33E-58BB-4A23-854F0B0E5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21" y="2837457"/>
            <a:ext cx="2634661" cy="174586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74A98C-B0C8-F207-A5CC-CFF2B0EC890D}"/>
              </a:ext>
            </a:extLst>
          </p:cNvPr>
          <p:cNvSpPr txBox="1"/>
          <p:nvPr/>
        </p:nvSpPr>
        <p:spPr>
          <a:xfrm>
            <a:off x="285521" y="4583317"/>
            <a:ext cx="4079865" cy="1631216"/>
          </a:xfrm>
          <a:custGeom>
            <a:avLst/>
            <a:gdLst>
              <a:gd name="connsiteX0" fmla="*/ 0 w 4079865"/>
              <a:gd name="connsiteY0" fmla="*/ 0 h 1631216"/>
              <a:gd name="connsiteX1" fmla="*/ 4079865 w 4079865"/>
              <a:gd name="connsiteY1" fmla="*/ 0 h 1631216"/>
              <a:gd name="connsiteX2" fmla="*/ 4079865 w 4079865"/>
              <a:gd name="connsiteY2" fmla="*/ 1631216 h 1631216"/>
              <a:gd name="connsiteX3" fmla="*/ 0 w 4079865"/>
              <a:gd name="connsiteY3" fmla="*/ 1631216 h 1631216"/>
              <a:gd name="connsiteX4" fmla="*/ 0 w 4079865"/>
              <a:gd name="connsiteY4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65" h="1631216" fill="none" extrusionOk="0">
                <a:moveTo>
                  <a:pt x="0" y="0"/>
                </a:moveTo>
                <a:cubicBezTo>
                  <a:pt x="1974999" y="-49533"/>
                  <a:pt x="3291505" y="-14809"/>
                  <a:pt x="4079865" y="0"/>
                </a:cubicBezTo>
                <a:cubicBezTo>
                  <a:pt x="4049692" y="683410"/>
                  <a:pt x="4209928" y="853905"/>
                  <a:pt x="4079865" y="1631216"/>
                </a:cubicBezTo>
                <a:cubicBezTo>
                  <a:pt x="2356302" y="1582985"/>
                  <a:pt x="783631" y="1715671"/>
                  <a:pt x="0" y="1631216"/>
                </a:cubicBezTo>
                <a:cubicBezTo>
                  <a:pt x="52306" y="936493"/>
                  <a:pt x="-35816" y="351411"/>
                  <a:pt x="0" y="0"/>
                </a:cubicBezTo>
                <a:close/>
              </a:path>
              <a:path w="4079865" h="1631216" stroke="0" extrusionOk="0">
                <a:moveTo>
                  <a:pt x="0" y="0"/>
                </a:moveTo>
                <a:cubicBezTo>
                  <a:pt x="1460557" y="118645"/>
                  <a:pt x="2365138" y="116012"/>
                  <a:pt x="4079865" y="0"/>
                </a:cubicBezTo>
                <a:cubicBezTo>
                  <a:pt x="4048223" y="320625"/>
                  <a:pt x="4107681" y="1228454"/>
                  <a:pt x="4079865" y="1631216"/>
                </a:cubicBezTo>
                <a:cubicBezTo>
                  <a:pt x="2042442" y="1765816"/>
                  <a:pt x="1529272" y="1474020"/>
                  <a:pt x="0" y="1631216"/>
                </a:cubicBezTo>
                <a:cubicBezTo>
                  <a:pt x="-27276" y="1257373"/>
                  <a:pt x="24246" y="171394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Emma </a:t>
            </a:r>
            <a:r>
              <a:rPr lang="en-US" sz="2000" dirty="0"/>
              <a:t>Watson is an actress and activist. She is famous for her participation in the </a:t>
            </a:r>
            <a:r>
              <a:rPr lang="en-US" sz="2000" i="1" dirty="0"/>
              <a:t>Harry Potter </a:t>
            </a:r>
            <a:r>
              <a:rPr lang="en-US" sz="2000" dirty="0"/>
              <a:t>film series. She is United Nations Women Goodwill Ambassador.</a:t>
            </a:r>
          </a:p>
        </p:txBody>
      </p:sp>
    </p:spTree>
    <p:extLst>
      <p:ext uri="{BB962C8B-B14F-4D97-AF65-F5344CB8AC3E}">
        <p14:creationId xmlns:p14="http://schemas.microsoft.com/office/powerpoint/2010/main" val="255971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869918" y="5088889"/>
            <a:ext cx="7106459" cy="80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UN WOMEN.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Emma Watson: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gender equality is your issue too. 20 set. 2014. Disponível em: www.unwomen.org/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/news/stories/2014/9/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emma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watson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gender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equality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your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issue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-too. Acesso em: 22 jun. 2022.</a:t>
            </a:r>
            <a:endParaRPr lang="pt-BR" sz="1200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C66B3031-0358-1C75-946D-1A2B243D4D6D}"/>
              </a:ext>
            </a:extLst>
          </p:cNvPr>
          <p:cNvGrpSpPr/>
          <p:nvPr/>
        </p:nvGrpSpPr>
        <p:grpSpPr>
          <a:xfrm>
            <a:off x="643467" y="3348566"/>
            <a:ext cx="3266381" cy="2708278"/>
            <a:chOff x="667900" y="3626397"/>
            <a:chExt cx="3266381" cy="2708278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4E0DA6E4-99D6-9BA7-BF21-92DC177387C5}"/>
                </a:ext>
              </a:extLst>
            </p:cNvPr>
            <p:cNvSpPr txBox="1"/>
            <p:nvPr/>
          </p:nvSpPr>
          <p:spPr>
            <a:xfrm>
              <a:off x="839244" y="4087906"/>
              <a:ext cx="3095037" cy="2246769"/>
            </a:xfrm>
            <a:custGeom>
              <a:avLst/>
              <a:gdLst>
                <a:gd name="connsiteX0" fmla="*/ 0 w 3095037"/>
                <a:gd name="connsiteY0" fmla="*/ 0 h 2246769"/>
                <a:gd name="connsiteX1" fmla="*/ 3095037 w 3095037"/>
                <a:gd name="connsiteY1" fmla="*/ 0 h 2246769"/>
                <a:gd name="connsiteX2" fmla="*/ 3095037 w 3095037"/>
                <a:gd name="connsiteY2" fmla="*/ 2246769 h 2246769"/>
                <a:gd name="connsiteX3" fmla="*/ 0 w 3095037"/>
                <a:gd name="connsiteY3" fmla="*/ 2246769 h 2246769"/>
                <a:gd name="connsiteX4" fmla="*/ 0 w 3095037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5037" h="2246769" fill="none" extrusionOk="0">
                  <a:moveTo>
                    <a:pt x="0" y="0"/>
                  </a:moveTo>
                  <a:cubicBezTo>
                    <a:pt x="1172685" y="-49533"/>
                    <a:pt x="1933357" y="-14809"/>
                    <a:pt x="3095037" y="0"/>
                  </a:cubicBezTo>
                  <a:cubicBezTo>
                    <a:pt x="3182676" y="709360"/>
                    <a:pt x="3022358" y="1654734"/>
                    <a:pt x="3095037" y="2246769"/>
                  </a:cubicBezTo>
                  <a:cubicBezTo>
                    <a:pt x="2228131" y="2198538"/>
                    <a:pt x="336916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3095037" h="2246769" stroke="0" extrusionOk="0">
                  <a:moveTo>
                    <a:pt x="0" y="0"/>
                  </a:moveTo>
                  <a:cubicBezTo>
                    <a:pt x="804361" y="118645"/>
                    <a:pt x="2225840" y="116012"/>
                    <a:pt x="3095037" y="0"/>
                  </a:cubicBezTo>
                  <a:cubicBezTo>
                    <a:pt x="2962155" y="629768"/>
                    <a:pt x="3179988" y="1685603"/>
                    <a:pt x="3095037" y="2246769"/>
                  </a:cubicBezTo>
                  <a:cubicBezTo>
                    <a:pt x="1921787" y="2381369"/>
                    <a:pt x="1226421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a importância da</a:t>
              </a:r>
            </a:p>
            <a:p>
              <a:r>
                <a:rPr lang="pt-BR" sz="2000" dirty="0"/>
                <a:t>língua inglesa em textos,</a:t>
              </a:r>
            </a:p>
            <a:p>
              <a:r>
                <a:rPr lang="pt-BR" sz="2000" dirty="0"/>
                <a:t>como o discurso de Emma</a:t>
              </a:r>
            </a:p>
            <a:p>
              <a:r>
                <a:rPr lang="pt-BR" sz="2000" dirty="0"/>
                <a:t>Watson, para a divulgação</a:t>
              </a:r>
            </a:p>
            <a:p>
              <a:r>
                <a:rPr lang="pt-BR" sz="2000" dirty="0"/>
                <a:t>e discussão de diferentes</a:t>
              </a:r>
            </a:p>
            <a:p>
              <a:r>
                <a:rPr lang="pt-BR" sz="2000" dirty="0"/>
                <a:t>ideias e posicionamentos</a:t>
              </a:r>
            </a:p>
            <a:p>
              <a:r>
                <a:rPr lang="pt-BR" sz="2000" dirty="0"/>
                <a:t>políticos.</a:t>
              </a:r>
            </a:p>
          </p:txBody>
        </p:sp>
        <p:sp>
          <p:nvSpPr>
            <p:cNvPr id="19" name="Pentágono 18">
              <a:extLst>
                <a:ext uri="{FF2B5EF4-FFF2-40B4-BE49-F238E27FC236}">
                  <a16:creationId xmlns:a16="http://schemas.microsoft.com/office/drawing/2014/main" id="{EA8E166C-4CFA-DED1-61D1-15305D30E282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3" name="Imagem 2" descr="Texto, Carta&#10;&#10;Descrição gerada automaticamente">
            <a:extLst>
              <a:ext uri="{FF2B5EF4-FFF2-40B4-BE49-F238E27FC236}">
                <a16:creationId xmlns:a16="http://schemas.microsoft.com/office/drawing/2014/main" id="{EA241729-F81C-0ABD-C904-D2E51BBF2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918" y="1507489"/>
            <a:ext cx="6985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2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pic>
        <p:nvPicPr>
          <p:cNvPr id="18" name="Imagem 17" descr="Linha do tempo&#10;&#10;Descrição gerada automaticamente">
            <a:extLst>
              <a:ext uri="{FF2B5EF4-FFF2-40B4-BE49-F238E27FC236}">
                <a16:creationId xmlns:a16="http://schemas.microsoft.com/office/drawing/2014/main" id="{05C63A79-4E8D-9AD8-2A9B-F84AB83D6F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681" y="2384110"/>
            <a:ext cx="7128933" cy="243672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0856976-1608-AB61-C857-B6430EFACCAF}"/>
              </a:ext>
            </a:extLst>
          </p:cNvPr>
          <p:cNvSpPr txBox="1"/>
          <p:nvPr/>
        </p:nvSpPr>
        <p:spPr>
          <a:xfrm>
            <a:off x="4858681" y="716438"/>
            <a:ext cx="3597162" cy="31393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effectLst/>
                <a:latin typeface="+mj-lt"/>
              </a:rPr>
              <a:t>“...Racism is the biggest problem facing football across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</a:rPr>
              <a:t>Europe. People may think it has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</a:rPr>
              <a:t>disappeared, but it hasn’t. It’s time for us all to take a stand – players, fans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</a:rPr>
              <a:t>and authorities. It’s time to 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</a:rPr>
              <a:t>stand up 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</a:rPr>
              <a:t>and speak up”.</a:t>
            </a:r>
          </a:p>
          <a:p>
            <a:r>
              <a:rPr lang="en-US" sz="2200" dirty="0">
                <a:solidFill>
                  <a:schemeClr val="bg1"/>
                </a:solidFill>
                <a:effectLst/>
                <a:latin typeface="+mj-lt"/>
              </a:rPr>
              <a:t>THIERRY HENRY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9F0C237-5BD5-AA20-7FFD-B66377D43AE8}"/>
              </a:ext>
            </a:extLst>
          </p:cNvPr>
          <p:cNvSpPr txBox="1"/>
          <p:nvPr/>
        </p:nvSpPr>
        <p:spPr>
          <a:xfrm>
            <a:off x="4858681" y="5299131"/>
            <a:ext cx="7128933" cy="1015663"/>
          </a:xfrm>
          <a:custGeom>
            <a:avLst/>
            <a:gdLst>
              <a:gd name="connsiteX0" fmla="*/ 0 w 7128933"/>
              <a:gd name="connsiteY0" fmla="*/ 0 h 1015663"/>
              <a:gd name="connsiteX1" fmla="*/ 7128933 w 7128933"/>
              <a:gd name="connsiteY1" fmla="*/ 0 h 1015663"/>
              <a:gd name="connsiteX2" fmla="*/ 7128933 w 7128933"/>
              <a:gd name="connsiteY2" fmla="*/ 1015663 h 1015663"/>
              <a:gd name="connsiteX3" fmla="*/ 0 w 7128933"/>
              <a:gd name="connsiteY3" fmla="*/ 1015663 h 1015663"/>
              <a:gd name="connsiteX4" fmla="*/ 0 w 7128933"/>
              <a:gd name="connsiteY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8933" h="1015663" fill="none" extrusionOk="0">
                <a:moveTo>
                  <a:pt x="0" y="0"/>
                </a:moveTo>
                <a:cubicBezTo>
                  <a:pt x="1817454" y="-49533"/>
                  <a:pt x="3726908" y="-14809"/>
                  <a:pt x="7128933" y="0"/>
                </a:cubicBezTo>
                <a:cubicBezTo>
                  <a:pt x="7043685" y="249582"/>
                  <a:pt x="7209740" y="889491"/>
                  <a:pt x="7128933" y="1015663"/>
                </a:cubicBezTo>
                <a:cubicBezTo>
                  <a:pt x="3653651" y="967432"/>
                  <a:pt x="1590238" y="1100118"/>
                  <a:pt x="0" y="1015663"/>
                </a:cubicBezTo>
                <a:cubicBezTo>
                  <a:pt x="46534" y="691205"/>
                  <a:pt x="35510" y="501986"/>
                  <a:pt x="0" y="0"/>
                </a:cubicBezTo>
                <a:close/>
              </a:path>
              <a:path w="7128933" h="1015663" stroke="0" extrusionOk="0">
                <a:moveTo>
                  <a:pt x="0" y="0"/>
                </a:moveTo>
                <a:cubicBezTo>
                  <a:pt x="2493416" y="118645"/>
                  <a:pt x="5318218" y="116012"/>
                  <a:pt x="7128933" y="0"/>
                </a:cubicBezTo>
                <a:cubicBezTo>
                  <a:pt x="7097819" y="243736"/>
                  <a:pt x="7068703" y="806251"/>
                  <a:pt x="7128933" y="1015663"/>
                </a:cubicBezTo>
                <a:cubicBezTo>
                  <a:pt x="5651347" y="1150263"/>
                  <a:pt x="1977344" y="858467"/>
                  <a:pt x="0" y="1015663"/>
                </a:cubicBezTo>
                <a:cubicBezTo>
                  <a:pt x="-5118" y="569580"/>
                  <a:pt x="57277" y="186099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the meaning of </a:t>
            </a:r>
            <a:r>
              <a:rPr lang="en-US" sz="2000" b="1" dirty="0"/>
              <a:t>stand up </a:t>
            </a:r>
            <a:r>
              <a:rPr lang="en-US" sz="2000" dirty="0"/>
              <a:t>in the advertisement? </a:t>
            </a:r>
          </a:p>
          <a:p>
            <a:r>
              <a:rPr lang="en-US" sz="2000" dirty="0"/>
              <a:t>	a. To be on your feet.</a:t>
            </a:r>
          </a:p>
          <a:p>
            <a:r>
              <a:rPr lang="en-US" sz="2000" dirty="0"/>
              <a:t>	</a:t>
            </a:r>
            <a:r>
              <a:rPr lang="en-US" sz="2000" u="sng" dirty="0"/>
              <a:t>b. To deal effectively with a difficult situation.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C0BBE2D3-832C-AA26-7F33-926E9FD2FE8D}"/>
              </a:ext>
            </a:extLst>
          </p:cNvPr>
          <p:cNvSpPr txBox="1">
            <a:spLocks/>
          </p:cNvSpPr>
          <p:nvPr/>
        </p:nvSpPr>
        <p:spPr bwMode="black">
          <a:xfrm>
            <a:off x="643467" y="2702267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Multi-word verbs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13BB602-B45C-0E6E-AF6F-7D821B2BE49F}"/>
              </a:ext>
            </a:extLst>
          </p:cNvPr>
          <p:cNvGrpSpPr/>
          <p:nvPr/>
        </p:nvGrpSpPr>
        <p:grpSpPr>
          <a:xfrm>
            <a:off x="423964" y="3602472"/>
            <a:ext cx="3802980" cy="2708278"/>
            <a:chOff x="667900" y="3626397"/>
            <a:chExt cx="3802980" cy="2708278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680EA49-89E9-A852-BF23-B65C8A8049A3}"/>
                </a:ext>
              </a:extLst>
            </p:cNvPr>
            <p:cNvSpPr txBox="1"/>
            <p:nvPr/>
          </p:nvSpPr>
          <p:spPr>
            <a:xfrm>
              <a:off x="839244" y="4087906"/>
              <a:ext cx="3631636" cy="2246769"/>
            </a:xfrm>
            <a:custGeom>
              <a:avLst/>
              <a:gdLst>
                <a:gd name="connsiteX0" fmla="*/ 0 w 3631636"/>
                <a:gd name="connsiteY0" fmla="*/ 0 h 2246769"/>
                <a:gd name="connsiteX1" fmla="*/ 3631636 w 3631636"/>
                <a:gd name="connsiteY1" fmla="*/ 0 h 2246769"/>
                <a:gd name="connsiteX2" fmla="*/ 3631636 w 3631636"/>
                <a:gd name="connsiteY2" fmla="*/ 2246769 h 2246769"/>
                <a:gd name="connsiteX3" fmla="*/ 0 w 3631636"/>
                <a:gd name="connsiteY3" fmla="*/ 2246769 h 2246769"/>
                <a:gd name="connsiteX4" fmla="*/ 0 w 3631636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636" h="2246769" fill="none" extrusionOk="0">
                  <a:moveTo>
                    <a:pt x="0" y="0"/>
                  </a:moveTo>
                  <a:cubicBezTo>
                    <a:pt x="936707" y="-49533"/>
                    <a:pt x="2054249" y="-14809"/>
                    <a:pt x="3631636" y="0"/>
                  </a:cubicBezTo>
                  <a:cubicBezTo>
                    <a:pt x="3719275" y="709360"/>
                    <a:pt x="3558957" y="1654734"/>
                    <a:pt x="3631636" y="2246769"/>
                  </a:cubicBezTo>
                  <a:cubicBezTo>
                    <a:pt x="3023589" y="2198538"/>
                    <a:pt x="1432481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3631636" h="2246769" stroke="0" extrusionOk="0">
                  <a:moveTo>
                    <a:pt x="0" y="0"/>
                  </a:moveTo>
                  <a:cubicBezTo>
                    <a:pt x="379214" y="118645"/>
                    <a:pt x="1881808" y="116012"/>
                    <a:pt x="3631636" y="0"/>
                  </a:cubicBezTo>
                  <a:cubicBezTo>
                    <a:pt x="3498754" y="629768"/>
                    <a:pt x="3716587" y="1685603"/>
                    <a:pt x="3631636" y="2246769"/>
                  </a:cubicBezTo>
                  <a:cubicBezTo>
                    <a:pt x="3154641" y="2381369"/>
                    <a:pt x="1711067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Anúncios publicitários</a:t>
              </a:r>
            </a:p>
            <a:p>
              <a:r>
                <a:rPr lang="pt-BR" sz="2000" dirty="0"/>
                <a:t>(</a:t>
              </a:r>
              <a:r>
                <a:rPr lang="pt-BR" sz="2000" i="1" dirty="0"/>
                <a:t>advertisements </a:t>
              </a:r>
              <a:r>
                <a:rPr lang="pt-BR" sz="2000" dirty="0"/>
                <a:t>ou</a:t>
              </a:r>
              <a:r>
                <a:rPr lang="pt-BR" sz="2000" i="1" dirty="0"/>
                <a:t> ads</a:t>
              </a:r>
              <a:r>
                <a:rPr lang="pt-BR" sz="2000" dirty="0"/>
                <a:t>)</a:t>
              </a:r>
            </a:p>
            <a:p>
              <a:r>
                <a:rPr lang="pt-BR" sz="2000" dirty="0"/>
                <a:t>empregam recursos verbais e não verbais para chamar a atenção de determinado público-alvo e persuadi-lo a consumir um produto ou a aderir a uma ideia.</a:t>
              </a:r>
            </a:p>
          </p:txBody>
        </p:sp>
        <p:sp>
          <p:nvSpPr>
            <p:cNvPr id="23" name="Pentágono 22">
              <a:extLst>
                <a:ext uri="{FF2B5EF4-FFF2-40B4-BE49-F238E27FC236}">
                  <a16:creationId xmlns:a16="http://schemas.microsoft.com/office/drawing/2014/main" id="{FC66D0AF-5A97-82D3-36DD-8F9DE981B978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1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MODAL VERBS: MAY, MIGHT, MUST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C1494327-8C70-8F7A-3953-6FBF228CBA69}"/>
              </a:ext>
            </a:extLst>
          </p:cNvPr>
          <p:cNvGrpSpPr/>
          <p:nvPr/>
        </p:nvGrpSpPr>
        <p:grpSpPr>
          <a:xfrm>
            <a:off x="426024" y="4099065"/>
            <a:ext cx="3798860" cy="1505658"/>
            <a:chOff x="666816" y="3597911"/>
            <a:chExt cx="2683034" cy="1505658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09B6023-ABF5-9DB0-5FF6-99A17017789E}"/>
                </a:ext>
              </a:extLst>
            </p:cNvPr>
            <p:cNvSpPr txBox="1"/>
            <p:nvPr/>
          </p:nvSpPr>
          <p:spPr>
            <a:xfrm>
              <a:off x="713357" y="4087906"/>
              <a:ext cx="2636493" cy="1015663"/>
            </a:xfrm>
            <a:custGeom>
              <a:avLst/>
              <a:gdLst>
                <a:gd name="connsiteX0" fmla="*/ 0 w 2636493"/>
                <a:gd name="connsiteY0" fmla="*/ 0 h 1015663"/>
                <a:gd name="connsiteX1" fmla="*/ 2636493 w 2636493"/>
                <a:gd name="connsiteY1" fmla="*/ 0 h 1015663"/>
                <a:gd name="connsiteX2" fmla="*/ 2636493 w 2636493"/>
                <a:gd name="connsiteY2" fmla="*/ 1015663 h 1015663"/>
                <a:gd name="connsiteX3" fmla="*/ 0 w 2636493"/>
                <a:gd name="connsiteY3" fmla="*/ 1015663 h 1015663"/>
                <a:gd name="connsiteX4" fmla="*/ 0 w 2636493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493" h="1015663" fill="none" extrusionOk="0">
                  <a:moveTo>
                    <a:pt x="0" y="0"/>
                  </a:moveTo>
                  <a:cubicBezTo>
                    <a:pt x="275366" y="-49533"/>
                    <a:pt x="1774585" y="-14809"/>
                    <a:pt x="2636493" y="0"/>
                  </a:cubicBezTo>
                  <a:cubicBezTo>
                    <a:pt x="2551245" y="249582"/>
                    <a:pt x="2717300" y="889491"/>
                    <a:pt x="2636493" y="1015663"/>
                  </a:cubicBezTo>
                  <a:cubicBezTo>
                    <a:pt x="1702638" y="967432"/>
                    <a:pt x="1246425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636493" h="1015663" stroke="0" extrusionOk="0">
                  <a:moveTo>
                    <a:pt x="0" y="0"/>
                  </a:moveTo>
                  <a:cubicBezTo>
                    <a:pt x="1266456" y="118645"/>
                    <a:pt x="1640757" y="116012"/>
                    <a:pt x="2636493" y="0"/>
                  </a:cubicBezTo>
                  <a:cubicBezTo>
                    <a:pt x="2605379" y="243736"/>
                    <a:pt x="2576263" y="806251"/>
                    <a:pt x="2636493" y="1015663"/>
                  </a:cubicBezTo>
                  <a:cubicBezTo>
                    <a:pt x="2318682" y="1150263"/>
                    <a:pt x="1109431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We use modal verbs such as </a:t>
              </a:r>
              <a:r>
                <a:rPr lang="en-US" sz="2000" b="1" dirty="0"/>
                <a:t>may</a:t>
              </a:r>
              <a:r>
                <a:rPr lang="en-US" sz="2000" dirty="0"/>
                <a:t>, </a:t>
              </a:r>
              <a:r>
                <a:rPr lang="en-US" sz="2000" b="1" dirty="0"/>
                <a:t>might</a:t>
              </a:r>
              <a:r>
                <a:rPr lang="en-US" sz="2000" dirty="0"/>
                <a:t> and </a:t>
              </a:r>
              <a:r>
                <a:rPr lang="en-US" sz="2000" b="1" dirty="0"/>
                <a:t>must</a:t>
              </a:r>
              <a:r>
                <a:rPr lang="en-US" sz="2000" dirty="0"/>
                <a:t> before the main verb in the infinitive (without </a:t>
              </a:r>
              <a:r>
                <a:rPr lang="en-US" sz="2000" i="1" dirty="0"/>
                <a:t>to</a:t>
              </a:r>
              <a:r>
                <a:rPr lang="en-US" sz="2000" dirty="0"/>
                <a:t>).</a:t>
              </a:r>
            </a:p>
          </p:txBody>
        </p:sp>
        <p:sp>
          <p:nvSpPr>
            <p:cNvPr id="27" name="Pentágono 26">
              <a:extLst>
                <a:ext uri="{FF2B5EF4-FFF2-40B4-BE49-F238E27FC236}">
                  <a16:creationId xmlns:a16="http://schemas.microsoft.com/office/drawing/2014/main" id="{4758225E-8109-26D6-39FD-E1CA913BA21B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474AF0-4023-5979-2A2D-EF933C445450}"/>
              </a:ext>
            </a:extLst>
          </p:cNvPr>
          <p:cNvSpPr txBox="1"/>
          <p:nvPr/>
        </p:nvSpPr>
        <p:spPr>
          <a:xfrm>
            <a:off x="4944510" y="643467"/>
            <a:ext cx="6901543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“I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might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give birth to a child one day.”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“They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may not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know it”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C3D4E48-4910-AC7A-BE8A-B0FF19CD1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479781"/>
              </p:ext>
            </p:extLst>
          </p:nvPr>
        </p:nvGraphicFramePr>
        <p:xfrm>
          <a:off x="4944511" y="2371511"/>
          <a:ext cx="6901543" cy="399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86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MODAL VERBS: MAY, MIGHT, MUST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C1494327-8C70-8F7A-3953-6FBF228CBA69}"/>
              </a:ext>
            </a:extLst>
          </p:cNvPr>
          <p:cNvGrpSpPr/>
          <p:nvPr/>
        </p:nvGrpSpPr>
        <p:grpSpPr>
          <a:xfrm>
            <a:off x="426024" y="4099065"/>
            <a:ext cx="3798860" cy="1505658"/>
            <a:chOff x="666816" y="3597911"/>
            <a:chExt cx="2683034" cy="1505658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09B6023-ABF5-9DB0-5FF6-99A17017789E}"/>
                </a:ext>
              </a:extLst>
            </p:cNvPr>
            <p:cNvSpPr txBox="1"/>
            <p:nvPr/>
          </p:nvSpPr>
          <p:spPr>
            <a:xfrm>
              <a:off x="713357" y="4087906"/>
              <a:ext cx="2636493" cy="1015663"/>
            </a:xfrm>
            <a:custGeom>
              <a:avLst/>
              <a:gdLst>
                <a:gd name="connsiteX0" fmla="*/ 0 w 2636493"/>
                <a:gd name="connsiteY0" fmla="*/ 0 h 1015663"/>
                <a:gd name="connsiteX1" fmla="*/ 2636493 w 2636493"/>
                <a:gd name="connsiteY1" fmla="*/ 0 h 1015663"/>
                <a:gd name="connsiteX2" fmla="*/ 2636493 w 2636493"/>
                <a:gd name="connsiteY2" fmla="*/ 1015663 h 1015663"/>
                <a:gd name="connsiteX3" fmla="*/ 0 w 2636493"/>
                <a:gd name="connsiteY3" fmla="*/ 1015663 h 1015663"/>
                <a:gd name="connsiteX4" fmla="*/ 0 w 2636493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493" h="1015663" fill="none" extrusionOk="0">
                  <a:moveTo>
                    <a:pt x="0" y="0"/>
                  </a:moveTo>
                  <a:cubicBezTo>
                    <a:pt x="275366" y="-49533"/>
                    <a:pt x="1774585" y="-14809"/>
                    <a:pt x="2636493" y="0"/>
                  </a:cubicBezTo>
                  <a:cubicBezTo>
                    <a:pt x="2551245" y="249582"/>
                    <a:pt x="2717300" y="889491"/>
                    <a:pt x="2636493" y="1015663"/>
                  </a:cubicBezTo>
                  <a:cubicBezTo>
                    <a:pt x="1702638" y="967432"/>
                    <a:pt x="1246425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636493" h="1015663" stroke="0" extrusionOk="0">
                  <a:moveTo>
                    <a:pt x="0" y="0"/>
                  </a:moveTo>
                  <a:cubicBezTo>
                    <a:pt x="1266456" y="118645"/>
                    <a:pt x="1640757" y="116012"/>
                    <a:pt x="2636493" y="0"/>
                  </a:cubicBezTo>
                  <a:cubicBezTo>
                    <a:pt x="2605379" y="243736"/>
                    <a:pt x="2576263" y="806251"/>
                    <a:pt x="2636493" y="1015663"/>
                  </a:cubicBezTo>
                  <a:cubicBezTo>
                    <a:pt x="2318682" y="1150263"/>
                    <a:pt x="1109431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We use modal verbs such as </a:t>
              </a:r>
              <a:r>
                <a:rPr lang="en-US" sz="2000" b="1" dirty="0"/>
                <a:t>may</a:t>
              </a:r>
              <a:r>
                <a:rPr lang="en-US" sz="2000" dirty="0"/>
                <a:t>, </a:t>
              </a:r>
              <a:r>
                <a:rPr lang="en-US" sz="2000" b="1" dirty="0"/>
                <a:t>might</a:t>
              </a:r>
              <a:r>
                <a:rPr lang="en-US" sz="2000" dirty="0"/>
                <a:t> and </a:t>
              </a:r>
              <a:r>
                <a:rPr lang="en-US" sz="2000" b="1" dirty="0"/>
                <a:t>must</a:t>
              </a:r>
              <a:r>
                <a:rPr lang="en-US" sz="2000" dirty="0"/>
                <a:t> before the main verb in the infinitive (without </a:t>
              </a:r>
              <a:r>
                <a:rPr lang="en-US" sz="2000" i="1" dirty="0"/>
                <a:t>to</a:t>
              </a:r>
              <a:r>
                <a:rPr lang="en-US" sz="2000" dirty="0"/>
                <a:t>).</a:t>
              </a:r>
            </a:p>
          </p:txBody>
        </p:sp>
        <p:sp>
          <p:nvSpPr>
            <p:cNvPr id="27" name="Pentágono 26">
              <a:extLst>
                <a:ext uri="{FF2B5EF4-FFF2-40B4-BE49-F238E27FC236}">
                  <a16:creationId xmlns:a16="http://schemas.microsoft.com/office/drawing/2014/main" id="{4758225E-8109-26D6-39FD-E1CA913BA21B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474AF0-4023-5979-2A2D-EF933C445450}"/>
              </a:ext>
            </a:extLst>
          </p:cNvPr>
          <p:cNvSpPr txBox="1"/>
          <p:nvPr/>
        </p:nvSpPr>
        <p:spPr>
          <a:xfrm>
            <a:off x="4944510" y="643467"/>
            <a:ext cx="6901543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“we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must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make sure we equip children for all facets of life”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“we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must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ensure that male and female children share equal obligations”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C3D4E48-4910-AC7A-BE8A-B0FF19CD1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048061"/>
              </p:ext>
            </p:extLst>
          </p:nvPr>
        </p:nvGraphicFramePr>
        <p:xfrm>
          <a:off x="4944511" y="3014978"/>
          <a:ext cx="6901543" cy="3354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067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0CD555E-2B31-7964-5897-E453C037586F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REFLEXIVE PRONOUNS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4F12C82-E628-BB14-D3D4-57BE86360AC0}"/>
              </a:ext>
            </a:extLst>
          </p:cNvPr>
          <p:cNvSpPr txBox="1"/>
          <p:nvPr/>
        </p:nvSpPr>
        <p:spPr>
          <a:xfrm>
            <a:off x="4935863" y="2371511"/>
            <a:ext cx="6988964" cy="3170099"/>
          </a:xfrm>
          <a:custGeom>
            <a:avLst/>
            <a:gdLst>
              <a:gd name="connsiteX0" fmla="*/ 0 w 6988964"/>
              <a:gd name="connsiteY0" fmla="*/ 0 h 3170099"/>
              <a:gd name="connsiteX1" fmla="*/ 6988964 w 6988964"/>
              <a:gd name="connsiteY1" fmla="*/ 0 h 3170099"/>
              <a:gd name="connsiteX2" fmla="*/ 6988964 w 6988964"/>
              <a:gd name="connsiteY2" fmla="*/ 3170099 h 3170099"/>
              <a:gd name="connsiteX3" fmla="*/ 0 w 6988964"/>
              <a:gd name="connsiteY3" fmla="*/ 3170099 h 3170099"/>
              <a:gd name="connsiteX4" fmla="*/ 0 w 6988964"/>
              <a:gd name="connsiteY4" fmla="*/ 0 h 317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8964" h="3170099" fill="none" extrusionOk="0">
                <a:moveTo>
                  <a:pt x="0" y="0"/>
                </a:moveTo>
                <a:cubicBezTo>
                  <a:pt x="699793" y="-49533"/>
                  <a:pt x="4360036" y="-14809"/>
                  <a:pt x="6988964" y="0"/>
                </a:cubicBezTo>
                <a:cubicBezTo>
                  <a:pt x="7076603" y="1331686"/>
                  <a:pt x="6916285" y="1685794"/>
                  <a:pt x="6988964" y="3170099"/>
                </a:cubicBezTo>
                <a:cubicBezTo>
                  <a:pt x="3843724" y="3121868"/>
                  <a:pt x="1269750" y="3254554"/>
                  <a:pt x="0" y="3170099"/>
                </a:cubicBezTo>
                <a:cubicBezTo>
                  <a:pt x="-38581" y="2493226"/>
                  <a:pt x="63341" y="564975"/>
                  <a:pt x="0" y="0"/>
                </a:cubicBezTo>
                <a:close/>
              </a:path>
              <a:path w="6988964" h="3170099" stroke="0" extrusionOk="0">
                <a:moveTo>
                  <a:pt x="0" y="0"/>
                </a:moveTo>
                <a:cubicBezTo>
                  <a:pt x="702989" y="118645"/>
                  <a:pt x="3498358" y="116012"/>
                  <a:pt x="6988964" y="0"/>
                </a:cubicBezTo>
                <a:cubicBezTo>
                  <a:pt x="6856082" y="501135"/>
                  <a:pt x="7073915" y="1914118"/>
                  <a:pt x="6988964" y="3170099"/>
                </a:cubicBezTo>
                <a:cubicBezTo>
                  <a:pt x="5916375" y="3304699"/>
                  <a:pt x="2376193" y="3012903"/>
                  <a:pt x="0" y="3170099"/>
                </a:cubicBezTo>
                <a:cubicBezTo>
                  <a:pt x="-20187" y="2592047"/>
                  <a:pt x="-152480" y="779209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“Again, it may be said, that to love justice and equality the people need no great effort of virtue; it is sufficient that they love </a:t>
            </a:r>
            <a:r>
              <a:rPr lang="en-US" sz="2000" b="1" dirty="0"/>
              <a:t>themselves</a:t>
            </a:r>
            <a:r>
              <a:rPr lang="en-US" sz="2000" dirty="0"/>
              <a:t>.” (Maximilien Robespierre)</a:t>
            </a:r>
          </a:p>
          <a:p>
            <a:endParaRPr lang="en-US" sz="2000" dirty="0"/>
          </a:p>
          <a:p>
            <a:r>
              <a:rPr lang="en-US" sz="2000" dirty="0"/>
              <a:t>“One of the things about equality is not just that you be treated equally to a man, but that you treat </a:t>
            </a:r>
            <a:r>
              <a:rPr lang="en-US" sz="2000" b="1" dirty="0"/>
              <a:t>yourself</a:t>
            </a:r>
            <a:r>
              <a:rPr lang="en-US" sz="2000" dirty="0"/>
              <a:t> equally to the way you treat a man.” (Marlo Thomas)</a:t>
            </a:r>
          </a:p>
          <a:p>
            <a:endParaRPr lang="en-US" sz="2000" dirty="0"/>
          </a:p>
          <a:p>
            <a:r>
              <a:rPr lang="en-US" sz="2000" dirty="0"/>
              <a:t>“I want for </a:t>
            </a:r>
            <a:r>
              <a:rPr lang="en-US" sz="2000" b="1" dirty="0"/>
              <a:t>myself</a:t>
            </a:r>
            <a:r>
              <a:rPr lang="en-US" sz="2000" dirty="0"/>
              <a:t> what I want for other women, absolute equality.” (Agnes </a:t>
            </a:r>
            <a:r>
              <a:rPr lang="en-US" sz="2000" dirty="0" err="1"/>
              <a:t>Macphail</a:t>
            </a:r>
            <a:r>
              <a:rPr lang="en-US" sz="2000" dirty="0"/>
              <a:t>)</a:t>
            </a:r>
          </a:p>
        </p:txBody>
      </p:sp>
      <p:pic>
        <p:nvPicPr>
          <p:cNvPr id="14" name="Imagem 13" descr="Tabela&#10;&#10;Descrição gerada automaticamente">
            <a:extLst>
              <a:ext uri="{FF2B5EF4-FFF2-40B4-BE49-F238E27FC236}">
                <a16:creationId xmlns:a16="http://schemas.microsoft.com/office/drawing/2014/main" id="{71D2A1D5-636C-E78B-9349-F2063087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665" y="539772"/>
            <a:ext cx="6988964" cy="1467222"/>
          </a:xfrm>
          <a:prstGeom prst="rect">
            <a:avLst/>
          </a:prstGeom>
        </p:spPr>
      </p:pic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50D3B4C8-1DD7-B5E1-C3FF-EA36F7974182}"/>
              </a:ext>
            </a:extLst>
          </p:cNvPr>
          <p:cNvSpPr txBox="1">
            <a:spLocks/>
          </p:cNvSpPr>
          <p:nvPr/>
        </p:nvSpPr>
        <p:spPr>
          <a:xfrm>
            <a:off x="4869918" y="5541610"/>
            <a:ext cx="7106459" cy="1085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ROBESPIERRE, Maximilien. Again, it may be said, that to love justice and equality... In: WREN, Linnea H. (Ed.). </a:t>
            </a:r>
            <a:r>
              <a:rPr lang="en-US" sz="1200" b="1" dirty="0">
                <a:solidFill>
                  <a:srgbClr val="2F2F2E"/>
                </a:solidFill>
                <a:latin typeface="Helvetica" pitchFamily="2" charset="0"/>
              </a:rPr>
              <a:t>Perspectives on Western art. 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Nova York: Routledge, 1994. v. 2, p. 212.; THOMAS, Marlo. One of the things about equality is not just you be treated equally to a man... In: DEMAKIS, Joseph. </a:t>
            </a:r>
            <a:r>
              <a:rPr lang="en-US" sz="1200" b="1" dirty="0">
                <a:solidFill>
                  <a:srgbClr val="2F2F2E"/>
                </a:solidFill>
                <a:latin typeface="Helvetica" pitchFamily="2" charset="0"/>
              </a:rPr>
              <a:t>The ultimate book of quotations. 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Raleigh: Lulu, 2012. p. 101.; </a:t>
            </a:r>
            <a:r>
              <a:rPr lang="en-US" sz="1200" dirty="0" err="1">
                <a:solidFill>
                  <a:srgbClr val="2F2F2E"/>
                </a:solidFill>
                <a:latin typeface="Helvetica" pitchFamily="2" charset="0"/>
              </a:rPr>
              <a:t>MacPHAIL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, Agnes. I want for... In: GREAT CANADIAN SPEECHES. </a:t>
            </a:r>
            <a:r>
              <a:rPr lang="en-US" sz="1200" b="1" dirty="0">
                <a:solidFill>
                  <a:srgbClr val="2F2F2E"/>
                </a:solidFill>
                <a:latin typeface="Helvetica" pitchFamily="2" charset="0"/>
              </a:rPr>
              <a:t>Agnes </a:t>
            </a:r>
            <a:r>
              <a:rPr lang="en-US" sz="1200" b="1" dirty="0" err="1">
                <a:solidFill>
                  <a:srgbClr val="2F2F2E"/>
                </a:solidFill>
                <a:latin typeface="Helvetica" pitchFamily="2" charset="0"/>
              </a:rPr>
              <a:t>Macphail</a:t>
            </a:r>
            <a:r>
              <a:rPr lang="en-US" sz="1200" b="1" dirty="0">
                <a:solidFill>
                  <a:srgbClr val="2F2F2E"/>
                </a:solidFill>
                <a:latin typeface="Helvetica" pitchFamily="2" charset="0"/>
              </a:rPr>
              <a:t> on women's equality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, 1925, 1930. [2022?]. Disponível em: https://greatcanadianspeeches.ca/2017/10/27/agnes-macphail-on-womensequality-1925-1930/. Acesso em: 22 jun. 2022.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73298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9296</TotalTime>
  <Words>686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Helvetica</vt:lpstr>
      <vt:lpstr>Pacote</vt:lpstr>
      <vt:lpstr>Língua inglesa</vt:lpstr>
      <vt:lpstr>UNIT 2</vt:lpstr>
      <vt:lpstr>UNIT 2</vt:lpstr>
      <vt:lpstr>UNIT 2</vt:lpstr>
      <vt:lpstr>UNIT 2</vt:lpstr>
      <vt:lpstr>UNIT 2</vt:lpstr>
      <vt:lpstr>UNIT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66</cp:revision>
  <dcterms:created xsi:type="dcterms:W3CDTF">2023-05-08T13:05:16Z</dcterms:created>
  <dcterms:modified xsi:type="dcterms:W3CDTF">2023-06-21T13:41:59Z</dcterms:modified>
</cp:coreProperties>
</file>