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1" r:id="rId3"/>
    <p:sldId id="277" r:id="rId4"/>
    <p:sldId id="430" r:id="rId5"/>
    <p:sldId id="431" r:id="rId6"/>
    <p:sldId id="432" r:id="rId7"/>
    <p:sldId id="390" r:id="rId8"/>
    <p:sldId id="452" r:id="rId9"/>
    <p:sldId id="39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4EC10-F5EC-9FB6-8990-2365F19F1B8C}" v="6" dt="2023-05-23T13:40:31.184"/>
    <p1510:client id="{F94BCB8A-3389-448A-BCAD-D5D24CAF81D3}" v="5" dt="2023-05-22T10:02:05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4" autoAdjust="0"/>
    <p:restoredTop sz="96351"/>
  </p:normalViewPr>
  <p:slideViewPr>
    <p:cSldViewPr snapToGrid="0">
      <p:cViewPr varScale="1">
        <p:scale>
          <a:sx n="68" d="100"/>
          <a:sy n="68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8º ano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55029" y="5908223"/>
            <a:ext cx="7130142" cy="145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NATIONAL GEOGRAPHIC KIDS.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5,000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awesome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facts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2 (About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everything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!).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Washington, DC: National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Geographic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2014. p. 74-75.</a:t>
            </a:r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3B9DA2D-5A94-9FE4-195F-E8D37E683B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254" y="307522"/>
            <a:ext cx="7317787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694F45D-3BAD-3E00-B323-D959E334313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adjectives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199334-8A59-2A06-7F16-45518F210294}"/>
              </a:ext>
            </a:extLst>
          </p:cNvPr>
          <p:cNvSpPr txBox="1"/>
          <p:nvPr/>
        </p:nvSpPr>
        <p:spPr>
          <a:xfrm>
            <a:off x="5129322" y="178151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quiet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485063-5B09-D63C-0C62-D0A905815580}"/>
              </a:ext>
            </a:extLst>
          </p:cNvPr>
          <p:cNvSpPr txBox="1"/>
          <p:nvPr/>
        </p:nvSpPr>
        <p:spPr>
          <a:xfrm>
            <a:off x="5146266" y="408149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hard-</a:t>
            </a:r>
            <a:r>
              <a:rPr lang="pt-BR" sz="2400" b="1" dirty="0" err="1"/>
              <a:t>working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17211F-6C6E-D651-CA34-34059C3496A8}"/>
              </a:ext>
            </a:extLst>
          </p:cNvPr>
          <p:cNvSpPr txBox="1"/>
          <p:nvPr/>
        </p:nvSpPr>
        <p:spPr>
          <a:xfrm>
            <a:off x="5146266" y="6043434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funny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F5303D-044F-277F-1C60-BACF4FF1D2DB}"/>
              </a:ext>
            </a:extLst>
          </p:cNvPr>
          <p:cNvSpPr txBox="1"/>
          <p:nvPr/>
        </p:nvSpPr>
        <p:spPr>
          <a:xfrm>
            <a:off x="8819138" y="1756203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talkative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29DD71-C20D-3842-2809-00B116CD8AF2}"/>
              </a:ext>
            </a:extLst>
          </p:cNvPr>
          <p:cNvSpPr txBox="1"/>
          <p:nvPr/>
        </p:nvSpPr>
        <p:spPr>
          <a:xfrm>
            <a:off x="8898568" y="4112273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lazy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CCE7BD-B4D7-2EB1-0C05-2C651DA59047}"/>
              </a:ext>
            </a:extLst>
          </p:cNvPr>
          <p:cNvSpPr txBox="1"/>
          <p:nvPr/>
        </p:nvSpPr>
        <p:spPr>
          <a:xfrm>
            <a:off x="8898569" y="6043433"/>
            <a:ext cx="2818403" cy="461665"/>
          </a:xfrm>
          <a:custGeom>
            <a:avLst/>
            <a:gdLst>
              <a:gd name="connsiteX0" fmla="*/ 0 w 2818403"/>
              <a:gd name="connsiteY0" fmla="*/ 0 h 461665"/>
              <a:gd name="connsiteX1" fmla="*/ 2818403 w 2818403"/>
              <a:gd name="connsiteY1" fmla="*/ 0 h 461665"/>
              <a:gd name="connsiteX2" fmla="*/ 2818403 w 2818403"/>
              <a:gd name="connsiteY2" fmla="*/ 461665 h 461665"/>
              <a:gd name="connsiteX3" fmla="*/ 0 w 2818403"/>
              <a:gd name="connsiteY3" fmla="*/ 461665 h 461665"/>
              <a:gd name="connsiteX4" fmla="*/ 0 w 28184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3" h="461665" fill="none" extrusionOk="0">
                <a:moveTo>
                  <a:pt x="0" y="0"/>
                </a:moveTo>
                <a:cubicBezTo>
                  <a:pt x="1197663" y="-49533"/>
                  <a:pt x="2313870" y="-14809"/>
                  <a:pt x="2818403" y="0"/>
                </a:cubicBezTo>
                <a:cubicBezTo>
                  <a:pt x="2816255" y="186521"/>
                  <a:pt x="2816110" y="313513"/>
                  <a:pt x="2818403" y="461665"/>
                </a:cubicBezTo>
                <a:cubicBezTo>
                  <a:pt x="2349564" y="413434"/>
                  <a:pt x="12216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18403" h="461665" stroke="0" extrusionOk="0">
                <a:moveTo>
                  <a:pt x="0" y="0"/>
                </a:moveTo>
                <a:cubicBezTo>
                  <a:pt x="870531" y="118645"/>
                  <a:pt x="2306544" y="116012"/>
                  <a:pt x="2818403" y="0"/>
                </a:cubicBezTo>
                <a:cubicBezTo>
                  <a:pt x="2837149" y="143527"/>
                  <a:pt x="2791413" y="261265"/>
                  <a:pt x="2818403" y="461665"/>
                </a:cubicBezTo>
                <a:cubicBezTo>
                  <a:pt x="1962663" y="596265"/>
                  <a:pt x="9363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serious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0CCCBE-A349-8667-3D3F-2C9F874C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89" y="323772"/>
            <a:ext cx="927100" cy="14097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EE58C02-8D0E-2077-D7FD-5FC66B4FB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905" y="415865"/>
            <a:ext cx="2146300" cy="13208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D619E48-FF4F-4348-7100-98F1A75D2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133" y="2740738"/>
            <a:ext cx="1308100" cy="13081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B742978-AAD6-E096-88F7-1E3AD2FAB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219" y="2774738"/>
            <a:ext cx="2451100" cy="15113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AC65603-5AE4-F0E9-480D-10438191C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283" y="4804277"/>
            <a:ext cx="1955800" cy="12065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C410408-E5F9-EBC0-19DF-8D8F2D4F8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820" y="4798834"/>
            <a:ext cx="977900" cy="1244600"/>
          </a:xfrm>
          <a:prstGeom prst="rect">
            <a:avLst/>
          </a:prstGeom>
        </p:spPr>
      </p:pic>
      <p:pic>
        <p:nvPicPr>
          <p:cNvPr id="21" name="Gráfico 20" descr="Fechar com preenchimento sólido">
            <a:extLst>
              <a:ext uri="{FF2B5EF4-FFF2-40B4-BE49-F238E27FC236}">
                <a16:creationId xmlns:a16="http://schemas.microsoft.com/office/drawing/2014/main" id="{05B02595-0F37-9A07-3FAB-CA61D5725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7156" y="643467"/>
            <a:ext cx="785147" cy="785147"/>
          </a:xfrm>
          <a:prstGeom prst="rect">
            <a:avLst/>
          </a:prstGeom>
        </p:spPr>
      </p:pic>
      <p:pic>
        <p:nvPicPr>
          <p:cNvPr id="24" name="Gráfico 23" descr="Fechar com preenchimento sólido">
            <a:extLst>
              <a:ext uri="{FF2B5EF4-FFF2-40B4-BE49-F238E27FC236}">
                <a16:creationId xmlns:a16="http://schemas.microsoft.com/office/drawing/2014/main" id="{74952A25-9984-D318-E073-94B7CB2035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7156" y="3002214"/>
            <a:ext cx="785147" cy="785147"/>
          </a:xfrm>
          <a:prstGeom prst="rect">
            <a:avLst/>
          </a:prstGeom>
        </p:spPr>
      </p:pic>
      <p:pic>
        <p:nvPicPr>
          <p:cNvPr id="29" name="Gráfico 28" descr="Fechar com preenchimento sólido">
            <a:extLst>
              <a:ext uri="{FF2B5EF4-FFF2-40B4-BE49-F238E27FC236}">
                <a16:creationId xmlns:a16="http://schemas.microsoft.com/office/drawing/2014/main" id="{AA6C53B7-3BF4-F3D2-71BA-604C623F96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44100" y="4968387"/>
            <a:ext cx="785147" cy="785147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368F181-954B-2AB2-E3CB-1E91A016D22E}"/>
              </a:ext>
            </a:extLst>
          </p:cNvPr>
          <p:cNvGrpSpPr/>
          <p:nvPr/>
        </p:nvGrpSpPr>
        <p:grpSpPr>
          <a:xfrm>
            <a:off x="381884" y="4367330"/>
            <a:ext cx="3887140" cy="1906935"/>
            <a:chOff x="666816" y="3597911"/>
            <a:chExt cx="2745384" cy="1601362"/>
          </a:xfrm>
        </p:grpSpPr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8AAE9093-CE08-5A09-3122-864042CFD376}"/>
                </a:ext>
              </a:extLst>
            </p:cNvPr>
            <p:cNvSpPr txBox="1"/>
            <p:nvPr/>
          </p:nvSpPr>
          <p:spPr>
            <a:xfrm>
              <a:off x="713357" y="4087906"/>
              <a:ext cx="2698843" cy="1111367"/>
            </a:xfrm>
            <a:custGeom>
              <a:avLst/>
              <a:gdLst>
                <a:gd name="connsiteX0" fmla="*/ 0 w 2698843"/>
                <a:gd name="connsiteY0" fmla="*/ 0 h 1111367"/>
                <a:gd name="connsiteX1" fmla="*/ 2698843 w 2698843"/>
                <a:gd name="connsiteY1" fmla="*/ 0 h 1111367"/>
                <a:gd name="connsiteX2" fmla="*/ 2698843 w 2698843"/>
                <a:gd name="connsiteY2" fmla="*/ 1111367 h 1111367"/>
                <a:gd name="connsiteX3" fmla="*/ 0 w 2698843"/>
                <a:gd name="connsiteY3" fmla="*/ 1111367 h 1111367"/>
                <a:gd name="connsiteX4" fmla="*/ 0 w 2698843"/>
                <a:gd name="connsiteY4" fmla="*/ 0 h 111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43" h="1111367" fill="none" extrusionOk="0">
                  <a:moveTo>
                    <a:pt x="0" y="0"/>
                  </a:moveTo>
                  <a:cubicBezTo>
                    <a:pt x="1300135" y="-49533"/>
                    <a:pt x="2325388" y="-14809"/>
                    <a:pt x="2698843" y="0"/>
                  </a:cubicBezTo>
                  <a:cubicBezTo>
                    <a:pt x="2722406" y="332427"/>
                    <a:pt x="2656263" y="913146"/>
                    <a:pt x="2698843" y="1111367"/>
                  </a:cubicBezTo>
                  <a:cubicBezTo>
                    <a:pt x="1841165" y="1063136"/>
                    <a:pt x="365682" y="1195822"/>
                    <a:pt x="0" y="1111367"/>
                  </a:cubicBezTo>
                  <a:cubicBezTo>
                    <a:pt x="-70409" y="984543"/>
                    <a:pt x="-68551" y="247880"/>
                    <a:pt x="0" y="0"/>
                  </a:cubicBezTo>
                  <a:close/>
                </a:path>
                <a:path w="2698843" h="1111367" stroke="0" extrusionOk="0">
                  <a:moveTo>
                    <a:pt x="0" y="0"/>
                  </a:moveTo>
                  <a:cubicBezTo>
                    <a:pt x="720373" y="118645"/>
                    <a:pt x="2330813" y="116012"/>
                    <a:pt x="2698843" y="0"/>
                  </a:cubicBezTo>
                  <a:cubicBezTo>
                    <a:pt x="2730527" y="142392"/>
                    <a:pt x="2602885" y="675067"/>
                    <a:pt x="2698843" y="1111367"/>
                  </a:cubicBezTo>
                  <a:cubicBezTo>
                    <a:pt x="1691082" y="1245967"/>
                    <a:pt x="457101" y="954171"/>
                    <a:pt x="0" y="1111367"/>
                  </a:cubicBezTo>
                  <a:cubicBezTo>
                    <a:pt x="-12651" y="762075"/>
                    <a:pt x="42361" y="508841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My brother is </a:t>
              </a:r>
              <a:r>
                <a:rPr lang="pt-BR" sz="2000" b="1" u="sng" dirty="0"/>
                <a:t>a</a:t>
              </a:r>
              <a:r>
                <a:rPr lang="pt-BR" sz="2000" b="1" dirty="0"/>
                <a:t> lazy </a:t>
              </a:r>
              <a:r>
                <a:rPr lang="pt-BR" sz="2000" b="1" u="sng" dirty="0"/>
                <a:t>person</a:t>
              </a:r>
              <a:r>
                <a:rPr lang="pt-BR" sz="2000" b="1" dirty="0"/>
                <a:t>. </a:t>
              </a:r>
            </a:p>
            <a:p>
              <a:r>
                <a:rPr lang="pt-BR" sz="2000" dirty="0"/>
                <a:t>= My  brother is </a:t>
              </a:r>
              <a:r>
                <a:rPr lang="pt-BR" sz="2000" b="1" dirty="0"/>
                <a:t>lazy.</a:t>
              </a:r>
            </a:p>
            <a:p>
              <a:r>
                <a:rPr lang="pt-BR" sz="2000" dirty="0"/>
                <a:t>I’m </a:t>
              </a:r>
              <a:r>
                <a:rPr lang="pt-BR" sz="2000" b="1" u="sng" dirty="0"/>
                <a:t>a</a:t>
              </a:r>
              <a:r>
                <a:rPr lang="pt-BR" sz="2000" b="1" dirty="0"/>
                <a:t> very shy </a:t>
              </a:r>
              <a:r>
                <a:rPr lang="pt-BR" sz="2000" b="1" u="sng" dirty="0"/>
                <a:t>person</a:t>
              </a:r>
              <a:r>
                <a:rPr lang="pt-BR" sz="2000" b="1" dirty="0"/>
                <a:t>. </a:t>
              </a:r>
            </a:p>
            <a:p>
              <a:r>
                <a:rPr lang="pt-BR" sz="2000" dirty="0"/>
                <a:t>= I’m </a:t>
              </a:r>
              <a:r>
                <a:rPr lang="pt-BR" sz="2000" b="1" dirty="0"/>
                <a:t>very shy.</a:t>
              </a:r>
              <a:endParaRPr lang="pt-BR" sz="2000" dirty="0"/>
            </a:p>
          </p:txBody>
        </p:sp>
        <p:sp>
          <p:nvSpPr>
            <p:cNvPr id="32" name="Pentágono 31">
              <a:extLst>
                <a:ext uri="{FF2B5EF4-FFF2-40B4-BE49-F238E27FC236}">
                  <a16:creationId xmlns:a16="http://schemas.microsoft.com/office/drawing/2014/main" id="{99BFEC31-80BC-2A5F-14EC-69E6FB5CB9BA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4318CE-1CA8-4489-77E1-DC41A4A54EE5}"/>
              </a:ext>
            </a:extLst>
          </p:cNvPr>
          <p:cNvSpPr txBox="1"/>
          <p:nvPr/>
        </p:nvSpPr>
        <p:spPr>
          <a:xfrm rot="16200000">
            <a:off x="10652529" y="5243107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18263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694F45D-3BAD-3E00-B323-D959E334313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adjectives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199334-8A59-2A06-7F16-45518F210294}"/>
              </a:ext>
            </a:extLst>
          </p:cNvPr>
          <p:cNvSpPr txBox="1"/>
          <p:nvPr/>
        </p:nvSpPr>
        <p:spPr>
          <a:xfrm>
            <a:off x="5129322" y="2859201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outgoing/sociable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485063-5B09-D63C-0C62-D0A905815580}"/>
              </a:ext>
            </a:extLst>
          </p:cNvPr>
          <p:cNvSpPr txBox="1"/>
          <p:nvPr/>
        </p:nvSpPr>
        <p:spPr>
          <a:xfrm>
            <a:off x="5146266" y="5159181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generous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F5303D-044F-277F-1C60-BACF4FF1D2DB}"/>
              </a:ext>
            </a:extLst>
          </p:cNvPr>
          <p:cNvSpPr txBox="1"/>
          <p:nvPr/>
        </p:nvSpPr>
        <p:spPr>
          <a:xfrm>
            <a:off x="8819138" y="2833889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shy/timid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29DD71-C20D-3842-2809-00B116CD8AF2}"/>
              </a:ext>
            </a:extLst>
          </p:cNvPr>
          <p:cNvSpPr txBox="1"/>
          <p:nvPr/>
        </p:nvSpPr>
        <p:spPr>
          <a:xfrm>
            <a:off x="8898568" y="5189959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mean</a:t>
            </a:r>
          </a:p>
        </p:txBody>
      </p:sp>
      <p:pic>
        <p:nvPicPr>
          <p:cNvPr id="21" name="Gráfico 20" descr="Fechar com preenchimento sólido">
            <a:extLst>
              <a:ext uri="{FF2B5EF4-FFF2-40B4-BE49-F238E27FC236}">
                <a16:creationId xmlns:a16="http://schemas.microsoft.com/office/drawing/2014/main" id="{05B02595-0F37-9A07-3FAB-CA61D5725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7156" y="1721153"/>
            <a:ext cx="785147" cy="785147"/>
          </a:xfrm>
          <a:prstGeom prst="rect">
            <a:avLst/>
          </a:prstGeom>
        </p:spPr>
      </p:pic>
      <p:pic>
        <p:nvPicPr>
          <p:cNvPr id="24" name="Gráfico 23" descr="Fechar com preenchimento sólido">
            <a:extLst>
              <a:ext uri="{FF2B5EF4-FFF2-40B4-BE49-F238E27FC236}">
                <a16:creationId xmlns:a16="http://schemas.microsoft.com/office/drawing/2014/main" id="{74952A25-9984-D318-E073-94B7CB203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7156" y="4079900"/>
            <a:ext cx="785147" cy="78514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6FB6507-7AC4-D68E-5F00-F96675934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167" y="1369930"/>
            <a:ext cx="2514418" cy="142924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970FAFC-01F8-24A9-3698-FF247F737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466" y="3709955"/>
            <a:ext cx="2593820" cy="142924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0EF66CD-8B58-9960-A029-A0E518451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883" y="3762890"/>
            <a:ext cx="1482183" cy="137631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F3AE1217-5714-6F52-8656-E3BBC4370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650" y="1404641"/>
            <a:ext cx="1508651" cy="142924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87C2A3-6BE2-E0B1-734A-7F034DBEF35D}"/>
              </a:ext>
            </a:extLst>
          </p:cNvPr>
          <p:cNvSpPr txBox="1"/>
          <p:nvPr/>
        </p:nvSpPr>
        <p:spPr>
          <a:xfrm rot="16200000">
            <a:off x="10682098" y="4374004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64643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41769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Making comparisons (superlative adjectives)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5DB47E55-476F-DEF3-FA32-ED0902FB65ED}"/>
              </a:ext>
            </a:extLst>
          </p:cNvPr>
          <p:cNvGrpSpPr/>
          <p:nvPr/>
        </p:nvGrpSpPr>
        <p:grpSpPr>
          <a:xfrm>
            <a:off x="844160" y="4432668"/>
            <a:ext cx="2962588" cy="2092725"/>
            <a:chOff x="667900" y="3626397"/>
            <a:chExt cx="2962588" cy="2092725"/>
          </a:xfrm>
        </p:grpSpPr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E67D0112-DBCA-4AF5-17DA-7B182D416E7A}"/>
                </a:ext>
              </a:extLst>
            </p:cNvPr>
            <p:cNvSpPr txBox="1"/>
            <p:nvPr/>
          </p:nvSpPr>
          <p:spPr>
            <a:xfrm>
              <a:off x="839244" y="4087906"/>
              <a:ext cx="2791244" cy="1631216"/>
            </a:xfrm>
            <a:custGeom>
              <a:avLst/>
              <a:gdLst>
                <a:gd name="connsiteX0" fmla="*/ 0 w 2791244"/>
                <a:gd name="connsiteY0" fmla="*/ 0 h 1631216"/>
                <a:gd name="connsiteX1" fmla="*/ 2791244 w 2791244"/>
                <a:gd name="connsiteY1" fmla="*/ 0 h 1631216"/>
                <a:gd name="connsiteX2" fmla="*/ 2791244 w 2791244"/>
                <a:gd name="connsiteY2" fmla="*/ 1631216 h 1631216"/>
                <a:gd name="connsiteX3" fmla="*/ 0 w 2791244"/>
                <a:gd name="connsiteY3" fmla="*/ 1631216 h 1631216"/>
                <a:gd name="connsiteX4" fmla="*/ 0 w 2791244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244" h="1631216" fill="none" extrusionOk="0">
                  <a:moveTo>
                    <a:pt x="0" y="0"/>
                  </a:moveTo>
                  <a:cubicBezTo>
                    <a:pt x="1044940" y="-49533"/>
                    <a:pt x="1817361" y="-14809"/>
                    <a:pt x="2791244" y="0"/>
                  </a:cubicBezTo>
                  <a:cubicBezTo>
                    <a:pt x="2761071" y="683410"/>
                    <a:pt x="2921307" y="853905"/>
                    <a:pt x="2791244" y="1631216"/>
                  </a:cubicBezTo>
                  <a:cubicBezTo>
                    <a:pt x="1809997" y="1582985"/>
                    <a:pt x="395360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791244" h="1631216" stroke="0" extrusionOk="0">
                  <a:moveTo>
                    <a:pt x="0" y="0"/>
                  </a:moveTo>
                  <a:cubicBezTo>
                    <a:pt x="1029714" y="118645"/>
                    <a:pt x="2020663" y="116012"/>
                    <a:pt x="2791244" y="0"/>
                  </a:cubicBezTo>
                  <a:cubicBezTo>
                    <a:pt x="2759602" y="320625"/>
                    <a:pt x="2819060" y="1228454"/>
                    <a:pt x="2791244" y="1631216"/>
                  </a:cubicBezTo>
                  <a:cubicBezTo>
                    <a:pt x="1644218" y="1765816"/>
                    <a:pt x="590945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 partir da observação dos exemplos, faça</a:t>
              </a:r>
            </a:p>
            <a:p>
              <a:r>
                <a:rPr lang="pt-BR" sz="2000" dirty="0"/>
                <a:t>inferências para</a:t>
              </a:r>
            </a:p>
            <a:p>
              <a:r>
                <a:rPr lang="pt-BR" sz="2000" dirty="0"/>
                <a:t>compreender regras</a:t>
              </a:r>
            </a:p>
            <a:p>
              <a:r>
                <a:rPr lang="pt-BR" sz="2000" dirty="0"/>
                <a:t>de uso da língua inglesa.</a:t>
              </a:r>
            </a:p>
          </p:txBody>
        </p:sp>
        <p:sp>
          <p:nvSpPr>
            <p:cNvPr id="30" name="Pentágono 29">
              <a:extLst>
                <a:ext uri="{FF2B5EF4-FFF2-40B4-BE49-F238E27FC236}">
                  <a16:creationId xmlns:a16="http://schemas.microsoft.com/office/drawing/2014/main" id="{7BF43CBD-B991-BF00-EEA1-C3311709E0C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627EB5C-827E-7290-BE77-C6AF3B12B087}"/>
              </a:ext>
            </a:extLst>
          </p:cNvPr>
          <p:cNvGrpSpPr/>
          <p:nvPr/>
        </p:nvGrpSpPr>
        <p:grpSpPr>
          <a:xfrm>
            <a:off x="4752847" y="819150"/>
            <a:ext cx="7340600" cy="5219700"/>
            <a:chOff x="4752847" y="819150"/>
            <a:chExt cx="7340600" cy="5219700"/>
          </a:xfrm>
        </p:grpSpPr>
        <p:pic>
          <p:nvPicPr>
            <p:cNvPr id="5" name="Imagem 4" descr="Tabela&#10;&#10;Descrição gerada automaticamente">
              <a:extLst>
                <a:ext uri="{FF2B5EF4-FFF2-40B4-BE49-F238E27FC236}">
                  <a16:creationId xmlns:a16="http://schemas.microsoft.com/office/drawing/2014/main" id="{001412C3-1D3D-D150-212D-6F074F45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2847" y="819150"/>
              <a:ext cx="7340600" cy="5219700"/>
            </a:xfrm>
            <a:prstGeom prst="rect">
              <a:avLst/>
            </a:prstGeom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D05A2988-D623-9D08-A874-5230920EA96C}"/>
                </a:ext>
              </a:extLst>
            </p:cNvPr>
            <p:cNvGrpSpPr/>
            <p:nvPr/>
          </p:nvGrpSpPr>
          <p:grpSpPr>
            <a:xfrm>
              <a:off x="6884918" y="1554700"/>
              <a:ext cx="2533945" cy="3418977"/>
              <a:chOff x="6884918" y="1554700"/>
              <a:chExt cx="2533945" cy="3418977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D8D58F1-42EC-874D-2E2E-808DF3D0B7F4}"/>
                  </a:ext>
                </a:extLst>
              </p:cNvPr>
              <p:cNvSpPr txBox="1"/>
              <p:nvPr/>
            </p:nvSpPr>
            <p:spPr>
              <a:xfrm>
                <a:off x="8327572" y="1554700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est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5B0CDC1-E312-BCFF-B103-CCBBA1C90D38}"/>
                  </a:ext>
                </a:extLst>
              </p:cNvPr>
              <p:cNvSpPr txBox="1"/>
              <p:nvPr/>
            </p:nvSpPr>
            <p:spPr>
              <a:xfrm>
                <a:off x="8316686" y="2206736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st</a:t>
                </a: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6E2FD32-B91F-0F0F-F06D-1592AA47BC4D}"/>
                  </a:ext>
                </a:extLst>
              </p:cNvPr>
              <p:cNvSpPr txBox="1"/>
              <p:nvPr/>
            </p:nvSpPr>
            <p:spPr>
              <a:xfrm>
                <a:off x="9037863" y="3350730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est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E9AECF4-AD4B-9088-5C36-D0EE5D29B827}"/>
                  </a:ext>
                </a:extLst>
              </p:cNvPr>
              <p:cNvSpPr txBox="1"/>
              <p:nvPr/>
            </p:nvSpPr>
            <p:spPr>
              <a:xfrm>
                <a:off x="8455805" y="3985233"/>
                <a:ext cx="58205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iest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65DE2E4-A8A1-7C24-0EE5-6981CE857979}"/>
                  </a:ext>
                </a:extLst>
              </p:cNvPr>
              <p:cNvSpPr txBox="1"/>
              <p:nvPr/>
            </p:nvSpPr>
            <p:spPr>
              <a:xfrm>
                <a:off x="6884918" y="4665900"/>
                <a:ext cx="69668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most</a:t>
                </a:r>
              </a:p>
            </p:txBody>
          </p:sp>
        </p:grp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5EF832F-4481-E6D8-F7A9-8E1658A0C8C9}"/>
                </a:ext>
              </a:extLst>
            </p:cNvPr>
            <p:cNvSpPr txBox="1"/>
            <p:nvPr/>
          </p:nvSpPr>
          <p:spPr>
            <a:xfrm>
              <a:off x="10863625" y="1570905"/>
              <a:ext cx="7263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highest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70EEF3B-A1C1-B150-FD0D-67BFD1606027}"/>
                </a:ext>
              </a:extLst>
            </p:cNvPr>
            <p:cNvSpPr txBox="1"/>
            <p:nvPr/>
          </p:nvSpPr>
          <p:spPr>
            <a:xfrm>
              <a:off x="10892373" y="2206736"/>
              <a:ext cx="7263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widest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1C8B122-35DE-EEBF-A343-BF236B22B4E7}"/>
                </a:ext>
              </a:extLst>
            </p:cNvPr>
            <p:cNvSpPr txBox="1"/>
            <p:nvPr/>
          </p:nvSpPr>
          <p:spPr>
            <a:xfrm>
              <a:off x="10818264" y="3093240"/>
              <a:ext cx="9131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hottest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6E9125B-7830-B238-36DF-CA68E3E0441B}"/>
                </a:ext>
              </a:extLst>
            </p:cNvPr>
            <p:cNvSpPr txBox="1"/>
            <p:nvPr/>
          </p:nvSpPr>
          <p:spPr>
            <a:xfrm>
              <a:off x="10881487" y="4000621"/>
              <a:ext cx="9131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easiest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9878F663-1ED7-1F1D-C33A-9CF0369A05DE}"/>
                </a:ext>
              </a:extLst>
            </p:cNvPr>
            <p:cNvSpPr txBox="1"/>
            <p:nvPr/>
          </p:nvSpPr>
          <p:spPr>
            <a:xfrm>
              <a:off x="11028445" y="4665290"/>
              <a:ext cx="967612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most difficult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21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41769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Making comparisons (superlative adjectives)</a:t>
            </a:r>
          </a:p>
        </p:txBody>
      </p:sp>
      <p:pic>
        <p:nvPicPr>
          <p:cNvPr id="9" name="Imagem 8" descr="Uma imagem contendo Diagrama&#10;&#10;Descrição gerada automaticamente">
            <a:extLst>
              <a:ext uri="{FF2B5EF4-FFF2-40B4-BE49-F238E27FC236}">
                <a16:creationId xmlns:a16="http://schemas.microsoft.com/office/drawing/2014/main" id="{AEE40361-9F20-F03A-D40D-EC723558F4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672" y="1591253"/>
            <a:ext cx="7382950" cy="367549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5A753C-075C-FD26-31E9-CA072B181467}"/>
              </a:ext>
            </a:extLst>
          </p:cNvPr>
          <p:cNvSpPr txBox="1"/>
          <p:nvPr/>
        </p:nvSpPr>
        <p:spPr>
          <a:xfrm>
            <a:off x="4731672" y="3230306"/>
            <a:ext cx="2702334" cy="400110"/>
          </a:xfrm>
          <a:custGeom>
            <a:avLst/>
            <a:gdLst>
              <a:gd name="connsiteX0" fmla="*/ 0 w 2702334"/>
              <a:gd name="connsiteY0" fmla="*/ 0 h 400110"/>
              <a:gd name="connsiteX1" fmla="*/ 2702334 w 2702334"/>
              <a:gd name="connsiteY1" fmla="*/ 0 h 400110"/>
              <a:gd name="connsiteX2" fmla="*/ 2702334 w 2702334"/>
              <a:gd name="connsiteY2" fmla="*/ 400110 h 400110"/>
              <a:gd name="connsiteX3" fmla="*/ 0 w 2702334"/>
              <a:gd name="connsiteY3" fmla="*/ 400110 h 400110"/>
              <a:gd name="connsiteX4" fmla="*/ 0 w 270233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2334" h="400110" fill="none" extrusionOk="0">
                <a:moveTo>
                  <a:pt x="0" y="0"/>
                </a:moveTo>
                <a:cubicBezTo>
                  <a:pt x="1116522" y="-49533"/>
                  <a:pt x="2369510" y="-14809"/>
                  <a:pt x="2702334" y="0"/>
                </a:cubicBezTo>
                <a:cubicBezTo>
                  <a:pt x="2684890" y="188354"/>
                  <a:pt x="2735742" y="268442"/>
                  <a:pt x="2702334" y="400110"/>
                </a:cubicBezTo>
                <a:cubicBezTo>
                  <a:pt x="2267053" y="351879"/>
                  <a:pt x="593523" y="484565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2702334" h="400110" stroke="0" extrusionOk="0">
                <a:moveTo>
                  <a:pt x="0" y="0"/>
                </a:moveTo>
                <a:cubicBezTo>
                  <a:pt x="1180259" y="118645"/>
                  <a:pt x="1501821" y="116012"/>
                  <a:pt x="2702334" y="0"/>
                </a:cubicBezTo>
                <a:cubicBezTo>
                  <a:pt x="2673371" y="83683"/>
                  <a:pt x="2672225" y="323643"/>
                  <a:pt x="2702334" y="400110"/>
                </a:cubicBezTo>
                <a:cubicBezTo>
                  <a:pt x="2269298" y="534710"/>
                  <a:pt x="525390" y="242914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the smallest; the loudest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5CB16E0-AB3E-224A-98E9-5C86127CA4E5}"/>
              </a:ext>
            </a:extLst>
          </p:cNvPr>
          <p:cNvSpPr txBox="1"/>
          <p:nvPr/>
        </p:nvSpPr>
        <p:spPr>
          <a:xfrm>
            <a:off x="8998872" y="3303302"/>
            <a:ext cx="1560271" cy="400110"/>
          </a:xfrm>
          <a:custGeom>
            <a:avLst/>
            <a:gdLst>
              <a:gd name="connsiteX0" fmla="*/ 0 w 1560271"/>
              <a:gd name="connsiteY0" fmla="*/ 0 h 400110"/>
              <a:gd name="connsiteX1" fmla="*/ 1560271 w 1560271"/>
              <a:gd name="connsiteY1" fmla="*/ 0 h 400110"/>
              <a:gd name="connsiteX2" fmla="*/ 1560271 w 1560271"/>
              <a:gd name="connsiteY2" fmla="*/ 400110 h 400110"/>
              <a:gd name="connsiteX3" fmla="*/ 0 w 1560271"/>
              <a:gd name="connsiteY3" fmla="*/ 400110 h 400110"/>
              <a:gd name="connsiteX4" fmla="*/ 0 w 1560271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271" h="400110" fill="none" extrusionOk="0">
                <a:moveTo>
                  <a:pt x="0" y="0"/>
                </a:moveTo>
                <a:cubicBezTo>
                  <a:pt x="404508" y="46405"/>
                  <a:pt x="1343966" y="127933"/>
                  <a:pt x="1560271" y="0"/>
                </a:cubicBezTo>
                <a:cubicBezTo>
                  <a:pt x="1542827" y="188354"/>
                  <a:pt x="1593679" y="268442"/>
                  <a:pt x="1560271" y="400110"/>
                </a:cubicBezTo>
                <a:cubicBezTo>
                  <a:pt x="1109460" y="334342"/>
                  <a:pt x="405869" y="490675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560271" h="400110" stroke="0" extrusionOk="0">
                <a:moveTo>
                  <a:pt x="0" y="0"/>
                </a:moveTo>
                <a:cubicBezTo>
                  <a:pt x="436777" y="77940"/>
                  <a:pt x="1134154" y="-45083"/>
                  <a:pt x="1560271" y="0"/>
                </a:cubicBezTo>
                <a:cubicBezTo>
                  <a:pt x="1531308" y="83683"/>
                  <a:pt x="1530162" y="323643"/>
                  <a:pt x="1560271" y="400110"/>
                </a:cubicBezTo>
                <a:cubicBezTo>
                  <a:pt x="1126470" y="450985"/>
                  <a:pt x="350741" y="287834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the largest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4695EF6-D780-0D1B-51B7-2976A49A2BE3}"/>
              </a:ext>
            </a:extLst>
          </p:cNvPr>
          <p:cNvSpPr txBox="1"/>
          <p:nvPr/>
        </p:nvSpPr>
        <p:spPr>
          <a:xfrm>
            <a:off x="4992929" y="4653131"/>
            <a:ext cx="1407872" cy="400110"/>
          </a:xfrm>
          <a:custGeom>
            <a:avLst/>
            <a:gdLst>
              <a:gd name="connsiteX0" fmla="*/ 0 w 1407872"/>
              <a:gd name="connsiteY0" fmla="*/ 0 h 400110"/>
              <a:gd name="connsiteX1" fmla="*/ 1407872 w 1407872"/>
              <a:gd name="connsiteY1" fmla="*/ 0 h 400110"/>
              <a:gd name="connsiteX2" fmla="*/ 1407872 w 1407872"/>
              <a:gd name="connsiteY2" fmla="*/ 400110 h 400110"/>
              <a:gd name="connsiteX3" fmla="*/ 0 w 1407872"/>
              <a:gd name="connsiteY3" fmla="*/ 400110 h 400110"/>
              <a:gd name="connsiteX4" fmla="*/ 0 w 1407872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872" h="400110" fill="none" extrusionOk="0">
                <a:moveTo>
                  <a:pt x="0" y="0"/>
                </a:moveTo>
                <a:cubicBezTo>
                  <a:pt x="174821" y="-41427"/>
                  <a:pt x="786350" y="-44239"/>
                  <a:pt x="1407872" y="0"/>
                </a:cubicBezTo>
                <a:cubicBezTo>
                  <a:pt x="1390428" y="188354"/>
                  <a:pt x="1441280" y="268442"/>
                  <a:pt x="1407872" y="400110"/>
                </a:cubicBezTo>
                <a:cubicBezTo>
                  <a:pt x="1224459" y="500881"/>
                  <a:pt x="689482" y="468713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407872" h="400110" stroke="0" extrusionOk="0">
                <a:moveTo>
                  <a:pt x="0" y="0"/>
                </a:moveTo>
                <a:cubicBezTo>
                  <a:pt x="618996" y="50242"/>
                  <a:pt x="741748" y="-101403"/>
                  <a:pt x="1407872" y="0"/>
                </a:cubicBezTo>
                <a:cubicBezTo>
                  <a:pt x="1378909" y="83683"/>
                  <a:pt x="1377763" y="323643"/>
                  <a:pt x="1407872" y="400110"/>
                </a:cubicBezTo>
                <a:cubicBezTo>
                  <a:pt x="951284" y="449857"/>
                  <a:pt x="410509" y="299936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the driest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CEA53A-71C6-6766-66F1-C7ABF0F07B92}"/>
              </a:ext>
            </a:extLst>
          </p:cNvPr>
          <p:cNvSpPr txBox="1"/>
          <p:nvPr/>
        </p:nvSpPr>
        <p:spPr>
          <a:xfrm>
            <a:off x="7434006" y="4892822"/>
            <a:ext cx="2150580" cy="400110"/>
          </a:xfrm>
          <a:custGeom>
            <a:avLst/>
            <a:gdLst>
              <a:gd name="connsiteX0" fmla="*/ 0 w 2150580"/>
              <a:gd name="connsiteY0" fmla="*/ 0 h 400110"/>
              <a:gd name="connsiteX1" fmla="*/ 2150580 w 2150580"/>
              <a:gd name="connsiteY1" fmla="*/ 0 h 400110"/>
              <a:gd name="connsiteX2" fmla="*/ 2150580 w 2150580"/>
              <a:gd name="connsiteY2" fmla="*/ 400110 h 400110"/>
              <a:gd name="connsiteX3" fmla="*/ 0 w 2150580"/>
              <a:gd name="connsiteY3" fmla="*/ 400110 h 400110"/>
              <a:gd name="connsiteX4" fmla="*/ 0 w 2150580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0580" h="400110" fill="none" extrusionOk="0">
                <a:moveTo>
                  <a:pt x="0" y="0"/>
                </a:moveTo>
                <a:cubicBezTo>
                  <a:pt x="914411" y="-49533"/>
                  <a:pt x="1738794" y="-14809"/>
                  <a:pt x="2150580" y="0"/>
                </a:cubicBezTo>
                <a:cubicBezTo>
                  <a:pt x="2133136" y="188354"/>
                  <a:pt x="2183988" y="268442"/>
                  <a:pt x="2150580" y="400110"/>
                </a:cubicBezTo>
                <a:cubicBezTo>
                  <a:pt x="1167455" y="351879"/>
                  <a:pt x="417570" y="484565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2150580" h="400110" stroke="0" extrusionOk="0">
                <a:moveTo>
                  <a:pt x="0" y="0"/>
                </a:moveTo>
                <a:cubicBezTo>
                  <a:pt x="1050032" y="118645"/>
                  <a:pt x="1203950" y="116012"/>
                  <a:pt x="2150580" y="0"/>
                </a:cubicBezTo>
                <a:cubicBezTo>
                  <a:pt x="2121617" y="83683"/>
                  <a:pt x="2120471" y="323643"/>
                  <a:pt x="2150580" y="400110"/>
                </a:cubicBezTo>
                <a:cubicBezTo>
                  <a:pt x="1475953" y="534710"/>
                  <a:pt x="594287" y="242914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the most populous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DDB5C9-79DF-B7D7-488A-6DE7DDF4C5BD}"/>
              </a:ext>
            </a:extLst>
          </p:cNvPr>
          <p:cNvSpPr txBox="1"/>
          <p:nvPr/>
        </p:nvSpPr>
        <p:spPr>
          <a:xfrm>
            <a:off x="9584586" y="5241918"/>
            <a:ext cx="2902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JUJUBIER/SHUTTERSTOCK.COM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26822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adjectives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0B6D47-E65D-719F-2555-344D5E363C50}"/>
              </a:ext>
            </a:extLst>
          </p:cNvPr>
          <p:cNvSpPr txBox="1"/>
          <p:nvPr/>
        </p:nvSpPr>
        <p:spPr>
          <a:xfrm>
            <a:off x="5129322" y="178151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quiet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797AB8-D4B3-7FB8-4EE8-4EA9B8A2BEB3}"/>
              </a:ext>
            </a:extLst>
          </p:cNvPr>
          <p:cNvSpPr txBox="1"/>
          <p:nvPr/>
        </p:nvSpPr>
        <p:spPr>
          <a:xfrm>
            <a:off x="5146266" y="408149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hard-</a:t>
            </a:r>
            <a:r>
              <a:rPr lang="pt-BR" sz="2400" b="1" dirty="0" err="1"/>
              <a:t>working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70D56DB-AF2B-F31C-4397-0616C5CC3B32}"/>
              </a:ext>
            </a:extLst>
          </p:cNvPr>
          <p:cNvSpPr txBox="1"/>
          <p:nvPr/>
        </p:nvSpPr>
        <p:spPr>
          <a:xfrm>
            <a:off x="5146266" y="6043434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funny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4377FB3-0342-60AB-F86C-C951FC29BA82}"/>
              </a:ext>
            </a:extLst>
          </p:cNvPr>
          <p:cNvSpPr txBox="1"/>
          <p:nvPr/>
        </p:nvSpPr>
        <p:spPr>
          <a:xfrm>
            <a:off x="8819138" y="1756203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talkative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BCBA8D9-512A-425B-950E-BDF485A52513}"/>
              </a:ext>
            </a:extLst>
          </p:cNvPr>
          <p:cNvSpPr txBox="1"/>
          <p:nvPr/>
        </p:nvSpPr>
        <p:spPr>
          <a:xfrm>
            <a:off x="8898568" y="4112273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lazy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5F2121-1153-6674-663A-08BAFC5EEAEB}"/>
              </a:ext>
            </a:extLst>
          </p:cNvPr>
          <p:cNvSpPr txBox="1"/>
          <p:nvPr/>
        </p:nvSpPr>
        <p:spPr>
          <a:xfrm>
            <a:off x="8898569" y="6043433"/>
            <a:ext cx="2818403" cy="461665"/>
          </a:xfrm>
          <a:custGeom>
            <a:avLst/>
            <a:gdLst>
              <a:gd name="connsiteX0" fmla="*/ 0 w 2818403"/>
              <a:gd name="connsiteY0" fmla="*/ 0 h 461665"/>
              <a:gd name="connsiteX1" fmla="*/ 2818403 w 2818403"/>
              <a:gd name="connsiteY1" fmla="*/ 0 h 461665"/>
              <a:gd name="connsiteX2" fmla="*/ 2818403 w 2818403"/>
              <a:gd name="connsiteY2" fmla="*/ 461665 h 461665"/>
              <a:gd name="connsiteX3" fmla="*/ 0 w 2818403"/>
              <a:gd name="connsiteY3" fmla="*/ 461665 h 461665"/>
              <a:gd name="connsiteX4" fmla="*/ 0 w 28184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3" h="461665" fill="none" extrusionOk="0">
                <a:moveTo>
                  <a:pt x="0" y="0"/>
                </a:moveTo>
                <a:cubicBezTo>
                  <a:pt x="1197663" y="-49533"/>
                  <a:pt x="2313870" y="-14809"/>
                  <a:pt x="2818403" y="0"/>
                </a:cubicBezTo>
                <a:cubicBezTo>
                  <a:pt x="2816255" y="186521"/>
                  <a:pt x="2816110" y="313513"/>
                  <a:pt x="2818403" y="461665"/>
                </a:cubicBezTo>
                <a:cubicBezTo>
                  <a:pt x="2349564" y="413434"/>
                  <a:pt x="12216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18403" h="461665" stroke="0" extrusionOk="0">
                <a:moveTo>
                  <a:pt x="0" y="0"/>
                </a:moveTo>
                <a:cubicBezTo>
                  <a:pt x="870531" y="118645"/>
                  <a:pt x="2306544" y="116012"/>
                  <a:pt x="2818403" y="0"/>
                </a:cubicBezTo>
                <a:cubicBezTo>
                  <a:pt x="2837149" y="143527"/>
                  <a:pt x="2791413" y="261265"/>
                  <a:pt x="2818403" y="461665"/>
                </a:cubicBezTo>
                <a:cubicBezTo>
                  <a:pt x="1962663" y="596265"/>
                  <a:pt x="9363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serious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76E05F6-816A-7C94-D853-1CD04663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89" y="323772"/>
            <a:ext cx="927100" cy="14097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17F2028-A25E-78CF-FE46-C8BD6F22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905" y="415865"/>
            <a:ext cx="2146300" cy="13208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87D995B-183B-84CB-1BEB-383081922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133" y="2740738"/>
            <a:ext cx="1308100" cy="13081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C2058F5-110D-61A7-53E8-348255181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219" y="2774738"/>
            <a:ext cx="2451100" cy="15113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079CAE3-E507-917B-8807-4422DE42C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283" y="4804277"/>
            <a:ext cx="1955800" cy="12065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7772ED3-65C2-C489-4E83-7F07C6EF7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820" y="4798834"/>
            <a:ext cx="977900" cy="1244600"/>
          </a:xfrm>
          <a:prstGeom prst="rect">
            <a:avLst/>
          </a:prstGeom>
        </p:spPr>
      </p:pic>
      <p:pic>
        <p:nvPicPr>
          <p:cNvPr id="19" name="Gráfico 18" descr="Fechar com preenchimento sólido">
            <a:extLst>
              <a:ext uri="{FF2B5EF4-FFF2-40B4-BE49-F238E27FC236}">
                <a16:creationId xmlns:a16="http://schemas.microsoft.com/office/drawing/2014/main" id="{B9344556-22CF-5CCA-7A1D-744AFC5448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7156" y="643467"/>
            <a:ext cx="785147" cy="785147"/>
          </a:xfrm>
          <a:prstGeom prst="rect">
            <a:avLst/>
          </a:prstGeom>
        </p:spPr>
      </p:pic>
      <p:pic>
        <p:nvPicPr>
          <p:cNvPr id="20" name="Gráfico 19" descr="Fechar com preenchimento sólido">
            <a:extLst>
              <a:ext uri="{FF2B5EF4-FFF2-40B4-BE49-F238E27FC236}">
                <a16:creationId xmlns:a16="http://schemas.microsoft.com/office/drawing/2014/main" id="{304AC854-506B-0F8B-E537-DE5BAB1827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7156" y="3002214"/>
            <a:ext cx="785147" cy="785147"/>
          </a:xfrm>
          <a:prstGeom prst="rect">
            <a:avLst/>
          </a:prstGeom>
        </p:spPr>
      </p:pic>
      <p:pic>
        <p:nvPicPr>
          <p:cNvPr id="21" name="Gráfico 20" descr="Fechar com preenchimento sólido">
            <a:extLst>
              <a:ext uri="{FF2B5EF4-FFF2-40B4-BE49-F238E27FC236}">
                <a16:creationId xmlns:a16="http://schemas.microsoft.com/office/drawing/2014/main" id="{CA7EB16C-3C01-D66E-3F5E-A15BA3E3F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44100" y="4968387"/>
            <a:ext cx="785147" cy="78514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8CB687-ACEA-31F7-0BCF-51FCA7C51B11}"/>
              </a:ext>
            </a:extLst>
          </p:cNvPr>
          <p:cNvSpPr txBox="1"/>
          <p:nvPr/>
        </p:nvSpPr>
        <p:spPr>
          <a:xfrm rot="16200000">
            <a:off x="10666647" y="5243107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06590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adjectives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45A06FE-E213-9B00-731C-B9F5E60EEA7D}"/>
              </a:ext>
            </a:extLst>
          </p:cNvPr>
          <p:cNvSpPr txBox="1"/>
          <p:nvPr/>
        </p:nvSpPr>
        <p:spPr>
          <a:xfrm>
            <a:off x="5129322" y="2859201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outgoing/sociable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1372E67-F4CA-929B-E660-24BDBC647A83}"/>
              </a:ext>
            </a:extLst>
          </p:cNvPr>
          <p:cNvSpPr txBox="1"/>
          <p:nvPr/>
        </p:nvSpPr>
        <p:spPr>
          <a:xfrm>
            <a:off x="5146266" y="5159181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generous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C6C3837-8734-71EE-9D78-2A4A4EA82796}"/>
              </a:ext>
            </a:extLst>
          </p:cNvPr>
          <p:cNvSpPr txBox="1"/>
          <p:nvPr/>
        </p:nvSpPr>
        <p:spPr>
          <a:xfrm>
            <a:off x="8819138" y="2833889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shy/timid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A813188-BF85-EA7B-5428-368C061F08DA}"/>
              </a:ext>
            </a:extLst>
          </p:cNvPr>
          <p:cNvSpPr txBox="1"/>
          <p:nvPr/>
        </p:nvSpPr>
        <p:spPr>
          <a:xfrm>
            <a:off x="8898568" y="5189959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mean</a:t>
            </a:r>
          </a:p>
        </p:txBody>
      </p:sp>
      <p:pic>
        <p:nvPicPr>
          <p:cNvPr id="25" name="Gráfico 24" descr="Fechar com preenchimento sólido">
            <a:extLst>
              <a:ext uri="{FF2B5EF4-FFF2-40B4-BE49-F238E27FC236}">
                <a16:creationId xmlns:a16="http://schemas.microsoft.com/office/drawing/2014/main" id="{478B2AF0-1774-404D-1359-5218D974F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7156" y="1721153"/>
            <a:ext cx="785147" cy="785147"/>
          </a:xfrm>
          <a:prstGeom prst="rect">
            <a:avLst/>
          </a:prstGeom>
        </p:spPr>
      </p:pic>
      <p:pic>
        <p:nvPicPr>
          <p:cNvPr id="26" name="Gráfico 25" descr="Fechar com preenchimento sólido">
            <a:extLst>
              <a:ext uri="{FF2B5EF4-FFF2-40B4-BE49-F238E27FC236}">
                <a16:creationId xmlns:a16="http://schemas.microsoft.com/office/drawing/2014/main" id="{DB8EE6AB-0647-3F85-A753-371B24084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7156" y="4079900"/>
            <a:ext cx="785147" cy="78514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4DCF4E6-AB69-E3E0-B1EE-C427338A0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167" y="1369930"/>
            <a:ext cx="2514418" cy="142924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DD783BB-3D06-1603-21A7-A597FBDB1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466" y="3709955"/>
            <a:ext cx="2593820" cy="142924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F92C84B-D019-E1CB-FDB7-6534BCBF6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883" y="3762890"/>
            <a:ext cx="1482183" cy="1376313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F52A7BE1-F6D4-6D9B-626A-FA55EC0CA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650" y="1404641"/>
            <a:ext cx="1508651" cy="14292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D8D6290-6ABF-B7E9-28D0-42D8A7FAD806}"/>
              </a:ext>
            </a:extLst>
          </p:cNvPr>
          <p:cNvSpPr txBox="1"/>
          <p:nvPr/>
        </p:nvSpPr>
        <p:spPr>
          <a:xfrm rot="16200000">
            <a:off x="10682098" y="4374004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88496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</a:t>
            </a:r>
          </a:p>
          <a:p>
            <a:r>
              <a:rPr lang="en-US" sz="2400" dirty="0"/>
              <a:t>MAKING COMPARISONS (SUPERLATIVE ADJECTIVES)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16422A5A-CC44-5276-BD39-BA405B16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47" y="936195"/>
            <a:ext cx="7162800" cy="57023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1931EB5-4406-AC90-9A82-7225ABBA18A9}"/>
              </a:ext>
            </a:extLst>
          </p:cNvPr>
          <p:cNvSpPr txBox="1"/>
          <p:nvPr/>
        </p:nvSpPr>
        <p:spPr>
          <a:xfrm>
            <a:off x="5074508" y="289864"/>
            <a:ext cx="711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formar frases no superlativo, usamos </a:t>
            </a:r>
            <a:r>
              <a:rPr lang="pt-BR" b="1" i="1" dirty="0"/>
              <a:t>the</a:t>
            </a:r>
            <a:r>
              <a:rPr lang="pt-BR" i="1" dirty="0"/>
              <a:t> + </a:t>
            </a:r>
            <a:r>
              <a:rPr lang="pt-BR" b="1" dirty="0"/>
              <a:t>adjetivo no grau superlativo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17830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10928</TotalTime>
  <Words>212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Gill Sans MT</vt:lpstr>
      <vt:lpstr>Helvetica</vt:lpstr>
      <vt:lpstr>HelveticaLTStd-Cond</vt:lpstr>
      <vt:lpstr>Pacote</vt:lpstr>
      <vt:lpstr>Língua inglesa</vt:lpstr>
      <vt:lpstr>UNIT 6</vt:lpstr>
      <vt:lpstr>UNIT 6</vt:lpstr>
      <vt:lpstr>UNIT 6</vt:lpstr>
      <vt:lpstr>UNIT 6</vt:lpstr>
      <vt:lpstr>UNIT 6</vt:lpstr>
      <vt:lpstr>VOCABULARY CORNER</vt:lpstr>
      <vt:lpstr>VOCABULARY CORNER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77</cp:revision>
  <dcterms:created xsi:type="dcterms:W3CDTF">2023-05-08T13:05:16Z</dcterms:created>
  <dcterms:modified xsi:type="dcterms:W3CDTF">2023-06-21T13:30:54Z</dcterms:modified>
</cp:coreProperties>
</file>