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428" r:id="rId3"/>
    <p:sldId id="350" r:id="rId4"/>
    <p:sldId id="446" r:id="rId5"/>
    <p:sldId id="447" r:id="rId6"/>
    <p:sldId id="374" r:id="rId7"/>
    <p:sldId id="429" r:id="rId8"/>
    <p:sldId id="307" r:id="rId9"/>
    <p:sldId id="443" r:id="rId10"/>
    <p:sldId id="444" r:id="rId11"/>
    <p:sldId id="29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 autoAdjust="0"/>
    <p:restoredTop sz="96351"/>
  </p:normalViewPr>
  <p:slideViewPr>
    <p:cSldViewPr snapToGrid="0">
      <p:cViewPr varScale="1">
        <p:scale>
          <a:sx n="68" d="100"/>
          <a:sy n="68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8º ano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romance novel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science fiction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self-help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short stories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suspense/ thriller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young adult novel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56B1091-7DB0-3A62-39AB-5D55E2C6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85" y="424319"/>
            <a:ext cx="1429103" cy="21610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60776AD-F7D6-0443-54EC-543114A6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85" y="3492541"/>
            <a:ext cx="1429103" cy="21610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8B13922-50B4-3E90-FF9D-AE7F4A6CB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54" y="424319"/>
            <a:ext cx="1394247" cy="216108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F3BD7A5-A923-3009-0B8B-9ADE57DF5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37" y="3492541"/>
            <a:ext cx="1429103" cy="216108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EC14614-35CA-6B55-C706-3CB1B08CD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286" y="424319"/>
            <a:ext cx="1394247" cy="216108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5C47C44-3D98-2F5F-D1AE-D5525354D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951" y="3492541"/>
            <a:ext cx="1394247" cy="216108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DA2E4B0-3596-795E-88D8-544F2A02FC6F}"/>
              </a:ext>
            </a:extLst>
          </p:cNvPr>
          <p:cNvSpPr txBox="1"/>
          <p:nvPr/>
        </p:nvSpPr>
        <p:spPr>
          <a:xfrm rot="16200000">
            <a:off x="5627419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GRAND CENTRAL PUBLISHING</a:t>
            </a:r>
            <a:endParaRPr lang="pt-BR" sz="1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C57283E-26FB-40BD-0A1F-6294399B6F7E}"/>
              </a:ext>
            </a:extLst>
          </p:cNvPr>
          <p:cNvSpPr txBox="1"/>
          <p:nvPr/>
        </p:nvSpPr>
        <p:spPr>
          <a:xfrm rot="16200000">
            <a:off x="8069014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RANDOM HOUSE TRADE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1DEC787-EFF9-A59C-F06D-68FA344788D9}"/>
              </a:ext>
            </a:extLst>
          </p:cNvPr>
          <p:cNvSpPr txBox="1"/>
          <p:nvPr/>
        </p:nvSpPr>
        <p:spPr>
          <a:xfrm rot="16200000">
            <a:off x="10415219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STORM HOUSE BOOKS</a:t>
            </a:r>
            <a:endParaRPr lang="pt-BR" sz="1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54311E8-1343-48A6-B2A0-B2979BBB3AE1}"/>
              </a:ext>
            </a:extLst>
          </p:cNvPr>
          <p:cNvSpPr txBox="1"/>
          <p:nvPr/>
        </p:nvSpPr>
        <p:spPr>
          <a:xfrm rot="16200000">
            <a:off x="5675099" y="4339424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SIMON &amp; SCHUSTER</a:t>
            </a:r>
            <a:endParaRPr lang="pt-BR" sz="10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ABE8144-A2F7-4FE8-92F0-EE6B53340ECB}"/>
              </a:ext>
            </a:extLst>
          </p:cNvPr>
          <p:cNvSpPr txBox="1"/>
          <p:nvPr/>
        </p:nvSpPr>
        <p:spPr>
          <a:xfrm rot="16200000">
            <a:off x="8009173" y="438371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MARINER BOOKS</a:t>
            </a:r>
            <a:endParaRPr lang="pt-BR" sz="10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4D729A4-C92A-B34E-5BDC-9B5DCC53767C}"/>
              </a:ext>
            </a:extLst>
          </p:cNvPr>
          <p:cNvSpPr txBox="1"/>
          <p:nvPr/>
        </p:nvSpPr>
        <p:spPr>
          <a:xfrm rot="16200000">
            <a:off x="10392086" y="4383715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PUFFIN BOOKS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6184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</a:t>
            </a:r>
          </a:p>
          <a:p>
            <a:r>
              <a:rPr lang="en-US" sz="2400" dirty="0"/>
              <a:t>MAKING COMPARISONS (COMPARATIVE ADJECTIVES)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1F3E24E0-EF1F-6B87-EA6B-B8B28CABE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7"/>
          <a:stretch/>
        </p:blipFill>
        <p:spPr>
          <a:xfrm>
            <a:off x="4728305" y="930536"/>
            <a:ext cx="7389685" cy="58293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72E8799-9C09-B3A9-F22F-AFD4042DD9EA}"/>
              </a:ext>
            </a:extLst>
          </p:cNvPr>
          <p:cNvSpPr txBox="1"/>
          <p:nvPr/>
        </p:nvSpPr>
        <p:spPr>
          <a:xfrm>
            <a:off x="4864401" y="284205"/>
            <a:ext cx="711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formar frases no comparativo de superioridade, usamos </a:t>
            </a:r>
            <a:r>
              <a:rPr lang="pt-BR" b="1" dirty="0"/>
              <a:t>adjetivo no grau comparativo + </a:t>
            </a:r>
            <a:r>
              <a:rPr lang="pt-BR" b="1" i="1" dirty="0" err="1"/>
              <a:t>than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35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4953000" y="5785192"/>
            <a:ext cx="7021285" cy="847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LAURA. 7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Reasons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why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the book is better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than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the movie.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What’s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Hot?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29 jun. 2020.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whatshotblog.com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/book-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always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better-movie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/. Acesso em: 5 jun. 2022.</a:t>
            </a:r>
            <a:endParaRPr lang="pt-BR" sz="1200" dirty="0"/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6AFBA2AC-9F51-2918-59E2-7062386335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113" y="643467"/>
            <a:ext cx="7098137" cy="51417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F79A3859-E591-2FF0-625D-6FE51D0D91FE}"/>
              </a:ext>
            </a:extLst>
          </p:cNvPr>
          <p:cNvGrpSpPr/>
          <p:nvPr/>
        </p:nvGrpSpPr>
        <p:grpSpPr>
          <a:xfrm>
            <a:off x="520664" y="2784708"/>
            <a:ext cx="3619888" cy="1505658"/>
            <a:chOff x="666816" y="3597911"/>
            <a:chExt cx="2556631" cy="1505658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DAE0E49-A99C-E8E9-A580-5F0380B85BD6}"/>
                </a:ext>
              </a:extLst>
            </p:cNvPr>
            <p:cNvSpPr txBox="1"/>
            <p:nvPr/>
          </p:nvSpPr>
          <p:spPr>
            <a:xfrm>
              <a:off x="713357" y="4087906"/>
              <a:ext cx="2510090" cy="1015663"/>
            </a:xfrm>
            <a:custGeom>
              <a:avLst/>
              <a:gdLst>
                <a:gd name="connsiteX0" fmla="*/ 0 w 2510090"/>
                <a:gd name="connsiteY0" fmla="*/ 0 h 1015663"/>
                <a:gd name="connsiteX1" fmla="*/ 2510090 w 2510090"/>
                <a:gd name="connsiteY1" fmla="*/ 0 h 1015663"/>
                <a:gd name="connsiteX2" fmla="*/ 2510090 w 2510090"/>
                <a:gd name="connsiteY2" fmla="*/ 1015663 h 1015663"/>
                <a:gd name="connsiteX3" fmla="*/ 0 w 2510090"/>
                <a:gd name="connsiteY3" fmla="*/ 1015663 h 1015663"/>
                <a:gd name="connsiteX4" fmla="*/ 0 w 2510090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090" h="1015663" fill="none" extrusionOk="0">
                  <a:moveTo>
                    <a:pt x="0" y="0"/>
                  </a:moveTo>
                  <a:cubicBezTo>
                    <a:pt x="814359" y="-49533"/>
                    <a:pt x="1785144" y="-14809"/>
                    <a:pt x="2510090" y="0"/>
                  </a:cubicBezTo>
                  <a:cubicBezTo>
                    <a:pt x="2424842" y="249582"/>
                    <a:pt x="2590897" y="889491"/>
                    <a:pt x="2510090" y="1015663"/>
                  </a:cubicBezTo>
                  <a:cubicBezTo>
                    <a:pt x="1275926" y="967432"/>
                    <a:pt x="888809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510090" h="1015663" stroke="0" extrusionOk="0">
                  <a:moveTo>
                    <a:pt x="0" y="0"/>
                  </a:moveTo>
                  <a:cubicBezTo>
                    <a:pt x="1166311" y="118645"/>
                    <a:pt x="2181768" y="116012"/>
                    <a:pt x="2510090" y="0"/>
                  </a:cubicBezTo>
                  <a:cubicBezTo>
                    <a:pt x="2478976" y="243736"/>
                    <a:pt x="2449860" y="806251"/>
                    <a:pt x="2510090" y="1015663"/>
                  </a:cubicBezTo>
                  <a:cubicBezTo>
                    <a:pt x="2136328" y="1150263"/>
                    <a:pt x="94372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better</a:t>
              </a:r>
              <a:r>
                <a:rPr lang="pt-BR" sz="2000" dirty="0"/>
                <a:t> ➡️ comparative of </a:t>
              </a:r>
              <a:r>
                <a:rPr lang="pt-BR" sz="2000" dirty="0">
                  <a:solidFill>
                    <a:schemeClr val="accent4"/>
                  </a:solidFill>
                </a:rPr>
                <a:t>good</a:t>
              </a:r>
            </a:p>
            <a:p>
              <a:r>
                <a:rPr lang="pt-BR" sz="2000" i="1" dirty="0"/>
                <a:t>E.g.: The movie is </a:t>
              </a:r>
              <a:r>
                <a:rPr lang="pt-BR" sz="2000" b="1" i="1" dirty="0"/>
                <a:t>good</a:t>
              </a:r>
              <a:r>
                <a:rPr lang="pt-BR" sz="2000" i="1" dirty="0"/>
                <a:t>, but the book is </a:t>
              </a:r>
              <a:r>
                <a:rPr lang="pt-BR" sz="2000" b="1" i="1" dirty="0"/>
                <a:t>better</a:t>
              </a:r>
              <a:r>
                <a:rPr lang="pt-BR" sz="2000" i="1" dirty="0"/>
                <a:t>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B362914A-3CB6-5A5D-AE80-B2E0210CA39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50EEBE-18A0-B224-C7B7-4F30CD7B57C2}"/>
              </a:ext>
            </a:extLst>
          </p:cNvPr>
          <p:cNvSpPr txBox="1"/>
          <p:nvPr/>
        </p:nvSpPr>
        <p:spPr>
          <a:xfrm rot="16200000">
            <a:off x="10525313" y="1862038"/>
            <a:ext cx="2658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CLICK98/SHUTTERSTOCK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44723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BOOK GENRES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EA17F29-623E-D8F8-6D97-F72E512B8A1C}"/>
              </a:ext>
            </a:extLst>
          </p:cNvPr>
          <p:cNvGrpSpPr/>
          <p:nvPr/>
        </p:nvGrpSpPr>
        <p:grpSpPr>
          <a:xfrm>
            <a:off x="844160" y="4429585"/>
            <a:ext cx="2962588" cy="1784948"/>
            <a:chOff x="667900" y="3626397"/>
            <a:chExt cx="2962588" cy="178494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9CDF24A-39D4-CD9C-88D7-31A17516C992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323439"/>
            </a:xfrm>
            <a:custGeom>
              <a:avLst/>
              <a:gdLst>
                <a:gd name="connsiteX0" fmla="*/ 0 w 2791244"/>
                <a:gd name="connsiteY0" fmla="*/ 0 h 1323439"/>
                <a:gd name="connsiteX1" fmla="*/ 2791244 w 2791244"/>
                <a:gd name="connsiteY1" fmla="*/ 0 h 1323439"/>
                <a:gd name="connsiteX2" fmla="*/ 2791244 w 2791244"/>
                <a:gd name="connsiteY2" fmla="*/ 1323439 h 1323439"/>
                <a:gd name="connsiteX3" fmla="*/ 0 w 2791244"/>
                <a:gd name="connsiteY3" fmla="*/ 1323439 h 1323439"/>
                <a:gd name="connsiteX4" fmla="*/ 0 w 2791244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323439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827075" y="344707"/>
                    <a:pt x="2765303" y="675326"/>
                    <a:pt x="2791244" y="1323439"/>
                  </a:cubicBezTo>
                  <a:cubicBezTo>
                    <a:pt x="1809997" y="1275208"/>
                    <a:pt x="395360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791244" h="1323439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703429" y="535917"/>
                    <a:pt x="2879129" y="914339"/>
                    <a:pt x="2791244" y="1323439"/>
                  </a:cubicBezTo>
                  <a:cubicBezTo>
                    <a:pt x="1644218" y="1458039"/>
                    <a:pt x="59094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Agrupar as palavras por</a:t>
              </a:r>
            </a:p>
            <a:p>
              <a:r>
                <a:rPr lang="pt-BR" sz="2000" dirty="0"/>
                <a:t>assunto é uma boa forma</a:t>
              </a:r>
            </a:p>
            <a:p>
              <a:r>
                <a:rPr lang="pt-BR" sz="2000" dirty="0"/>
                <a:t>de aprender e fixar</a:t>
              </a:r>
            </a:p>
            <a:p>
              <a:r>
                <a:rPr lang="pt-BR" sz="2000" dirty="0"/>
                <a:t>vocabulário novo.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FCE5D0E9-A603-9A19-058E-DAB489CB615C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3D7BE4-4651-6CAA-49BE-CAD07072C50A}"/>
              </a:ext>
            </a:extLst>
          </p:cNvPr>
          <p:cNvSpPr txBox="1"/>
          <p:nvPr/>
        </p:nvSpPr>
        <p:spPr>
          <a:xfrm>
            <a:off x="495839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adventure novel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5B8BFD-11CD-CC02-EDC3-B0F44E61FFBE}"/>
              </a:ext>
            </a:extLst>
          </p:cNvPr>
          <p:cNvSpPr txBox="1"/>
          <p:nvPr/>
        </p:nvSpPr>
        <p:spPr>
          <a:xfrm>
            <a:off x="495839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biography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3EB33ED-9E1F-8091-0751-3BA9FC81C167}"/>
              </a:ext>
            </a:extLst>
          </p:cNvPr>
          <p:cNvSpPr txBox="1"/>
          <p:nvPr/>
        </p:nvSpPr>
        <p:spPr>
          <a:xfrm>
            <a:off x="738703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children’s novel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4A5758B-0374-5C9A-EA13-167E9A56FC96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classic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32DF805-1E88-F472-731F-7CD85D5FFB3D}"/>
              </a:ext>
            </a:extLst>
          </p:cNvPr>
          <p:cNvSpPr txBox="1"/>
          <p:nvPr/>
        </p:nvSpPr>
        <p:spPr>
          <a:xfrm>
            <a:off x="9768865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comics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76971FD-C07A-5A57-E495-806B78F838EB}"/>
              </a:ext>
            </a:extLst>
          </p:cNvPr>
          <p:cNvSpPr txBox="1"/>
          <p:nvPr/>
        </p:nvSpPr>
        <p:spPr>
          <a:xfrm>
            <a:off x="9768865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fable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783FFB4C-34F0-5681-AC13-BFE3F4D9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600434"/>
            <a:ext cx="1591311" cy="201349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E63E0D33-2B33-6CED-3617-04F5B3B79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35" y="3611343"/>
            <a:ext cx="1136651" cy="201349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A94BA27-8DAC-90BC-293E-D57E59414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65" y="579916"/>
            <a:ext cx="1331505" cy="201349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87AE6603-EFFC-3EE8-6E6D-3A22910AC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165" y="3611342"/>
            <a:ext cx="1299030" cy="201349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AB7FCAE7-AF37-EB63-DA26-6037E167E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649" y="579914"/>
            <a:ext cx="1299030" cy="201349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F74FD8D-3095-83C9-4510-3C6DDF737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270" y="3578867"/>
            <a:ext cx="1623787" cy="20459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0F470B-7C3F-0661-DF16-79A84BF803FE}"/>
              </a:ext>
            </a:extLst>
          </p:cNvPr>
          <p:cNvSpPr txBox="1"/>
          <p:nvPr/>
        </p:nvSpPr>
        <p:spPr>
          <a:xfrm rot="16200000">
            <a:off x="5390013" y="434434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BROADWAY BOOKS</a:t>
            </a:r>
            <a:endParaRPr lang="pt-BR" sz="1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8B3386-CA31-C610-E6E0-A85E705DB388}"/>
              </a:ext>
            </a:extLst>
          </p:cNvPr>
          <p:cNvSpPr txBox="1"/>
          <p:nvPr/>
        </p:nvSpPr>
        <p:spPr>
          <a:xfrm rot="16200000">
            <a:off x="7907356" y="13046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HARPERCOLLINS</a:t>
            </a:r>
            <a:endParaRPr lang="pt-BR" sz="1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9EAE65-9597-DA2B-5F5F-B60C17F87CD7}"/>
              </a:ext>
            </a:extLst>
          </p:cNvPr>
          <p:cNvSpPr txBox="1"/>
          <p:nvPr/>
        </p:nvSpPr>
        <p:spPr>
          <a:xfrm rot="16200000">
            <a:off x="5796511" y="13046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DISNEY-HYPERION</a:t>
            </a:r>
            <a:endParaRPr lang="pt-BR" sz="1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8300DD-0670-0944-9BEB-B59FA9C07CC3}"/>
              </a:ext>
            </a:extLst>
          </p:cNvPr>
          <p:cNvSpPr txBox="1"/>
          <p:nvPr/>
        </p:nvSpPr>
        <p:spPr>
          <a:xfrm rot="16200000">
            <a:off x="7866386" y="4333817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WORDSWORTH EDITIONS</a:t>
            </a:r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C0E516-CC84-1A9B-0F67-BC5D4ECD1A68}"/>
              </a:ext>
            </a:extLst>
          </p:cNvPr>
          <p:cNvSpPr txBox="1"/>
          <p:nvPr/>
        </p:nvSpPr>
        <p:spPr>
          <a:xfrm rot="16200000">
            <a:off x="10327735" y="12603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DC</a:t>
            </a:r>
            <a:endParaRPr lang="pt-BR" sz="1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6BD630F-C152-A526-F20D-07693D18CF27}"/>
              </a:ext>
            </a:extLst>
          </p:cNvPr>
          <p:cNvSpPr txBox="1"/>
          <p:nvPr/>
        </p:nvSpPr>
        <p:spPr>
          <a:xfrm rot="16200000">
            <a:off x="10500370" y="4353377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HARVEST BOOKS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46489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fanfiction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fantasy novel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memoir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mystery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script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poetry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8894609-DEC8-B3E3-F41A-BD56781F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12" y="438289"/>
            <a:ext cx="1344013" cy="213663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823FF6F-E7EA-72D9-B43B-3D63FFFF1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189" y="3496933"/>
            <a:ext cx="1481861" cy="213663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4A3289B-0174-3F99-354F-A61D80C5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776" y="438289"/>
            <a:ext cx="1412937" cy="213663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40DF5DB-C921-A401-4A99-8D402FE75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27" y="3448315"/>
            <a:ext cx="1309552" cy="21366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C3BED0E-827F-9764-7ACA-5D1D4308A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258" y="438288"/>
            <a:ext cx="1447399" cy="213663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CDE7AFA-574C-BBA0-3916-8BC9BBD97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4858" y="3496933"/>
            <a:ext cx="1585247" cy="213663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5DEF9B-6F5A-F5DF-F91B-D6C9EFE0630C}"/>
              </a:ext>
            </a:extLst>
          </p:cNvPr>
          <p:cNvSpPr txBox="1"/>
          <p:nvPr/>
        </p:nvSpPr>
        <p:spPr>
          <a:xfrm rot="16200000">
            <a:off x="5506598" y="1313151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INDEPENDENTLY PUBLISHED</a:t>
            </a:r>
            <a:endParaRPr lang="pt-BR" sz="1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5347537-DF58-AA93-1032-FF0088901F8A}"/>
              </a:ext>
            </a:extLst>
          </p:cNvPr>
          <p:cNvSpPr txBox="1"/>
          <p:nvPr/>
        </p:nvSpPr>
        <p:spPr>
          <a:xfrm rot="16200000">
            <a:off x="7975962" y="1268758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HARPERONE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F41D24A-81E0-22EB-82BF-7984D4D95B29}"/>
              </a:ext>
            </a:extLst>
          </p:cNvPr>
          <p:cNvSpPr txBox="1"/>
          <p:nvPr/>
        </p:nvSpPr>
        <p:spPr>
          <a:xfrm rot="16200000">
            <a:off x="5629709" y="431851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SCHOLASTIC</a:t>
            </a:r>
            <a:endParaRPr lang="pt-BR" sz="1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F6C0021-2DF6-E677-4CD3-3513B29CB107}"/>
              </a:ext>
            </a:extLst>
          </p:cNvPr>
          <p:cNvSpPr txBox="1"/>
          <p:nvPr/>
        </p:nvSpPr>
        <p:spPr>
          <a:xfrm rot="16200000">
            <a:off x="7866914" y="431851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WEST MARGIN PRESS</a:t>
            </a:r>
            <a:endParaRPr lang="pt-BR" sz="10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14540D-E7D7-285C-C7BF-404F9EA374A8}"/>
              </a:ext>
            </a:extLst>
          </p:cNvPr>
          <p:cNvSpPr txBox="1"/>
          <p:nvPr/>
        </p:nvSpPr>
        <p:spPr>
          <a:xfrm rot="16200000">
            <a:off x="10499986" y="433828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GLOBAL EDITORA</a:t>
            </a:r>
            <a:endParaRPr lang="pt-BR" sz="10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1156425-005E-A126-AE8C-3C1B757E08AE}"/>
              </a:ext>
            </a:extLst>
          </p:cNvPr>
          <p:cNvSpPr txBox="1"/>
          <p:nvPr/>
        </p:nvSpPr>
        <p:spPr>
          <a:xfrm rot="16200000">
            <a:off x="10377809" y="128778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SCHOLASTIC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9367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romance novel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science fiction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self-help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short stories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suspense/ thriller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young adult novel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56B1091-7DB0-3A62-39AB-5D55E2C6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85" y="424319"/>
            <a:ext cx="1429103" cy="21610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60776AD-F7D6-0443-54EC-543114A6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85" y="3492541"/>
            <a:ext cx="1429103" cy="21610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8B13922-50B4-3E90-FF9D-AE7F4A6CB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54" y="424319"/>
            <a:ext cx="1394247" cy="216108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F3BD7A5-A923-3009-0B8B-9ADE57DF5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037" y="3492541"/>
            <a:ext cx="1429103" cy="216108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EC14614-35CA-6B55-C706-3CB1B08CD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286" y="424319"/>
            <a:ext cx="1394247" cy="216108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5C47C44-3D98-2F5F-D1AE-D5525354D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951" y="3492541"/>
            <a:ext cx="1394247" cy="216108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DB8534F-F1E4-A856-DF6B-4AB172162947}"/>
              </a:ext>
            </a:extLst>
          </p:cNvPr>
          <p:cNvSpPr txBox="1"/>
          <p:nvPr/>
        </p:nvSpPr>
        <p:spPr>
          <a:xfrm rot="16200000">
            <a:off x="5627419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GRAND CENTRAL PUBLISHING</a:t>
            </a:r>
            <a:endParaRPr lang="pt-BR" sz="1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BD5049-FB10-AB64-B15D-152AF67D174D}"/>
              </a:ext>
            </a:extLst>
          </p:cNvPr>
          <p:cNvSpPr txBox="1"/>
          <p:nvPr/>
        </p:nvSpPr>
        <p:spPr>
          <a:xfrm rot="16200000">
            <a:off x="8069014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RANDOM HOUSE TRADE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1ECE22E-FCD6-46BA-AD55-7A84EBB8BFF4}"/>
              </a:ext>
            </a:extLst>
          </p:cNvPr>
          <p:cNvSpPr txBox="1"/>
          <p:nvPr/>
        </p:nvSpPr>
        <p:spPr>
          <a:xfrm rot="16200000">
            <a:off x="10415219" y="1300609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STORM HOUSE BOOKS</a:t>
            </a:r>
            <a:endParaRPr lang="pt-BR" sz="1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B73E1F1-C46A-1BEE-09E5-AF0CCE141B9F}"/>
              </a:ext>
            </a:extLst>
          </p:cNvPr>
          <p:cNvSpPr txBox="1"/>
          <p:nvPr/>
        </p:nvSpPr>
        <p:spPr>
          <a:xfrm rot="16200000">
            <a:off x="5675099" y="4339424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SIMON &amp; SCHUSTER</a:t>
            </a:r>
            <a:endParaRPr lang="pt-BR" sz="10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6210639-146C-6C22-5786-D96610175013}"/>
              </a:ext>
            </a:extLst>
          </p:cNvPr>
          <p:cNvSpPr txBox="1"/>
          <p:nvPr/>
        </p:nvSpPr>
        <p:spPr>
          <a:xfrm rot="16200000">
            <a:off x="8009173" y="438371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MARINER BOOKS</a:t>
            </a:r>
            <a:endParaRPr lang="pt-BR" sz="10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CE00BDF-35E4-991B-0720-EE0F7850CA5A}"/>
              </a:ext>
            </a:extLst>
          </p:cNvPr>
          <p:cNvSpPr txBox="1"/>
          <p:nvPr/>
        </p:nvSpPr>
        <p:spPr>
          <a:xfrm rot="16200000">
            <a:off x="10392086" y="4383715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PUFFIN BOOKS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74235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41769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Making comparisons (comparative adjectives)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CCABEC8-5265-368E-1AFF-B2306428DFD0}"/>
              </a:ext>
            </a:extLst>
          </p:cNvPr>
          <p:cNvGrpSpPr/>
          <p:nvPr/>
        </p:nvGrpSpPr>
        <p:grpSpPr>
          <a:xfrm>
            <a:off x="4981447" y="869950"/>
            <a:ext cx="6990159" cy="4855601"/>
            <a:chOff x="4981447" y="869950"/>
            <a:chExt cx="6990159" cy="4855601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D05A2988-D623-9D08-A874-5230920EA96C}"/>
                </a:ext>
              </a:extLst>
            </p:cNvPr>
            <p:cNvGrpSpPr/>
            <p:nvPr/>
          </p:nvGrpSpPr>
          <p:grpSpPr>
            <a:xfrm>
              <a:off x="4981447" y="869950"/>
              <a:ext cx="6530362" cy="4855601"/>
              <a:chOff x="4981447" y="869950"/>
              <a:chExt cx="6530362" cy="4855601"/>
            </a:xfrm>
          </p:grpSpPr>
          <p:pic>
            <p:nvPicPr>
              <p:cNvPr id="7" name="Imagem 6" descr="Tabela&#10;&#10;Descrição gerada automaticamente">
                <a:extLst>
                  <a:ext uri="{FF2B5EF4-FFF2-40B4-BE49-F238E27FC236}">
                    <a16:creationId xmlns:a16="http://schemas.microsoft.com/office/drawing/2014/main" id="{2589D049-7615-89BB-904A-88A5B0534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81447" y="869950"/>
                <a:ext cx="6530362" cy="4855601"/>
              </a:xfrm>
              <a:prstGeom prst="rect">
                <a:avLst/>
              </a:prstGeom>
            </p:spPr>
          </p:pic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D8D58F1-42EC-874D-2E2E-808DF3D0B7F4}"/>
                  </a:ext>
                </a:extLst>
              </p:cNvPr>
              <p:cNvSpPr txBox="1"/>
              <p:nvPr/>
            </p:nvSpPr>
            <p:spPr>
              <a:xfrm>
                <a:off x="8441871" y="1561497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er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5B0CDC1-E312-BCFF-B103-CCBBA1C90D38}"/>
                  </a:ext>
                </a:extLst>
              </p:cNvPr>
              <p:cNvSpPr txBox="1"/>
              <p:nvPr/>
            </p:nvSpPr>
            <p:spPr>
              <a:xfrm>
                <a:off x="8441871" y="2158575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6E2FD32-B91F-0F0F-F06D-1592AA47BC4D}"/>
                  </a:ext>
                </a:extLst>
              </p:cNvPr>
              <p:cNvSpPr txBox="1"/>
              <p:nvPr/>
            </p:nvSpPr>
            <p:spPr>
              <a:xfrm>
                <a:off x="9160328" y="2989973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er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E9AECF4-AD4B-9088-5C36-D0EE5D29B827}"/>
                  </a:ext>
                </a:extLst>
              </p:cNvPr>
              <p:cNvSpPr txBox="1"/>
              <p:nvPr/>
            </p:nvSpPr>
            <p:spPr>
              <a:xfrm>
                <a:off x="8632371" y="3596536"/>
                <a:ext cx="381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ier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65DE2E4-A8A1-7C24-0EE5-6981CE857979}"/>
                  </a:ext>
                </a:extLst>
              </p:cNvPr>
              <p:cNvSpPr txBox="1"/>
              <p:nvPr/>
            </p:nvSpPr>
            <p:spPr>
              <a:xfrm>
                <a:off x="7015760" y="4318829"/>
                <a:ext cx="69668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000" b="1" dirty="0">
                    <a:solidFill>
                      <a:srgbClr val="FF0000"/>
                    </a:solidFill>
                  </a:rPr>
                  <a:t>more</a:t>
                </a:r>
              </a:p>
            </p:txBody>
          </p:sp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5EF832F-4481-E6D8-F7A9-8E1658A0C8C9}"/>
                </a:ext>
              </a:extLst>
            </p:cNvPr>
            <p:cNvSpPr txBox="1"/>
            <p:nvPr/>
          </p:nvSpPr>
          <p:spPr>
            <a:xfrm>
              <a:off x="10621995" y="1545553"/>
              <a:ext cx="6477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older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70EEF3B-A1C1-B150-FD0D-67BFD1606027}"/>
                </a:ext>
              </a:extLst>
            </p:cNvPr>
            <p:cNvSpPr txBox="1"/>
            <p:nvPr/>
          </p:nvSpPr>
          <p:spPr>
            <a:xfrm>
              <a:off x="10716493" y="2134416"/>
              <a:ext cx="6477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wiser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1C8B122-35DE-EEBF-A343-BF236B22B4E7}"/>
                </a:ext>
              </a:extLst>
            </p:cNvPr>
            <p:cNvSpPr txBox="1"/>
            <p:nvPr/>
          </p:nvSpPr>
          <p:spPr>
            <a:xfrm>
              <a:off x="10742279" y="3624364"/>
              <a:ext cx="9131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happier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6E9125B-7830-B238-36DF-CA68E3E0441B}"/>
                </a:ext>
              </a:extLst>
            </p:cNvPr>
            <p:cNvSpPr txBox="1"/>
            <p:nvPr/>
          </p:nvSpPr>
          <p:spPr>
            <a:xfrm>
              <a:off x="10885941" y="4432668"/>
              <a:ext cx="1085665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more</a:t>
              </a:r>
            </a:p>
            <a:p>
              <a:r>
                <a:rPr lang="pt-BR" b="1" dirty="0">
                  <a:solidFill>
                    <a:srgbClr val="FF0000"/>
                  </a:solidFill>
                </a:rPr>
                <a:t>reflective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9878F663-1ED7-1F1D-C33A-9CF0369A05DE}"/>
                </a:ext>
              </a:extLst>
            </p:cNvPr>
            <p:cNvSpPr txBox="1"/>
            <p:nvPr/>
          </p:nvSpPr>
          <p:spPr>
            <a:xfrm>
              <a:off x="9217478" y="4832777"/>
              <a:ext cx="6477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sz="2000" dirty="0">
                  <a:solidFill>
                    <a:srgbClr val="FF0000"/>
                  </a:solidFill>
                </a:rPr>
                <a:t>better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5DB47E55-476F-DEF3-FA32-ED0902FB65ED}"/>
              </a:ext>
            </a:extLst>
          </p:cNvPr>
          <p:cNvGrpSpPr/>
          <p:nvPr/>
        </p:nvGrpSpPr>
        <p:grpSpPr>
          <a:xfrm>
            <a:off x="844160" y="4432668"/>
            <a:ext cx="2962588" cy="2092725"/>
            <a:chOff x="667900" y="3626397"/>
            <a:chExt cx="2962588" cy="2092725"/>
          </a:xfrm>
        </p:grpSpPr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67D0112-DBCA-4AF5-17DA-7B182D416E7A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631216"/>
            </a:xfrm>
            <a:custGeom>
              <a:avLst/>
              <a:gdLst>
                <a:gd name="connsiteX0" fmla="*/ 0 w 2791244"/>
                <a:gd name="connsiteY0" fmla="*/ 0 h 1631216"/>
                <a:gd name="connsiteX1" fmla="*/ 2791244 w 2791244"/>
                <a:gd name="connsiteY1" fmla="*/ 0 h 1631216"/>
                <a:gd name="connsiteX2" fmla="*/ 2791244 w 2791244"/>
                <a:gd name="connsiteY2" fmla="*/ 1631216 h 1631216"/>
                <a:gd name="connsiteX3" fmla="*/ 0 w 2791244"/>
                <a:gd name="connsiteY3" fmla="*/ 1631216 h 1631216"/>
                <a:gd name="connsiteX4" fmla="*/ 0 w 2791244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631216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761071" y="683410"/>
                    <a:pt x="2921307" y="853905"/>
                    <a:pt x="2791244" y="1631216"/>
                  </a:cubicBezTo>
                  <a:cubicBezTo>
                    <a:pt x="1809997" y="1582985"/>
                    <a:pt x="395360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791244" h="1631216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759602" y="320625"/>
                    <a:pt x="2819060" y="1228454"/>
                    <a:pt x="2791244" y="1631216"/>
                  </a:cubicBezTo>
                  <a:cubicBezTo>
                    <a:pt x="1644218" y="1765816"/>
                    <a:pt x="59094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partir da observação dos exemplos, faça</a:t>
              </a:r>
            </a:p>
            <a:p>
              <a:r>
                <a:rPr lang="pt-BR" sz="2000" dirty="0"/>
                <a:t>inferências para</a:t>
              </a:r>
            </a:p>
            <a:p>
              <a:r>
                <a:rPr lang="pt-BR" sz="2000" dirty="0"/>
                <a:t>compreender regras</a:t>
              </a:r>
            </a:p>
            <a:p>
              <a:r>
                <a:rPr lang="pt-BR" sz="2000" dirty="0"/>
                <a:t>de uso da língua inglesa.</a:t>
              </a:r>
            </a:p>
          </p:txBody>
        </p:sp>
        <p:sp>
          <p:nvSpPr>
            <p:cNvPr id="30" name="Pentágono 29">
              <a:extLst>
                <a:ext uri="{FF2B5EF4-FFF2-40B4-BE49-F238E27FC236}">
                  <a16:creationId xmlns:a16="http://schemas.microsoft.com/office/drawing/2014/main" id="{7BF43CBD-B991-BF00-EEA1-C3311709E0C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82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6FD88B1-0CF1-39CD-80A0-24402E19305F}"/>
              </a:ext>
            </a:extLst>
          </p:cNvPr>
          <p:cNvGrpSpPr/>
          <p:nvPr/>
        </p:nvGrpSpPr>
        <p:grpSpPr>
          <a:xfrm>
            <a:off x="381884" y="2156891"/>
            <a:ext cx="3887140" cy="4061371"/>
            <a:chOff x="666816" y="3597911"/>
            <a:chExt cx="2745384" cy="341056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39CB4F0-FC4D-8E73-829A-07C763D04A4A}"/>
                </a:ext>
              </a:extLst>
            </p:cNvPr>
            <p:cNvSpPr txBox="1"/>
            <p:nvPr/>
          </p:nvSpPr>
          <p:spPr>
            <a:xfrm>
              <a:off x="713357" y="4087906"/>
              <a:ext cx="2698843" cy="2920569"/>
            </a:xfrm>
            <a:custGeom>
              <a:avLst/>
              <a:gdLst>
                <a:gd name="connsiteX0" fmla="*/ 0 w 2698843"/>
                <a:gd name="connsiteY0" fmla="*/ 0 h 2920569"/>
                <a:gd name="connsiteX1" fmla="*/ 2698843 w 2698843"/>
                <a:gd name="connsiteY1" fmla="*/ 0 h 2920569"/>
                <a:gd name="connsiteX2" fmla="*/ 2698843 w 2698843"/>
                <a:gd name="connsiteY2" fmla="*/ 2920569 h 2920569"/>
                <a:gd name="connsiteX3" fmla="*/ 0 w 2698843"/>
                <a:gd name="connsiteY3" fmla="*/ 2920569 h 2920569"/>
                <a:gd name="connsiteX4" fmla="*/ 0 w 2698843"/>
                <a:gd name="connsiteY4" fmla="*/ 0 h 292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8843" h="2920569" fill="none" extrusionOk="0">
                  <a:moveTo>
                    <a:pt x="0" y="0"/>
                  </a:moveTo>
                  <a:cubicBezTo>
                    <a:pt x="1300135" y="-49533"/>
                    <a:pt x="2325388" y="-14809"/>
                    <a:pt x="2698843" y="0"/>
                  </a:cubicBezTo>
                  <a:cubicBezTo>
                    <a:pt x="2786482" y="982268"/>
                    <a:pt x="2626164" y="1726397"/>
                    <a:pt x="2698843" y="2920569"/>
                  </a:cubicBezTo>
                  <a:cubicBezTo>
                    <a:pt x="1841165" y="2872338"/>
                    <a:pt x="365682" y="3005024"/>
                    <a:pt x="0" y="2920569"/>
                  </a:cubicBezTo>
                  <a:cubicBezTo>
                    <a:pt x="-38581" y="1743234"/>
                    <a:pt x="63341" y="642332"/>
                    <a:pt x="0" y="0"/>
                  </a:cubicBezTo>
                  <a:close/>
                </a:path>
                <a:path w="2698843" h="2920569" stroke="0" extrusionOk="0">
                  <a:moveTo>
                    <a:pt x="0" y="0"/>
                  </a:moveTo>
                  <a:cubicBezTo>
                    <a:pt x="720373" y="118645"/>
                    <a:pt x="2330813" y="116012"/>
                    <a:pt x="2698843" y="0"/>
                  </a:cubicBezTo>
                  <a:cubicBezTo>
                    <a:pt x="2565961" y="1267899"/>
                    <a:pt x="2783794" y="2545692"/>
                    <a:pt x="2698843" y="2920569"/>
                  </a:cubicBezTo>
                  <a:cubicBezTo>
                    <a:pt x="1691082" y="3055169"/>
                    <a:pt x="457101" y="2763373"/>
                    <a:pt x="0" y="2920569"/>
                  </a:cubicBezTo>
                  <a:cubicBezTo>
                    <a:pt x="-20187" y="1530232"/>
                    <a:pt x="-152480" y="35592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Having a guess: </a:t>
              </a:r>
              <a:r>
                <a:rPr lang="en-US" sz="2000" dirty="0"/>
                <a:t>Probably…/I’d say (that)…/Chances are (that)…</a:t>
              </a:r>
            </a:p>
            <a:p>
              <a:r>
                <a:rPr lang="en-US" sz="2000" b="1" dirty="0"/>
                <a:t>Remembering things: </a:t>
              </a:r>
              <a:r>
                <a:rPr lang="en-US" sz="2000" dirty="0"/>
                <a:t>As I remember/recall…/If I’m not mistaken…/It’s on the tip of my tongue.</a:t>
              </a:r>
            </a:p>
            <a:p>
              <a:r>
                <a:rPr lang="en-US" sz="2000" b="1" dirty="0"/>
                <a:t>Expressing a preference: </a:t>
              </a:r>
              <a:r>
                <a:rPr lang="en-US" sz="2000" dirty="0"/>
                <a:t>I (much) prefer memoirs to biographies./I’d (much) prefer to/I’d rather read a novel./Reading comic books is more my kind of thing.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65565CB6-77FB-08B4-1DA7-6A09D00A04D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FCE8BC-3ADF-C567-7197-1326C63FADF2}"/>
              </a:ext>
            </a:extLst>
          </p:cNvPr>
          <p:cNvSpPr txBox="1"/>
          <p:nvPr/>
        </p:nvSpPr>
        <p:spPr>
          <a:xfrm>
            <a:off x="4783770" y="339730"/>
            <a:ext cx="72787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What is your favorite book?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do you think of...?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Is it better/worse/more interesting than...?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Why (not)?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Who is your favorite character?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Why?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do you think of...?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Is he/she braver/smarter/more intelligent than...?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Who is your favorite writer?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Why?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do you think of...?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Is he/she more successful/more popular/better than...?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What are you reading right now?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Who is it by?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is it about?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+mj-lt"/>
              </a:rPr>
              <a:t>What was the last book that you read?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Who was it by?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j-lt"/>
              </a:rPr>
              <a:t>What was it about?</a:t>
            </a:r>
          </a:p>
        </p:txBody>
      </p:sp>
    </p:spTree>
    <p:extLst>
      <p:ext uri="{BB962C8B-B14F-4D97-AF65-F5344CB8AC3E}">
        <p14:creationId xmlns:p14="http://schemas.microsoft.com/office/powerpoint/2010/main" val="400722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adventure novel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biography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children’s novel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classic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comics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fable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A257801-F30C-1ECD-AA3C-777BBCE99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600434"/>
            <a:ext cx="1591311" cy="201349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1B342221-B2DC-38F1-3EDD-6EFA592AB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835" y="3611343"/>
            <a:ext cx="1136651" cy="2013496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3C24DE9-D006-6C83-71F0-84938E4C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65" y="579916"/>
            <a:ext cx="1331505" cy="201349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0C984BE-33E7-3680-88AD-20A4C92B9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165" y="3611342"/>
            <a:ext cx="1299030" cy="201349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09084A9A-2105-F44D-D284-580181F75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649" y="579914"/>
            <a:ext cx="1299030" cy="201349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1D34444-5DDA-75A0-8270-CBA9AEDF5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270" y="3578867"/>
            <a:ext cx="1623787" cy="204597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32CDADB-847A-015C-249B-7E442516B0DF}"/>
              </a:ext>
            </a:extLst>
          </p:cNvPr>
          <p:cNvSpPr txBox="1"/>
          <p:nvPr/>
        </p:nvSpPr>
        <p:spPr>
          <a:xfrm rot="16200000">
            <a:off x="5390013" y="434434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BROADWAY BOOKS</a:t>
            </a:r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A508C3-37C5-08D8-732F-E8DEA3AAEA31}"/>
              </a:ext>
            </a:extLst>
          </p:cNvPr>
          <p:cNvSpPr txBox="1"/>
          <p:nvPr/>
        </p:nvSpPr>
        <p:spPr>
          <a:xfrm rot="16200000">
            <a:off x="7907356" y="13046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HARPERCOLLINS</a:t>
            </a:r>
            <a:endParaRPr lang="pt-BR" sz="1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623E5F-9454-393D-D675-6FED30C79732}"/>
              </a:ext>
            </a:extLst>
          </p:cNvPr>
          <p:cNvSpPr txBox="1"/>
          <p:nvPr/>
        </p:nvSpPr>
        <p:spPr>
          <a:xfrm rot="16200000">
            <a:off x="5796511" y="13046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DISNEY-HYPERION</a:t>
            </a:r>
            <a:endParaRPr lang="pt-BR" sz="10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DB45BCE-1276-E6AF-8550-3FEF3A9AA06C}"/>
              </a:ext>
            </a:extLst>
          </p:cNvPr>
          <p:cNvSpPr txBox="1"/>
          <p:nvPr/>
        </p:nvSpPr>
        <p:spPr>
          <a:xfrm rot="16200000">
            <a:off x="7866386" y="4333817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WORDSWORTH EDITIONS</a:t>
            </a:r>
            <a:endParaRPr lang="pt-BR" sz="10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FBDC7F-BE3E-D6F1-678A-D56F836C9F50}"/>
              </a:ext>
            </a:extLst>
          </p:cNvPr>
          <p:cNvSpPr txBox="1"/>
          <p:nvPr/>
        </p:nvSpPr>
        <p:spPr>
          <a:xfrm rot="16200000">
            <a:off x="10327735" y="126039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DC</a:t>
            </a:r>
            <a:endParaRPr lang="pt-BR" sz="10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E944448-7598-3141-8E78-238296367CF7}"/>
              </a:ext>
            </a:extLst>
          </p:cNvPr>
          <p:cNvSpPr txBox="1"/>
          <p:nvPr/>
        </p:nvSpPr>
        <p:spPr>
          <a:xfrm rot="16200000">
            <a:off x="10500370" y="4353377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HARVEST BOOKS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5152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5: book genres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03C148-E5F6-DF8A-F91E-8837A8FCB4F4}"/>
              </a:ext>
            </a:extLst>
          </p:cNvPr>
          <p:cNvSpPr txBox="1"/>
          <p:nvPr/>
        </p:nvSpPr>
        <p:spPr>
          <a:xfrm>
            <a:off x="495839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fanfiction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BBE67F-CBD4-5767-9621-86D3A9F94CF9}"/>
              </a:ext>
            </a:extLst>
          </p:cNvPr>
          <p:cNvSpPr txBox="1"/>
          <p:nvPr/>
        </p:nvSpPr>
        <p:spPr>
          <a:xfrm>
            <a:off x="495839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fantasy novel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1B3B45-33B1-229A-6AA5-F4E6D46DB623}"/>
              </a:ext>
            </a:extLst>
          </p:cNvPr>
          <p:cNvSpPr txBox="1"/>
          <p:nvPr/>
        </p:nvSpPr>
        <p:spPr>
          <a:xfrm>
            <a:off x="7387033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memoir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F27947-6BEF-853A-D827-0761BD7EB792}"/>
              </a:ext>
            </a:extLst>
          </p:cNvPr>
          <p:cNvSpPr txBox="1"/>
          <p:nvPr/>
        </p:nvSpPr>
        <p:spPr>
          <a:xfrm>
            <a:off x="7387033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mystery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63B0E0-F05C-4A9B-EA9D-F11645A5C5B5}"/>
              </a:ext>
            </a:extLst>
          </p:cNvPr>
          <p:cNvSpPr txBox="1"/>
          <p:nvPr/>
        </p:nvSpPr>
        <p:spPr>
          <a:xfrm>
            <a:off x="9768865" y="2632980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script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4602D8-359F-C1AE-D47A-7C413E346EA0}"/>
              </a:ext>
            </a:extLst>
          </p:cNvPr>
          <p:cNvSpPr txBox="1"/>
          <p:nvPr/>
        </p:nvSpPr>
        <p:spPr>
          <a:xfrm>
            <a:off x="9768865" y="5682189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poetry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8894609-DEC8-B3E3-F41A-BD56781F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12" y="438289"/>
            <a:ext cx="1344013" cy="213663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823FF6F-E7EA-72D9-B43B-3D63FFFF1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189" y="3496933"/>
            <a:ext cx="1481861" cy="213663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4A3289B-0174-3F99-354F-A61D80C5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776" y="438289"/>
            <a:ext cx="1412937" cy="213663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40DF5DB-C921-A401-4A99-8D402FE75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27" y="3448315"/>
            <a:ext cx="1309552" cy="21366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C3BED0E-827F-9764-7ACA-5D1D4308A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0258" y="438288"/>
            <a:ext cx="1447399" cy="213663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CDE7AFA-574C-BBA0-3916-8BC9BBD97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4858" y="3496933"/>
            <a:ext cx="1585247" cy="213663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C3AE17-4C80-47E4-0CB9-2A67E8DE441D}"/>
              </a:ext>
            </a:extLst>
          </p:cNvPr>
          <p:cNvSpPr txBox="1"/>
          <p:nvPr/>
        </p:nvSpPr>
        <p:spPr>
          <a:xfrm rot="16200000">
            <a:off x="5506598" y="1313151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INDEPENDENTLY PUBLISHED</a:t>
            </a:r>
            <a:endParaRPr lang="pt-BR" sz="1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54D78DF-8495-046A-7E79-069214301C2C}"/>
              </a:ext>
            </a:extLst>
          </p:cNvPr>
          <p:cNvSpPr txBox="1"/>
          <p:nvPr/>
        </p:nvSpPr>
        <p:spPr>
          <a:xfrm rot="16200000">
            <a:off x="7975962" y="1268758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HARPERONE</a:t>
            </a:r>
            <a:endParaRPr lang="pt-BR" sz="1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68B466C-AF43-ADB4-DE7F-22B1165E6450}"/>
              </a:ext>
            </a:extLst>
          </p:cNvPr>
          <p:cNvSpPr txBox="1"/>
          <p:nvPr/>
        </p:nvSpPr>
        <p:spPr>
          <a:xfrm rot="16200000">
            <a:off x="5629709" y="431851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SCHOLASTIC</a:t>
            </a:r>
            <a:endParaRPr lang="pt-BR" sz="1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577F57E-B188-0091-3D20-DA8CA224A58B}"/>
              </a:ext>
            </a:extLst>
          </p:cNvPr>
          <p:cNvSpPr txBox="1"/>
          <p:nvPr/>
        </p:nvSpPr>
        <p:spPr>
          <a:xfrm rot="16200000">
            <a:off x="7866914" y="431851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WEST MARGIN PRESS</a:t>
            </a:r>
            <a:endParaRPr lang="pt-BR" sz="10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3180F76-0270-A34D-97FC-F5DF9B6302BF}"/>
              </a:ext>
            </a:extLst>
          </p:cNvPr>
          <p:cNvSpPr txBox="1"/>
          <p:nvPr/>
        </p:nvSpPr>
        <p:spPr>
          <a:xfrm rot="16200000">
            <a:off x="10499986" y="4338280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GLOBAL EDITORA</a:t>
            </a:r>
            <a:endParaRPr lang="pt-BR" sz="10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FE0A001-4B6D-C43B-0576-0B51A509047A}"/>
              </a:ext>
            </a:extLst>
          </p:cNvPr>
          <p:cNvSpPr txBox="1"/>
          <p:nvPr/>
        </p:nvSpPr>
        <p:spPr>
          <a:xfrm rot="16200000">
            <a:off x="10377809" y="1287786"/>
            <a:ext cx="244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SCHOLASTIC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62598308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10928</TotalTime>
  <Words>509</Words>
  <Application>Microsoft Office PowerPoint</Application>
  <PresentationFormat>Widescreen</PresentationFormat>
  <Paragraphs>143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Helvetica</vt:lpstr>
      <vt:lpstr>HelveticaLTStd-Cond</vt:lpstr>
      <vt:lpstr>Pacote</vt:lpstr>
      <vt:lpstr>Língua inglesa</vt:lpstr>
      <vt:lpstr>UNIT 5</vt:lpstr>
      <vt:lpstr>UNIT 5</vt:lpstr>
      <vt:lpstr>Unit 5</vt:lpstr>
      <vt:lpstr>Unit 5</vt:lpstr>
      <vt:lpstr>UNIT 5</vt:lpstr>
      <vt:lpstr>UNIT 5</vt:lpstr>
      <vt:lpstr>VOCABULARY CORNER</vt:lpstr>
      <vt:lpstr>VOCABULARY CORNER</vt:lpstr>
      <vt:lpstr>VOCABULARY CORNER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76</cp:revision>
  <dcterms:created xsi:type="dcterms:W3CDTF">2023-05-08T13:05:16Z</dcterms:created>
  <dcterms:modified xsi:type="dcterms:W3CDTF">2023-06-21T13:29:41Z</dcterms:modified>
</cp:coreProperties>
</file>