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0" r:id="rId3"/>
    <p:sldId id="426" r:id="rId4"/>
    <p:sldId id="412" r:id="rId5"/>
    <p:sldId id="427" r:id="rId6"/>
    <p:sldId id="322" r:id="rId7"/>
    <p:sldId id="290" r:id="rId8"/>
    <p:sldId id="4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4EC10-F5EC-9FB6-8990-2365F19F1B8C}" v="6" dt="2023-05-23T13:40:31.184"/>
    <p1510:client id="{F94BCB8A-3389-448A-BCAD-D5D24CAF81D3}" v="5" dt="2023-05-22T10:02:05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2"/>
    <p:restoredTop sz="96351"/>
  </p:normalViewPr>
  <p:slideViewPr>
    <p:cSldViewPr snapToGrid="0">
      <p:cViewPr varScale="1">
        <p:scale>
          <a:sx n="68" d="100"/>
          <a:sy n="68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 custT="1"/>
      <dgm:spPr/>
      <dgm:t>
        <a:bodyPr/>
        <a:lstStyle/>
        <a:p>
          <a:r>
            <a:rPr lang="pt-BR" sz="2400" b="1" i="0" dirty="0"/>
            <a:t>-LY</a:t>
          </a:r>
        </a:p>
        <a:p>
          <a:r>
            <a:rPr lang="pt-BR" sz="2400" b="1" i="0" dirty="0"/>
            <a:t>(as in definitely, consistently)</a:t>
          </a:r>
          <a:endParaRPr lang="pt-BR" sz="2400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-MENT</a:t>
          </a:r>
        </a:p>
        <a:p>
          <a:r>
            <a:rPr lang="pt-BR" b="1" i="0" dirty="0"/>
            <a:t>(as in commitment)</a:t>
          </a:r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2D4B3A69-BF96-D84E-BCA0-2BC0B57802E9}">
      <dgm:prSet custT="1"/>
      <dgm:spPr/>
      <dgm:t>
        <a:bodyPr/>
        <a:lstStyle/>
        <a:p>
          <a:r>
            <a:rPr lang="pt-BR" sz="2800" b="0" i="0" dirty="0"/>
            <a:t>indicates manner.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 custT="1"/>
      <dgm:spPr/>
      <dgm:t>
        <a:bodyPr/>
        <a:lstStyle/>
        <a:p>
          <a:r>
            <a:rPr lang="pt-BR" sz="2800" b="0" i="0" dirty="0"/>
            <a:t>forms nouns.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2" custScaleX="202326" custLinFactNeighborX="-48" custLinFactNeighborY="-33984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2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2" custScaleX="202326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684090" y="-859849"/>
          <a:ext cx="1205357" cy="32264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indicates manner.</a:t>
          </a:r>
        </a:p>
      </dsp:txBody>
      <dsp:txXfrm rot="-5400000">
        <a:off x="3673534" y="209548"/>
        <a:ext cx="3167630" cy="1087675"/>
      </dsp:txXfrm>
    </dsp:sp>
    <dsp:sp modelId="{F792A506-495D-FF41-B9A2-7D72A287CF41}">
      <dsp:nvSpPr>
        <dsp:cNvPr id="0" name=""/>
        <dsp:cNvSpPr/>
      </dsp:nvSpPr>
      <dsp:spPr>
        <a:xfrm>
          <a:off x="0" y="0"/>
          <a:ext cx="3671994" cy="1506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-LY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(as in definitely, consistently)</a:t>
          </a:r>
          <a:endParaRPr lang="pt-BR" sz="2400" i="0" kern="1200" dirty="0"/>
        </a:p>
      </dsp:txBody>
      <dsp:txXfrm>
        <a:off x="73551" y="73551"/>
        <a:ext cx="3524892" cy="1359594"/>
      </dsp:txXfrm>
    </dsp:sp>
    <dsp:sp modelId="{8B22A342-B738-AC46-8FF7-2C63942AD017}">
      <dsp:nvSpPr>
        <dsp:cNvPr id="0" name=""/>
        <dsp:cNvSpPr/>
      </dsp:nvSpPr>
      <dsp:spPr>
        <a:xfrm rot="5400000">
          <a:off x="4684090" y="722182"/>
          <a:ext cx="1205357" cy="3226471"/>
        </a:xfrm>
        <a:prstGeom prst="round2SameRect">
          <a:avLst/>
        </a:prstGeom>
        <a:solidFill>
          <a:schemeClr val="accent4">
            <a:tint val="40000"/>
            <a:alpha val="90000"/>
            <a:hueOff val="2047107"/>
            <a:satOff val="17873"/>
            <a:lumOff val="332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47107"/>
              <a:satOff val="17873"/>
              <a:lumOff val="3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0" i="0" kern="1200" dirty="0"/>
            <a:t>forms nouns.</a:t>
          </a:r>
        </a:p>
      </dsp:txBody>
      <dsp:txXfrm rot="-5400000">
        <a:off x="3673534" y="1791580"/>
        <a:ext cx="3167630" cy="1087675"/>
      </dsp:txXfrm>
    </dsp:sp>
    <dsp:sp modelId="{7E12625C-0170-CC44-A5C2-8E32F902590D}">
      <dsp:nvSpPr>
        <dsp:cNvPr id="0" name=""/>
        <dsp:cNvSpPr/>
      </dsp:nvSpPr>
      <dsp:spPr>
        <a:xfrm>
          <a:off x="1538" y="1582069"/>
          <a:ext cx="3671994" cy="1506696"/>
        </a:xfrm>
        <a:prstGeom prst="roundRect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-MENT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 dirty="0"/>
            <a:t>(as in commitment)</a:t>
          </a:r>
        </a:p>
      </dsp:txBody>
      <dsp:txXfrm>
        <a:off x="75089" y="1655620"/>
        <a:ext cx="3524892" cy="135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8º ano</a:t>
            </a:r>
          </a:p>
        </p:txBody>
      </p:sp>
      <p:sp>
        <p:nvSpPr>
          <p:cNvPr id="5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858126" y="5979731"/>
            <a:ext cx="7130044" cy="66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MILLER,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Kelsey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My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beauty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uniform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Ingrid Silva.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Cup of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Jo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27 fev. 2019.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cupofjo.com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/2019/02/27/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ingrid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-silva-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beauty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uniform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/. Acesso em: 31 maio 2022.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24A2744-23DB-1E72-F382-916174305D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125" y="208729"/>
            <a:ext cx="7130044" cy="5771002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995CCF90-7A5D-48E3-BC59-A8F137A99877}"/>
              </a:ext>
            </a:extLst>
          </p:cNvPr>
          <p:cNvGrpSpPr/>
          <p:nvPr/>
        </p:nvGrpSpPr>
        <p:grpSpPr>
          <a:xfrm>
            <a:off x="844160" y="2803616"/>
            <a:ext cx="2962588" cy="1784948"/>
            <a:chOff x="667900" y="3626397"/>
            <a:chExt cx="2962588" cy="178494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CB00A3B-2453-D948-683A-79FE8EA6B470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323439"/>
            </a:xfrm>
            <a:custGeom>
              <a:avLst/>
              <a:gdLst>
                <a:gd name="connsiteX0" fmla="*/ 0 w 2791244"/>
                <a:gd name="connsiteY0" fmla="*/ 0 h 1323439"/>
                <a:gd name="connsiteX1" fmla="*/ 2791244 w 2791244"/>
                <a:gd name="connsiteY1" fmla="*/ 0 h 1323439"/>
                <a:gd name="connsiteX2" fmla="*/ 2791244 w 2791244"/>
                <a:gd name="connsiteY2" fmla="*/ 1323439 h 1323439"/>
                <a:gd name="connsiteX3" fmla="*/ 0 w 2791244"/>
                <a:gd name="connsiteY3" fmla="*/ 1323439 h 1323439"/>
                <a:gd name="connsiteX4" fmla="*/ 0 w 2791244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323439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827075" y="344707"/>
                    <a:pt x="2765303" y="675326"/>
                    <a:pt x="2791244" y="1323439"/>
                  </a:cubicBezTo>
                  <a:cubicBezTo>
                    <a:pt x="1809997" y="1275208"/>
                    <a:pt x="395360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791244" h="1323439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703429" y="535917"/>
                    <a:pt x="2879129" y="914339"/>
                    <a:pt x="2791244" y="1323439"/>
                  </a:cubicBezTo>
                  <a:cubicBezTo>
                    <a:pt x="1644218" y="1458039"/>
                    <a:pt x="59094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 partir do que já</a:t>
              </a:r>
            </a:p>
            <a:p>
              <a:r>
                <a:rPr lang="pt-BR" sz="2000" dirty="0"/>
                <a:t>sabemos sobre o gênero</a:t>
              </a:r>
            </a:p>
            <a:p>
              <a:r>
                <a:rPr lang="pt-BR" sz="2000" dirty="0"/>
                <a:t>de um texto, podemos</a:t>
              </a:r>
            </a:p>
            <a:p>
              <a:r>
                <a:rPr lang="pt-BR" sz="2000" dirty="0"/>
                <a:t>compreendê-lo melhor.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9F2D8190-31A2-9783-6773-0A1297A1DA86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WORD FORMATION:</a:t>
            </a:r>
          </a:p>
          <a:p>
            <a:r>
              <a:rPr lang="en-US" sz="2400" dirty="0"/>
              <a:t>SUFFIXES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20F9664-95BA-FA65-08DF-AE7DDD0AB8E8}"/>
              </a:ext>
            </a:extLst>
          </p:cNvPr>
          <p:cNvGrpSpPr/>
          <p:nvPr/>
        </p:nvGrpSpPr>
        <p:grpSpPr>
          <a:xfrm>
            <a:off x="318081" y="4070486"/>
            <a:ext cx="3937968" cy="2649995"/>
            <a:chOff x="666816" y="3597911"/>
            <a:chExt cx="2781282" cy="2649995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CCCCBC8-CF04-3544-451D-EF92C1FAA460}"/>
                </a:ext>
              </a:extLst>
            </p:cNvPr>
            <p:cNvSpPr txBox="1"/>
            <p:nvPr/>
          </p:nvSpPr>
          <p:spPr>
            <a:xfrm>
              <a:off x="713357" y="4087906"/>
              <a:ext cx="2734741" cy="2160000"/>
            </a:xfrm>
            <a:custGeom>
              <a:avLst/>
              <a:gdLst>
                <a:gd name="connsiteX0" fmla="*/ 0 w 2734741"/>
                <a:gd name="connsiteY0" fmla="*/ 0 h 2160000"/>
                <a:gd name="connsiteX1" fmla="*/ 2734741 w 2734741"/>
                <a:gd name="connsiteY1" fmla="*/ 0 h 2160000"/>
                <a:gd name="connsiteX2" fmla="*/ 2734741 w 2734741"/>
                <a:gd name="connsiteY2" fmla="*/ 2160000 h 2160000"/>
                <a:gd name="connsiteX3" fmla="*/ 0 w 2734741"/>
                <a:gd name="connsiteY3" fmla="*/ 2160000 h 2160000"/>
                <a:gd name="connsiteX4" fmla="*/ 0 w 2734741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41" h="2160000" fill="none" extrusionOk="0">
                  <a:moveTo>
                    <a:pt x="0" y="0"/>
                  </a:moveTo>
                  <a:cubicBezTo>
                    <a:pt x="1070964" y="-49533"/>
                    <a:pt x="2073926" y="-14809"/>
                    <a:pt x="2734741" y="0"/>
                  </a:cubicBezTo>
                  <a:cubicBezTo>
                    <a:pt x="2822380" y="642701"/>
                    <a:pt x="2662062" y="1737451"/>
                    <a:pt x="2734741" y="2160000"/>
                  </a:cubicBezTo>
                  <a:cubicBezTo>
                    <a:pt x="2373861" y="2111769"/>
                    <a:pt x="697073" y="2244455"/>
                    <a:pt x="0" y="2160000"/>
                  </a:cubicBezTo>
                  <a:cubicBezTo>
                    <a:pt x="-38581" y="1154739"/>
                    <a:pt x="63341" y="878601"/>
                    <a:pt x="0" y="0"/>
                  </a:cubicBezTo>
                  <a:close/>
                </a:path>
                <a:path w="2734741" h="2160000" stroke="0" extrusionOk="0">
                  <a:moveTo>
                    <a:pt x="0" y="0"/>
                  </a:moveTo>
                  <a:cubicBezTo>
                    <a:pt x="897504" y="118645"/>
                    <a:pt x="2381170" y="116012"/>
                    <a:pt x="2734741" y="0"/>
                  </a:cubicBezTo>
                  <a:cubicBezTo>
                    <a:pt x="2601859" y="782421"/>
                    <a:pt x="2819692" y="1683839"/>
                    <a:pt x="2734741" y="2160000"/>
                  </a:cubicBezTo>
                  <a:cubicBezTo>
                    <a:pt x="1426089" y="2294600"/>
                    <a:pt x="770582" y="2002804"/>
                    <a:pt x="0" y="2160000"/>
                  </a:cubicBezTo>
                  <a:cubicBezTo>
                    <a:pt x="-20187" y="1366660"/>
                    <a:pt x="-152480" y="60500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inglês, acrescenta-se o sufixo </a:t>
              </a:r>
            </a:p>
            <a:p>
              <a:r>
                <a:rPr lang="pt-BR" sz="2000" b="1" i="1" dirty="0"/>
                <a:t>-</a:t>
              </a:r>
              <a:r>
                <a:rPr lang="pt-BR" sz="2000" b="1" i="1" dirty="0" err="1"/>
                <a:t>ly</a:t>
              </a:r>
              <a:r>
                <a:rPr lang="pt-BR" sz="2000" b="1" i="1" dirty="0"/>
                <a:t> </a:t>
              </a:r>
              <a:r>
                <a:rPr lang="pt-BR" sz="2000" dirty="0"/>
                <a:t>a adjetivos para formar advérbios (</a:t>
              </a:r>
              <a:r>
                <a:rPr lang="pt-BR" sz="2000" i="1" dirty="0"/>
                <a:t>consistent </a:t>
              </a:r>
              <a:r>
                <a:rPr lang="pt-BR" sz="2000" dirty="0"/>
                <a:t>➡️ </a:t>
              </a:r>
              <a:r>
                <a:rPr lang="pt-BR" sz="2000" i="1" dirty="0"/>
                <a:t>consistently</a:t>
              </a:r>
              <a:r>
                <a:rPr lang="pt-BR" sz="2000" dirty="0"/>
                <a:t>), assim como em português acrescenta-se o sufixo </a:t>
              </a:r>
              <a:r>
                <a:rPr lang="pt-BR" sz="2000" b="1" dirty="0"/>
                <a:t>-mente </a:t>
              </a:r>
              <a:r>
                <a:rPr lang="pt-BR" sz="2000" dirty="0"/>
                <a:t>(consistente ➡️ consistentemente).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F46793F3-DE1D-BE51-938B-F73DF67423C4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4CC9DD3-49C8-6EFD-50C9-0F1313ABC169}"/>
              </a:ext>
            </a:extLst>
          </p:cNvPr>
          <p:cNvSpPr txBox="1"/>
          <p:nvPr/>
        </p:nvSpPr>
        <p:spPr>
          <a:xfrm>
            <a:off x="4972376" y="679451"/>
            <a:ext cx="690154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2F2F2E"/>
                </a:solidFill>
                <a:effectLst/>
                <a:latin typeface="+mj-lt"/>
              </a:rPr>
              <a:t>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“Yes.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Definitely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“That it’s so important to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consistently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 believe in yourself”</a:t>
            </a:r>
          </a:p>
          <a:p>
            <a:r>
              <a:rPr lang="en-US" sz="2400" b="1" dirty="0">
                <a:solidFill>
                  <a:srgbClr val="2F2F2E"/>
                </a:solidFill>
                <a:effectLst/>
                <a:latin typeface="+mj-lt"/>
              </a:rPr>
              <a:t>III.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“Being a dancer is a full-time </a:t>
            </a:r>
            <a:r>
              <a:rPr lang="en-US" sz="2400" b="1" dirty="0">
                <a:solidFill>
                  <a:schemeClr val="accent6"/>
                </a:solidFill>
                <a:effectLst/>
                <a:latin typeface="+mj-lt"/>
              </a:rPr>
              <a:t>commitment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”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DC4C069E-22C1-9B32-F703-69EB70C71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322259"/>
              </p:ext>
            </p:extLst>
          </p:nvPr>
        </p:nvGraphicFramePr>
        <p:xfrm>
          <a:off x="4962068" y="2856594"/>
          <a:ext cx="6901543" cy="30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05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FD88B1-0CF1-39CD-80A0-24402E19305F}"/>
              </a:ext>
            </a:extLst>
          </p:cNvPr>
          <p:cNvGrpSpPr/>
          <p:nvPr/>
        </p:nvGrpSpPr>
        <p:grpSpPr>
          <a:xfrm>
            <a:off x="277561" y="2938597"/>
            <a:ext cx="4095786" cy="3352317"/>
            <a:chOff x="666816" y="3597911"/>
            <a:chExt cx="2892745" cy="335231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39CB4F0-FC4D-8E73-829A-07C763D04A4A}"/>
                </a:ext>
              </a:extLst>
            </p:cNvPr>
            <p:cNvSpPr txBox="1"/>
            <p:nvPr/>
          </p:nvSpPr>
          <p:spPr>
            <a:xfrm>
              <a:off x="713357" y="4087906"/>
              <a:ext cx="2846204" cy="2862322"/>
            </a:xfrm>
            <a:custGeom>
              <a:avLst/>
              <a:gdLst>
                <a:gd name="connsiteX0" fmla="*/ 0 w 2846204"/>
                <a:gd name="connsiteY0" fmla="*/ 0 h 2862322"/>
                <a:gd name="connsiteX1" fmla="*/ 2846204 w 2846204"/>
                <a:gd name="connsiteY1" fmla="*/ 0 h 2862322"/>
                <a:gd name="connsiteX2" fmla="*/ 2846204 w 2846204"/>
                <a:gd name="connsiteY2" fmla="*/ 2862322 h 2862322"/>
                <a:gd name="connsiteX3" fmla="*/ 0 w 2846204"/>
                <a:gd name="connsiteY3" fmla="*/ 2862322 h 2862322"/>
                <a:gd name="connsiteX4" fmla="*/ 0 w 2846204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204" h="2862322" fill="none" extrusionOk="0">
                  <a:moveTo>
                    <a:pt x="0" y="0"/>
                  </a:moveTo>
                  <a:cubicBezTo>
                    <a:pt x="1252603" y="-49533"/>
                    <a:pt x="1555789" y="-14809"/>
                    <a:pt x="2846204" y="0"/>
                  </a:cubicBezTo>
                  <a:cubicBezTo>
                    <a:pt x="2933843" y="1177938"/>
                    <a:pt x="2773525" y="2516856"/>
                    <a:pt x="2846204" y="2862322"/>
                  </a:cubicBezTo>
                  <a:cubicBezTo>
                    <a:pt x="1869206" y="2814091"/>
                    <a:pt x="964156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2846204" h="2862322" stroke="0" extrusionOk="0">
                  <a:moveTo>
                    <a:pt x="0" y="0"/>
                  </a:moveTo>
                  <a:cubicBezTo>
                    <a:pt x="689951" y="118645"/>
                    <a:pt x="2541874" y="116012"/>
                    <a:pt x="2846204" y="0"/>
                  </a:cubicBezTo>
                  <a:cubicBezTo>
                    <a:pt x="2713322" y="618235"/>
                    <a:pt x="2931155" y="2215913"/>
                    <a:pt x="2846204" y="2862322"/>
                  </a:cubicBezTo>
                  <a:cubicBezTo>
                    <a:pt x="2367988" y="2996922"/>
                    <a:pt x="1417794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wanna</a:t>
              </a:r>
              <a:r>
                <a:rPr lang="en-US" sz="2000" dirty="0"/>
                <a:t> ➡️ want to</a:t>
              </a:r>
            </a:p>
            <a:p>
              <a:r>
                <a:rPr lang="en-US" sz="2000" b="1" dirty="0"/>
                <a:t>gonna</a:t>
              </a:r>
              <a:r>
                <a:rPr lang="en-US" sz="2000" dirty="0"/>
                <a:t> ➡️ going to</a:t>
              </a:r>
            </a:p>
            <a:p>
              <a:endParaRPr lang="en-US" sz="2000" dirty="0"/>
            </a:p>
            <a:p>
              <a:r>
                <a:rPr lang="en-US" sz="2000" dirty="0"/>
                <a:t>In spoken language, </a:t>
              </a:r>
              <a:r>
                <a:rPr lang="en-US" sz="2000" b="1" dirty="0"/>
                <a:t>want to </a:t>
              </a:r>
              <a:r>
                <a:rPr lang="en-US" sz="2000" dirty="0"/>
                <a:t>is often pronounced /’</a:t>
              </a:r>
              <a:r>
                <a:rPr lang="en-US" sz="2000" dirty="0" err="1"/>
                <a:t>wɔ:nə</a:t>
              </a:r>
              <a:r>
                <a:rPr lang="en-US" sz="2000" dirty="0"/>
                <a:t>/, and </a:t>
              </a:r>
              <a:r>
                <a:rPr lang="en-US" sz="2000" b="1" dirty="0"/>
                <a:t>going to </a:t>
              </a:r>
              <a:r>
                <a:rPr lang="en-US" sz="2000" dirty="0"/>
                <a:t>is often pronounced /’</a:t>
              </a:r>
              <a:r>
                <a:rPr lang="en-US" sz="2000" dirty="0" err="1"/>
                <a:t>gɔ:nə</a:t>
              </a:r>
              <a:r>
                <a:rPr lang="en-US" sz="2000" dirty="0"/>
                <a:t>/. This is sometimes shown in writing as </a:t>
              </a:r>
              <a:r>
                <a:rPr lang="en-US" sz="2000" b="1" dirty="0"/>
                <a:t>wanna</a:t>
              </a:r>
              <a:r>
                <a:rPr lang="en-US" sz="2000" dirty="0"/>
                <a:t> and </a:t>
              </a:r>
              <a:r>
                <a:rPr lang="en-US" sz="2000" b="1" dirty="0"/>
                <a:t>gonna</a:t>
              </a:r>
              <a:r>
                <a:rPr lang="en-US" sz="2000" dirty="0"/>
                <a:t>, respectively, especially in American English.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65565CB6-77FB-08B4-1DA7-6A09D00A04D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FCE8BC-3ADF-C567-7197-1326C63FADF2}"/>
              </a:ext>
            </a:extLst>
          </p:cNvPr>
          <p:cNvSpPr txBox="1"/>
          <p:nvPr/>
        </p:nvSpPr>
        <p:spPr>
          <a:xfrm>
            <a:off x="4919788" y="432519"/>
            <a:ext cx="70067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Asking about future dreams and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What do you want to/wanna do when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you’re older?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What are you going to/gonna be when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you        grow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up?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What are you going to/gonna do in ten/twenty/ thirty years?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02B3830-6C63-16E2-AD14-7DA06055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831" y="3105787"/>
            <a:ext cx="3378711" cy="331969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8D3A8B-299B-4838-7CC8-90DE4119E175}"/>
              </a:ext>
            </a:extLst>
          </p:cNvPr>
          <p:cNvSpPr txBox="1"/>
          <p:nvPr/>
        </p:nvSpPr>
        <p:spPr>
          <a:xfrm>
            <a:off x="4921120" y="3109719"/>
            <a:ext cx="3548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effectLst/>
                <a:latin typeface="+mj-lt"/>
              </a:rPr>
              <a:t>Talking about future dreams and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When I’m older, I want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to/wanna…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I’m going to/gonna be a/an…when I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grow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In ten/twenty/thirty years, I’m going</a:t>
            </a:r>
            <a:r>
              <a:rPr lang="en-US" sz="2400" dirty="0">
                <a:solidFill>
                  <a:srgbClr val="2F2F2E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2F2F2E"/>
                </a:solidFill>
                <a:effectLst/>
                <a:latin typeface="+mj-lt"/>
              </a:rPr>
              <a:t>to/gonna…</a:t>
            </a:r>
            <a:endParaRPr lang="en-US" sz="2400" i="1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AA5FD9-652C-6954-6F49-6B40D97D43D8}"/>
              </a:ext>
            </a:extLst>
          </p:cNvPr>
          <p:cNvSpPr txBox="1"/>
          <p:nvPr/>
        </p:nvSpPr>
        <p:spPr>
          <a:xfrm rot="16200000">
            <a:off x="10589150" y="5065572"/>
            <a:ext cx="2674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MASTER1305/SHUTTERSTOCK.COM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685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FD88B1-0CF1-39CD-80A0-24402E19305F}"/>
              </a:ext>
            </a:extLst>
          </p:cNvPr>
          <p:cNvGrpSpPr/>
          <p:nvPr/>
        </p:nvGrpSpPr>
        <p:grpSpPr>
          <a:xfrm>
            <a:off x="520664" y="2784708"/>
            <a:ext cx="3609579" cy="3660094"/>
            <a:chOff x="666816" y="3597911"/>
            <a:chExt cx="2549350" cy="366009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839CB4F0-FC4D-8E73-829A-07C763D04A4A}"/>
                </a:ext>
              </a:extLst>
            </p:cNvPr>
            <p:cNvSpPr txBox="1"/>
            <p:nvPr/>
          </p:nvSpPr>
          <p:spPr>
            <a:xfrm>
              <a:off x="713357" y="4087906"/>
              <a:ext cx="2256119" cy="3170099"/>
            </a:xfrm>
            <a:custGeom>
              <a:avLst/>
              <a:gdLst>
                <a:gd name="connsiteX0" fmla="*/ 0 w 2256119"/>
                <a:gd name="connsiteY0" fmla="*/ 0 h 3170099"/>
                <a:gd name="connsiteX1" fmla="*/ 2256119 w 2256119"/>
                <a:gd name="connsiteY1" fmla="*/ 0 h 3170099"/>
                <a:gd name="connsiteX2" fmla="*/ 2256119 w 2256119"/>
                <a:gd name="connsiteY2" fmla="*/ 3170099 h 3170099"/>
                <a:gd name="connsiteX3" fmla="*/ 0 w 2256119"/>
                <a:gd name="connsiteY3" fmla="*/ 3170099 h 3170099"/>
                <a:gd name="connsiteX4" fmla="*/ 0 w 2256119"/>
                <a:gd name="connsiteY4" fmla="*/ 0 h 317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119" h="3170099" fill="none" extrusionOk="0">
                  <a:moveTo>
                    <a:pt x="0" y="0"/>
                  </a:moveTo>
                  <a:cubicBezTo>
                    <a:pt x="853515" y="-49533"/>
                    <a:pt x="1786683" y="-14809"/>
                    <a:pt x="2256119" y="0"/>
                  </a:cubicBezTo>
                  <a:cubicBezTo>
                    <a:pt x="2343758" y="1331686"/>
                    <a:pt x="2183440" y="1685794"/>
                    <a:pt x="2256119" y="3170099"/>
                  </a:cubicBezTo>
                  <a:cubicBezTo>
                    <a:pt x="1343542" y="3121868"/>
                    <a:pt x="438996" y="3254554"/>
                    <a:pt x="0" y="3170099"/>
                  </a:cubicBezTo>
                  <a:cubicBezTo>
                    <a:pt x="-38581" y="2493226"/>
                    <a:pt x="63341" y="564975"/>
                    <a:pt x="0" y="0"/>
                  </a:cubicBezTo>
                  <a:close/>
                </a:path>
                <a:path w="2256119" h="3170099" stroke="0" extrusionOk="0">
                  <a:moveTo>
                    <a:pt x="0" y="0"/>
                  </a:moveTo>
                  <a:cubicBezTo>
                    <a:pt x="967945" y="118645"/>
                    <a:pt x="1786440" y="116012"/>
                    <a:pt x="2256119" y="0"/>
                  </a:cubicBezTo>
                  <a:cubicBezTo>
                    <a:pt x="2123237" y="501135"/>
                    <a:pt x="2341070" y="1914118"/>
                    <a:pt x="2256119" y="3170099"/>
                  </a:cubicBezTo>
                  <a:cubicBezTo>
                    <a:pt x="1639725" y="3304699"/>
                    <a:pt x="276823" y="3012903"/>
                    <a:pt x="0" y="3170099"/>
                  </a:cubicBezTo>
                  <a:cubicBezTo>
                    <a:pt x="-20187" y="2592047"/>
                    <a:pt x="-152480" y="7792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Comparative adjectives in the comic strip: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old + er </a:t>
              </a:r>
              <a:r>
                <a:rPr lang="pt-BR" sz="2000" dirty="0"/>
                <a:t>➡️ </a:t>
              </a:r>
              <a:r>
                <a:rPr lang="pt-BR" sz="2000" b="1" dirty="0"/>
                <a:t>older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velho/a)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smart + er </a:t>
              </a:r>
              <a:r>
                <a:rPr lang="pt-BR" sz="2000" dirty="0"/>
                <a:t>➡️ </a:t>
              </a:r>
              <a:r>
                <a:rPr lang="pt-BR" sz="2000" b="1" dirty="0"/>
                <a:t>smarter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inteligente)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tall + er </a:t>
              </a:r>
              <a:r>
                <a:rPr lang="pt-BR" sz="2000" dirty="0"/>
                <a:t>➡️ </a:t>
              </a:r>
              <a:r>
                <a:rPr lang="pt-BR" sz="2000" b="1" dirty="0"/>
                <a:t>taller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alto/a)</a:t>
              </a:r>
            </a:p>
            <a:p>
              <a:r>
                <a:rPr lang="pt-BR" sz="2000" dirty="0">
                  <a:solidFill>
                    <a:schemeClr val="accent4"/>
                  </a:solidFill>
                </a:rPr>
                <a:t>wise + r </a:t>
              </a:r>
              <a:r>
                <a:rPr lang="pt-BR" sz="2000" dirty="0"/>
                <a:t>➡️ </a:t>
              </a:r>
              <a:r>
                <a:rPr lang="pt-BR" sz="2000" b="1" dirty="0"/>
                <a:t>wiser</a:t>
              </a:r>
              <a:r>
                <a:rPr lang="pt-BR" sz="2000" dirty="0"/>
                <a:t> </a:t>
              </a:r>
            </a:p>
            <a:p>
              <a:r>
                <a:rPr lang="pt-BR" sz="2000" dirty="0"/>
                <a:t>(mais sábio/a)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65565CB6-77FB-08B4-1DA7-6A09D00A04D7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1E16AE06-060B-8221-30AF-1D1D2831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84" y="2150299"/>
            <a:ext cx="7165164" cy="2248807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1C7D6E2-7CFD-9C92-6835-F09591B5EB14}"/>
              </a:ext>
            </a:extLst>
          </p:cNvPr>
          <p:cNvSpPr txBox="1">
            <a:spLocks/>
          </p:cNvSpPr>
          <p:nvPr/>
        </p:nvSpPr>
        <p:spPr>
          <a:xfrm>
            <a:off x="4681884" y="4399106"/>
            <a:ext cx="7130044" cy="66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CANTÚ, Hector D.; CASTELLANOS, Carlos.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Baldo.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/baldo/2006/07/01. Acesso em: 31 maio 2022.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39E29F-2A7B-727D-3770-D46880351009}"/>
              </a:ext>
            </a:extLst>
          </p:cNvPr>
          <p:cNvSpPr txBox="1"/>
          <p:nvPr/>
        </p:nvSpPr>
        <p:spPr>
          <a:xfrm rot="16200000">
            <a:off x="10180418" y="3169060"/>
            <a:ext cx="362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900" b="0" i="0" u="none" strike="noStrike" baseline="0" dirty="0">
                <a:solidFill>
                  <a:srgbClr val="2F2F2E"/>
                </a:solidFill>
                <a:latin typeface="HelveticaLTStd-Cond"/>
              </a:rPr>
              <a:t>BALDO, CANTÚ &amp; CASTELLANOS © 2006 BALDO</a:t>
            </a:r>
          </a:p>
          <a:p>
            <a:pPr algn="l"/>
            <a:r>
              <a:rPr lang="en-US" sz="900" b="0" i="0" u="none" strike="noStrike" baseline="0" dirty="0">
                <a:solidFill>
                  <a:srgbClr val="2F2F2E"/>
                </a:solidFill>
                <a:latin typeface="HelveticaLTStd-Cond"/>
              </a:rPr>
              <a:t>PARTNERSHIP / DIST. BY ANDREWS MCMEEL SYNDICATION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68217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word formation: suffixes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438F291-CDEA-02A9-D4E6-0352A7ED90B1}"/>
              </a:ext>
            </a:extLst>
          </p:cNvPr>
          <p:cNvGrpSpPr/>
          <p:nvPr/>
        </p:nvGrpSpPr>
        <p:grpSpPr>
          <a:xfrm>
            <a:off x="4822697" y="2813050"/>
            <a:ext cx="7200900" cy="1231900"/>
            <a:chOff x="4822697" y="2813050"/>
            <a:chExt cx="7200900" cy="1231900"/>
          </a:xfrm>
        </p:grpSpPr>
        <p:pic>
          <p:nvPicPr>
            <p:cNvPr id="11" name="Imagem 10" descr="Tabela&#10;&#10;Descrição gerada automaticamente">
              <a:extLst>
                <a:ext uri="{FF2B5EF4-FFF2-40B4-BE49-F238E27FC236}">
                  <a16:creationId xmlns:a16="http://schemas.microsoft.com/office/drawing/2014/main" id="{007A829F-9AA8-5A10-EB91-2C83DB41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2697" y="2813050"/>
              <a:ext cx="7200900" cy="1231900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2FE1A30-E6AE-6B13-B599-88A896E04DC8}"/>
                </a:ext>
              </a:extLst>
            </p:cNvPr>
            <p:cNvSpPr txBox="1"/>
            <p:nvPr/>
          </p:nvSpPr>
          <p:spPr>
            <a:xfrm>
              <a:off x="8411342" y="3314298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adverb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87C119F-1C86-3BBD-5294-E2F6E89C4FE5}"/>
                </a:ext>
              </a:extLst>
            </p:cNvPr>
            <p:cNvSpPr txBox="1"/>
            <p:nvPr/>
          </p:nvSpPr>
          <p:spPr>
            <a:xfrm>
              <a:off x="8411342" y="3660305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noun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DC18E71-128B-B9DD-8887-F167A867A160}"/>
                </a:ext>
              </a:extLst>
            </p:cNvPr>
            <p:cNvSpPr txBox="1"/>
            <p:nvPr/>
          </p:nvSpPr>
          <p:spPr>
            <a:xfrm>
              <a:off x="10214951" y="3321992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0D14C9FD-69B5-FCD4-AB20-2E302D000FFB}"/>
                </a:ext>
              </a:extLst>
            </p:cNvPr>
            <p:cNvSpPr txBox="1"/>
            <p:nvPr/>
          </p:nvSpPr>
          <p:spPr>
            <a:xfrm>
              <a:off x="10237498" y="3660304"/>
              <a:ext cx="1592928" cy="246221"/>
            </a:xfrm>
            <a:custGeom>
              <a:avLst/>
              <a:gdLst>
                <a:gd name="connsiteX0" fmla="*/ 0 w 1592928"/>
                <a:gd name="connsiteY0" fmla="*/ 0 h 246221"/>
                <a:gd name="connsiteX1" fmla="*/ 1592928 w 1592928"/>
                <a:gd name="connsiteY1" fmla="*/ 0 h 246221"/>
                <a:gd name="connsiteX2" fmla="*/ 1592928 w 1592928"/>
                <a:gd name="connsiteY2" fmla="*/ 246221 h 246221"/>
                <a:gd name="connsiteX3" fmla="*/ 0 w 1592928"/>
                <a:gd name="connsiteY3" fmla="*/ 246221 h 246221"/>
                <a:gd name="connsiteX4" fmla="*/ 0 w 15929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928" h="246221" fill="none" extrusionOk="0">
                  <a:moveTo>
                    <a:pt x="0" y="0"/>
                  </a:moveTo>
                  <a:cubicBezTo>
                    <a:pt x="377106" y="32903"/>
                    <a:pt x="889801" y="-71251"/>
                    <a:pt x="1592928" y="0"/>
                  </a:cubicBezTo>
                  <a:cubicBezTo>
                    <a:pt x="1591398" y="70019"/>
                    <a:pt x="1572787" y="189454"/>
                    <a:pt x="1592928" y="246221"/>
                  </a:cubicBezTo>
                  <a:cubicBezTo>
                    <a:pt x="1200012" y="385869"/>
                    <a:pt x="557250" y="347699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592928" h="246221" stroke="0" extrusionOk="0">
                  <a:moveTo>
                    <a:pt x="0" y="0"/>
                  </a:moveTo>
                  <a:cubicBezTo>
                    <a:pt x="576442" y="55930"/>
                    <a:pt x="1426147" y="-84765"/>
                    <a:pt x="1592928" y="0"/>
                  </a:cubicBezTo>
                  <a:cubicBezTo>
                    <a:pt x="1599868" y="100645"/>
                    <a:pt x="1598013" y="179643"/>
                    <a:pt x="1592928" y="246221"/>
                  </a:cubicBezTo>
                  <a:cubicBezTo>
                    <a:pt x="849762" y="223124"/>
                    <a:pt x="689525" y="231039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Personal answers.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027F2C44-BE5A-400C-6181-B52DC75D8408}"/>
                </a:ext>
              </a:extLst>
            </p:cNvPr>
            <p:cNvSpPr txBox="1"/>
            <p:nvPr/>
          </p:nvSpPr>
          <p:spPr>
            <a:xfrm>
              <a:off x="6446296" y="3321992"/>
              <a:ext cx="1749328" cy="246221"/>
            </a:xfrm>
            <a:custGeom>
              <a:avLst/>
              <a:gdLst>
                <a:gd name="connsiteX0" fmla="*/ 0 w 1749328"/>
                <a:gd name="connsiteY0" fmla="*/ 0 h 246221"/>
                <a:gd name="connsiteX1" fmla="*/ 1749328 w 1749328"/>
                <a:gd name="connsiteY1" fmla="*/ 0 h 246221"/>
                <a:gd name="connsiteX2" fmla="*/ 1749328 w 1749328"/>
                <a:gd name="connsiteY2" fmla="*/ 246221 h 246221"/>
                <a:gd name="connsiteX3" fmla="*/ 0 w 1749328"/>
                <a:gd name="connsiteY3" fmla="*/ 246221 h 246221"/>
                <a:gd name="connsiteX4" fmla="*/ 0 w 17493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328" h="246221" fill="none" extrusionOk="0">
                  <a:moveTo>
                    <a:pt x="0" y="0"/>
                  </a:moveTo>
                  <a:cubicBezTo>
                    <a:pt x="506084" y="54210"/>
                    <a:pt x="1281714" y="-32683"/>
                    <a:pt x="1749328" y="0"/>
                  </a:cubicBezTo>
                  <a:cubicBezTo>
                    <a:pt x="1747798" y="70019"/>
                    <a:pt x="1729187" y="189454"/>
                    <a:pt x="1749328" y="246221"/>
                  </a:cubicBezTo>
                  <a:cubicBezTo>
                    <a:pt x="1114236" y="281156"/>
                    <a:pt x="556198" y="107866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749328" h="246221" stroke="0" extrusionOk="0">
                  <a:moveTo>
                    <a:pt x="0" y="0"/>
                  </a:moveTo>
                  <a:cubicBezTo>
                    <a:pt x="303899" y="40449"/>
                    <a:pt x="1209712" y="25186"/>
                    <a:pt x="1749328" y="0"/>
                  </a:cubicBezTo>
                  <a:cubicBezTo>
                    <a:pt x="1756268" y="100645"/>
                    <a:pt x="1754413" y="179643"/>
                    <a:pt x="1749328" y="246221"/>
                  </a:cubicBezTo>
                  <a:cubicBezTo>
                    <a:pt x="931819" y="315274"/>
                    <a:pt x="315145" y="240803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consisten</a:t>
              </a:r>
              <a:r>
                <a:rPr lang="pt-BR" sz="1600" b="1" dirty="0">
                  <a:solidFill>
                    <a:srgbClr val="FF0000"/>
                  </a:solidFill>
                </a:rPr>
                <a:t>ly</a:t>
              </a:r>
              <a:r>
                <a:rPr lang="pt-BR" sz="1600" dirty="0">
                  <a:solidFill>
                    <a:srgbClr val="FF0000"/>
                  </a:solidFill>
                </a:rPr>
                <a:t>, deep</a:t>
              </a:r>
              <a:r>
                <a:rPr lang="pt-BR" sz="1600" b="1" dirty="0">
                  <a:solidFill>
                    <a:srgbClr val="FF0000"/>
                  </a:solidFill>
                </a:rPr>
                <a:t>ly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D585C502-7C67-3487-479D-CF8D5881C721}"/>
                </a:ext>
              </a:extLst>
            </p:cNvPr>
            <p:cNvSpPr txBox="1"/>
            <p:nvPr/>
          </p:nvSpPr>
          <p:spPr>
            <a:xfrm>
              <a:off x="6493612" y="3660303"/>
              <a:ext cx="1749328" cy="246221"/>
            </a:xfrm>
            <a:custGeom>
              <a:avLst/>
              <a:gdLst>
                <a:gd name="connsiteX0" fmla="*/ 0 w 1749328"/>
                <a:gd name="connsiteY0" fmla="*/ 0 h 246221"/>
                <a:gd name="connsiteX1" fmla="*/ 1749328 w 1749328"/>
                <a:gd name="connsiteY1" fmla="*/ 0 h 246221"/>
                <a:gd name="connsiteX2" fmla="*/ 1749328 w 1749328"/>
                <a:gd name="connsiteY2" fmla="*/ 246221 h 246221"/>
                <a:gd name="connsiteX3" fmla="*/ 0 w 1749328"/>
                <a:gd name="connsiteY3" fmla="*/ 246221 h 246221"/>
                <a:gd name="connsiteX4" fmla="*/ 0 w 1749328"/>
                <a:gd name="connsiteY4" fmla="*/ 0 h 246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328" h="246221" fill="none" extrusionOk="0">
                  <a:moveTo>
                    <a:pt x="0" y="0"/>
                  </a:moveTo>
                  <a:cubicBezTo>
                    <a:pt x="506084" y="54210"/>
                    <a:pt x="1281714" y="-32683"/>
                    <a:pt x="1749328" y="0"/>
                  </a:cubicBezTo>
                  <a:cubicBezTo>
                    <a:pt x="1747798" y="70019"/>
                    <a:pt x="1729187" y="189454"/>
                    <a:pt x="1749328" y="246221"/>
                  </a:cubicBezTo>
                  <a:cubicBezTo>
                    <a:pt x="1114236" y="281156"/>
                    <a:pt x="556198" y="107866"/>
                    <a:pt x="0" y="246221"/>
                  </a:cubicBezTo>
                  <a:cubicBezTo>
                    <a:pt x="983" y="176280"/>
                    <a:pt x="9638" y="108530"/>
                    <a:pt x="0" y="0"/>
                  </a:cubicBezTo>
                  <a:close/>
                </a:path>
                <a:path w="1749328" h="246221" stroke="0" extrusionOk="0">
                  <a:moveTo>
                    <a:pt x="0" y="0"/>
                  </a:moveTo>
                  <a:cubicBezTo>
                    <a:pt x="303899" y="40449"/>
                    <a:pt x="1209712" y="25186"/>
                    <a:pt x="1749328" y="0"/>
                  </a:cubicBezTo>
                  <a:cubicBezTo>
                    <a:pt x="1756268" y="100645"/>
                    <a:pt x="1754413" y="179643"/>
                    <a:pt x="1749328" y="246221"/>
                  </a:cubicBezTo>
                  <a:cubicBezTo>
                    <a:pt x="931819" y="315274"/>
                    <a:pt x="315145" y="240803"/>
                    <a:pt x="0" y="246221"/>
                  </a:cubicBezTo>
                  <a:cubicBezTo>
                    <a:pt x="-13414" y="218582"/>
                    <a:pt x="6030" y="363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FF0000"/>
                  </a:solidFill>
                </a:rPr>
                <a:t>commit</a:t>
              </a:r>
              <a:r>
                <a:rPr lang="pt-BR" sz="1600" b="1" dirty="0">
                  <a:solidFill>
                    <a:srgbClr val="FF0000"/>
                  </a:solidFill>
                </a:rPr>
                <a:t>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Future with </a:t>
            </a:r>
          </a:p>
          <a:p>
            <a:r>
              <a:rPr lang="en-US" sz="2400" i="1" dirty="0"/>
              <a:t>be going to</a:t>
            </a:r>
            <a:endParaRPr lang="en-US" sz="2400" dirty="0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0B533A8F-3DA4-3A9C-6561-53DAD5E6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47" y="1149350"/>
            <a:ext cx="70358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Future with </a:t>
            </a:r>
          </a:p>
          <a:p>
            <a:r>
              <a:rPr lang="en-US" sz="2400" i="1" dirty="0"/>
              <a:t>be going to</a:t>
            </a:r>
            <a:endParaRPr lang="en-US" sz="2400" dirty="0"/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33698383-A024-3820-C06F-C0769488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97" y="1843523"/>
            <a:ext cx="6413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3805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10928</TotalTime>
  <Words>456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Helvetica</vt:lpstr>
      <vt:lpstr>HelveticaLTStd-Cond</vt:lpstr>
      <vt:lpstr>Pacote</vt:lpstr>
      <vt:lpstr>Língua inglesa</vt:lpstr>
      <vt:lpstr>UNIT 4</vt:lpstr>
      <vt:lpstr>UNIT 4</vt:lpstr>
      <vt:lpstr>UNIT 4</vt:lpstr>
      <vt:lpstr>UNIT 4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76</cp:revision>
  <dcterms:created xsi:type="dcterms:W3CDTF">2023-05-08T13:05:16Z</dcterms:created>
  <dcterms:modified xsi:type="dcterms:W3CDTF">2023-06-21T13:28:45Z</dcterms:modified>
</cp:coreProperties>
</file>