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66" r:id="rId3"/>
    <p:sldId id="420" r:id="rId4"/>
    <p:sldId id="342" r:id="rId5"/>
    <p:sldId id="421" r:id="rId6"/>
    <p:sldId id="409" r:id="rId7"/>
    <p:sldId id="422" r:id="rId8"/>
    <p:sldId id="385" r:id="rId9"/>
    <p:sldId id="44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6126"/>
    <a:srgbClr val="FF9300"/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52"/>
    <p:restoredTop sz="96351"/>
  </p:normalViewPr>
  <p:slideViewPr>
    <p:cSldViewPr snapToGrid="0">
      <p:cViewPr varScale="1">
        <p:scale>
          <a:sx n="68" d="100"/>
          <a:sy n="68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73AB19-F39D-1F44-BAF2-6DEBDCB3E114}" type="doc">
      <dgm:prSet loTypeId="urn:microsoft.com/office/officeart/2005/8/layout/vList5" loCatId="process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AEDA1DC8-7E5B-164B-A2AB-A2033355013A}">
      <dgm:prSet/>
      <dgm:spPr/>
      <dgm:t>
        <a:bodyPr/>
        <a:lstStyle/>
        <a:p>
          <a:r>
            <a:rPr lang="pt-BR" b="1" i="0" dirty="0"/>
            <a:t>-FUL</a:t>
          </a:r>
        </a:p>
        <a:p>
          <a:r>
            <a:rPr lang="pt-BR" b="1" i="0" dirty="0"/>
            <a:t>(as in beautiful, painful)</a:t>
          </a:r>
          <a:endParaRPr lang="pt-BR" i="0" dirty="0"/>
        </a:p>
      </dgm:t>
    </dgm:pt>
    <dgm:pt modelId="{0344D36D-27BE-0D4A-A753-0322B823743F}" type="parTrans" cxnId="{6B3457E6-E1D3-E74E-A4BE-67ECD68F8349}">
      <dgm:prSet/>
      <dgm:spPr/>
      <dgm:t>
        <a:bodyPr/>
        <a:lstStyle/>
        <a:p>
          <a:endParaRPr lang="pt-BR"/>
        </a:p>
      </dgm:t>
    </dgm:pt>
    <dgm:pt modelId="{9B34548B-8427-4648-B4DD-D158216A9DC9}" type="sibTrans" cxnId="{6B3457E6-E1D3-E74E-A4BE-67ECD68F8349}">
      <dgm:prSet/>
      <dgm:spPr/>
      <dgm:t>
        <a:bodyPr/>
        <a:lstStyle/>
        <a:p>
          <a:endParaRPr lang="pt-BR"/>
        </a:p>
      </dgm:t>
    </dgm:pt>
    <dgm:pt modelId="{8842BD64-FA85-E940-87E9-91CDDCBF01B5}">
      <dgm:prSet/>
      <dgm:spPr/>
      <dgm:t>
        <a:bodyPr/>
        <a:lstStyle/>
        <a:p>
          <a:r>
            <a:rPr lang="pt-BR" b="1" i="0" dirty="0"/>
            <a:t>-ION</a:t>
          </a:r>
        </a:p>
        <a:p>
          <a:r>
            <a:rPr lang="pt-BR" b="1" i="0" dirty="0"/>
            <a:t>(as in oppression, separation)</a:t>
          </a:r>
        </a:p>
      </dgm:t>
    </dgm:pt>
    <dgm:pt modelId="{79D3A0FC-1C1F-E447-B9B2-60BDCC8CCC5F}" type="parTrans" cxnId="{D335692D-E1C0-E54D-8487-137069A53279}">
      <dgm:prSet/>
      <dgm:spPr/>
      <dgm:t>
        <a:bodyPr/>
        <a:lstStyle/>
        <a:p>
          <a:endParaRPr lang="pt-BR"/>
        </a:p>
      </dgm:t>
    </dgm:pt>
    <dgm:pt modelId="{FE98B8E5-892D-A149-A097-7B7BF3F7EAA6}" type="sibTrans" cxnId="{D335692D-E1C0-E54D-8487-137069A53279}">
      <dgm:prSet/>
      <dgm:spPr/>
      <dgm:t>
        <a:bodyPr/>
        <a:lstStyle/>
        <a:p>
          <a:endParaRPr lang="pt-BR"/>
        </a:p>
      </dgm:t>
    </dgm:pt>
    <dgm:pt modelId="{2D4B3A69-BF96-D84E-BCA0-2BC0B57802E9}">
      <dgm:prSet/>
      <dgm:spPr/>
      <dgm:t>
        <a:bodyPr/>
        <a:lstStyle/>
        <a:p>
          <a:r>
            <a:rPr lang="pt-BR" b="1" i="0" dirty="0"/>
            <a:t>meaning: with; full of</a:t>
          </a:r>
        </a:p>
      </dgm:t>
    </dgm:pt>
    <dgm:pt modelId="{47A9230F-E9CF-1547-AA2A-992AE21300EA}" type="parTrans" cxnId="{98F940D2-B8EE-AD4A-98F6-B2D7C19C158F}">
      <dgm:prSet/>
      <dgm:spPr/>
      <dgm:t>
        <a:bodyPr/>
        <a:lstStyle/>
        <a:p>
          <a:endParaRPr lang="pt-BR"/>
        </a:p>
      </dgm:t>
    </dgm:pt>
    <dgm:pt modelId="{3D008B52-517A-A244-8B81-CEFC19B3A498}" type="sibTrans" cxnId="{98F940D2-B8EE-AD4A-98F6-B2D7C19C158F}">
      <dgm:prSet/>
      <dgm:spPr/>
      <dgm:t>
        <a:bodyPr/>
        <a:lstStyle/>
        <a:p>
          <a:endParaRPr lang="pt-BR"/>
        </a:p>
      </dgm:t>
    </dgm:pt>
    <dgm:pt modelId="{4667E76A-44CD-7348-9ABF-16D27E377F68}">
      <dgm:prSet/>
      <dgm:spPr/>
      <dgm:t>
        <a:bodyPr/>
        <a:lstStyle/>
        <a:p>
          <a:r>
            <a:rPr lang="pt-BR" b="1" i="0" dirty="0"/>
            <a:t>turns verbs into nouns</a:t>
          </a:r>
        </a:p>
      </dgm:t>
    </dgm:pt>
    <dgm:pt modelId="{5A376DA6-B26E-DD45-8CBE-57AE5B69E689}" type="parTrans" cxnId="{56F04480-68FB-0140-9901-89D808352D17}">
      <dgm:prSet/>
      <dgm:spPr/>
      <dgm:t>
        <a:bodyPr/>
        <a:lstStyle/>
        <a:p>
          <a:endParaRPr lang="pt-BR"/>
        </a:p>
      </dgm:t>
    </dgm:pt>
    <dgm:pt modelId="{DEA4FDDE-0A4E-4545-A5A2-E6249DA856DB}" type="sibTrans" cxnId="{56F04480-68FB-0140-9901-89D808352D17}">
      <dgm:prSet/>
      <dgm:spPr/>
      <dgm:t>
        <a:bodyPr/>
        <a:lstStyle/>
        <a:p>
          <a:endParaRPr lang="pt-BR"/>
        </a:p>
      </dgm:t>
    </dgm:pt>
    <dgm:pt modelId="{426758A8-6C45-F84E-A023-F42C3CC8ABFC}" type="pres">
      <dgm:prSet presAssocID="{DC73AB19-F39D-1F44-BAF2-6DEBDCB3E114}" presName="Name0" presStyleCnt="0">
        <dgm:presLayoutVars>
          <dgm:dir/>
          <dgm:animLvl val="lvl"/>
          <dgm:resizeHandles val="exact"/>
        </dgm:presLayoutVars>
      </dgm:prSet>
      <dgm:spPr/>
    </dgm:pt>
    <dgm:pt modelId="{B3CD0606-8117-774B-9A05-6BDC92B7CE7A}" type="pres">
      <dgm:prSet presAssocID="{AEDA1DC8-7E5B-164B-A2AB-A2033355013A}" presName="linNode" presStyleCnt="0"/>
      <dgm:spPr/>
    </dgm:pt>
    <dgm:pt modelId="{F792A506-495D-FF41-B9A2-7D72A287CF41}" type="pres">
      <dgm:prSet presAssocID="{AEDA1DC8-7E5B-164B-A2AB-A2033355013A}" presName="parentText" presStyleLbl="node1" presStyleIdx="0" presStyleCnt="2" custScaleX="132004">
        <dgm:presLayoutVars>
          <dgm:chMax val="1"/>
          <dgm:bulletEnabled val="1"/>
        </dgm:presLayoutVars>
      </dgm:prSet>
      <dgm:spPr/>
    </dgm:pt>
    <dgm:pt modelId="{3EDAF8DC-8AB5-7249-94D8-47A38AAB923B}" type="pres">
      <dgm:prSet presAssocID="{AEDA1DC8-7E5B-164B-A2AB-A2033355013A}" presName="descendantText" presStyleLbl="alignAccFollowNode1" presStyleIdx="0" presStyleCnt="2">
        <dgm:presLayoutVars>
          <dgm:bulletEnabled val="1"/>
        </dgm:presLayoutVars>
      </dgm:prSet>
      <dgm:spPr/>
    </dgm:pt>
    <dgm:pt modelId="{39B5E551-ECD9-3348-94FA-6AB156AD51F0}" type="pres">
      <dgm:prSet presAssocID="{9B34548B-8427-4648-B4DD-D158216A9DC9}" presName="sp" presStyleCnt="0"/>
      <dgm:spPr/>
    </dgm:pt>
    <dgm:pt modelId="{2181B56C-E861-0A4C-9A11-3F451AA65BCA}" type="pres">
      <dgm:prSet presAssocID="{8842BD64-FA85-E940-87E9-91CDDCBF01B5}" presName="linNode" presStyleCnt="0"/>
      <dgm:spPr/>
    </dgm:pt>
    <dgm:pt modelId="{7E12625C-0170-CC44-A5C2-8E32F902590D}" type="pres">
      <dgm:prSet presAssocID="{8842BD64-FA85-E940-87E9-91CDDCBF01B5}" presName="parentText" presStyleLbl="node1" presStyleIdx="1" presStyleCnt="2" custScaleX="132006">
        <dgm:presLayoutVars>
          <dgm:chMax val="1"/>
          <dgm:bulletEnabled val="1"/>
        </dgm:presLayoutVars>
      </dgm:prSet>
      <dgm:spPr/>
    </dgm:pt>
    <dgm:pt modelId="{8B22A342-B738-AC46-8FF7-2C63942AD017}" type="pres">
      <dgm:prSet presAssocID="{8842BD64-FA85-E940-87E9-91CDDCBF01B5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866A2D0C-8E89-6E45-BDAD-EF1AF7924BB4}" type="presOf" srcId="{AEDA1DC8-7E5B-164B-A2AB-A2033355013A}" destId="{F792A506-495D-FF41-B9A2-7D72A287CF41}" srcOrd="0" destOrd="0" presId="urn:microsoft.com/office/officeart/2005/8/layout/vList5"/>
    <dgm:cxn modelId="{6B00DD2C-4895-6B46-88A6-8BF8C4DA404F}" type="presOf" srcId="{8842BD64-FA85-E940-87E9-91CDDCBF01B5}" destId="{7E12625C-0170-CC44-A5C2-8E32F902590D}" srcOrd="0" destOrd="0" presId="urn:microsoft.com/office/officeart/2005/8/layout/vList5"/>
    <dgm:cxn modelId="{D335692D-E1C0-E54D-8487-137069A53279}" srcId="{DC73AB19-F39D-1F44-BAF2-6DEBDCB3E114}" destId="{8842BD64-FA85-E940-87E9-91CDDCBF01B5}" srcOrd="1" destOrd="0" parTransId="{79D3A0FC-1C1F-E447-B9B2-60BDCC8CCC5F}" sibTransId="{FE98B8E5-892D-A149-A097-7B7BF3F7EAA6}"/>
    <dgm:cxn modelId="{DE336762-405E-184F-AF57-FAD71EA4EB79}" type="presOf" srcId="{2D4B3A69-BF96-D84E-BCA0-2BC0B57802E9}" destId="{3EDAF8DC-8AB5-7249-94D8-47A38AAB923B}" srcOrd="0" destOrd="0" presId="urn:microsoft.com/office/officeart/2005/8/layout/vList5"/>
    <dgm:cxn modelId="{56F04480-68FB-0140-9901-89D808352D17}" srcId="{8842BD64-FA85-E940-87E9-91CDDCBF01B5}" destId="{4667E76A-44CD-7348-9ABF-16D27E377F68}" srcOrd="0" destOrd="0" parTransId="{5A376DA6-B26E-DD45-8CBE-57AE5B69E689}" sibTransId="{DEA4FDDE-0A4E-4545-A5A2-E6249DA856DB}"/>
    <dgm:cxn modelId="{0AC2E287-1795-C04F-8023-E515DEEB6965}" type="presOf" srcId="{4667E76A-44CD-7348-9ABF-16D27E377F68}" destId="{8B22A342-B738-AC46-8FF7-2C63942AD017}" srcOrd="0" destOrd="0" presId="urn:microsoft.com/office/officeart/2005/8/layout/vList5"/>
    <dgm:cxn modelId="{98F940D2-B8EE-AD4A-98F6-B2D7C19C158F}" srcId="{AEDA1DC8-7E5B-164B-A2AB-A2033355013A}" destId="{2D4B3A69-BF96-D84E-BCA0-2BC0B57802E9}" srcOrd="0" destOrd="0" parTransId="{47A9230F-E9CF-1547-AA2A-992AE21300EA}" sibTransId="{3D008B52-517A-A244-8B81-CEFC19B3A498}"/>
    <dgm:cxn modelId="{7F25C2D8-E185-4741-8451-59719AD72140}" type="presOf" srcId="{DC73AB19-F39D-1F44-BAF2-6DEBDCB3E114}" destId="{426758A8-6C45-F84E-A023-F42C3CC8ABFC}" srcOrd="0" destOrd="0" presId="urn:microsoft.com/office/officeart/2005/8/layout/vList5"/>
    <dgm:cxn modelId="{6B3457E6-E1D3-E74E-A4BE-67ECD68F8349}" srcId="{DC73AB19-F39D-1F44-BAF2-6DEBDCB3E114}" destId="{AEDA1DC8-7E5B-164B-A2AB-A2033355013A}" srcOrd="0" destOrd="0" parTransId="{0344D36D-27BE-0D4A-A753-0322B823743F}" sibTransId="{9B34548B-8427-4648-B4DD-D158216A9DC9}"/>
    <dgm:cxn modelId="{09524672-B60E-2D4E-A3B2-62055D75F8DB}" type="presParOf" srcId="{426758A8-6C45-F84E-A023-F42C3CC8ABFC}" destId="{B3CD0606-8117-774B-9A05-6BDC92B7CE7A}" srcOrd="0" destOrd="0" presId="urn:microsoft.com/office/officeart/2005/8/layout/vList5"/>
    <dgm:cxn modelId="{CA113A0B-9BCF-8E4C-A2FF-B470986A4076}" type="presParOf" srcId="{B3CD0606-8117-774B-9A05-6BDC92B7CE7A}" destId="{F792A506-495D-FF41-B9A2-7D72A287CF41}" srcOrd="0" destOrd="0" presId="urn:microsoft.com/office/officeart/2005/8/layout/vList5"/>
    <dgm:cxn modelId="{B369835D-6395-C649-AA66-713A7665E920}" type="presParOf" srcId="{B3CD0606-8117-774B-9A05-6BDC92B7CE7A}" destId="{3EDAF8DC-8AB5-7249-94D8-47A38AAB923B}" srcOrd="1" destOrd="0" presId="urn:microsoft.com/office/officeart/2005/8/layout/vList5"/>
    <dgm:cxn modelId="{69F781F3-A475-CE4C-9E21-E830A63EDC1A}" type="presParOf" srcId="{426758A8-6C45-F84E-A023-F42C3CC8ABFC}" destId="{39B5E551-ECD9-3348-94FA-6AB156AD51F0}" srcOrd="1" destOrd="0" presId="urn:microsoft.com/office/officeart/2005/8/layout/vList5"/>
    <dgm:cxn modelId="{B11C5E12-5853-FF44-AB38-56A6DC51395C}" type="presParOf" srcId="{426758A8-6C45-F84E-A023-F42C3CC8ABFC}" destId="{2181B56C-E861-0A4C-9A11-3F451AA65BCA}" srcOrd="2" destOrd="0" presId="urn:microsoft.com/office/officeart/2005/8/layout/vList5"/>
    <dgm:cxn modelId="{A1F95352-4315-E641-8255-1AF94FF25DEF}" type="presParOf" srcId="{2181B56C-E861-0A4C-9A11-3F451AA65BCA}" destId="{7E12625C-0170-CC44-A5C2-8E32F902590D}" srcOrd="0" destOrd="0" presId="urn:microsoft.com/office/officeart/2005/8/layout/vList5"/>
    <dgm:cxn modelId="{F7D57D89-5BF5-A14E-8D7D-0CB4DC9762F5}" type="presParOf" srcId="{2181B56C-E861-0A4C-9A11-3F451AA65BCA}" destId="{8B22A342-B738-AC46-8FF7-2C63942AD01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73AB19-F39D-1F44-BAF2-6DEBDCB3E114}" type="doc">
      <dgm:prSet loTypeId="urn:microsoft.com/office/officeart/2005/8/layout/vList5" loCatId="process" qsTypeId="urn:microsoft.com/office/officeart/2005/8/quickstyle/simple2" qsCatId="simple" csTypeId="urn:microsoft.com/office/officeart/2005/8/colors/accent4_2" csCatId="accent4" phldr="1"/>
      <dgm:spPr/>
      <dgm:t>
        <a:bodyPr/>
        <a:lstStyle/>
        <a:p>
          <a:endParaRPr lang="pt-BR"/>
        </a:p>
      </dgm:t>
    </dgm:pt>
    <dgm:pt modelId="{AEDA1DC8-7E5B-164B-A2AB-A2033355013A}">
      <dgm:prSet/>
      <dgm:spPr/>
      <dgm:t>
        <a:bodyPr/>
        <a:lstStyle/>
        <a:p>
          <a:r>
            <a:rPr lang="pt-BR" b="1" i="0" dirty="0"/>
            <a:t>-IST</a:t>
          </a:r>
        </a:p>
        <a:p>
          <a:r>
            <a:rPr lang="pt-BR" b="1" i="0" dirty="0"/>
            <a:t>(as in racist)</a:t>
          </a:r>
          <a:endParaRPr lang="pt-BR" i="0" dirty="0"/>
        </a:p>
      </dgm:t>
    </dgm:pt>
    <dgm:pt modelId="{0344D36D-27BE-0D4A-A753-0322B823743F}" type="parTrans" cxnId="{6B3457E6-E1D3-E74E-A4BE-67ECD68F8349}">
      <dgm:prSet/>
      <dgm:spPr/>
      <dgm:t>
        <a:bodyPr/>
        <a:lstStyle/>
        <a:p>
          <a:endParaRPr lang="pt-BR"/>
        </a:p>
      </dgm:t>
    </dgm:pt>
    <dgm:pt modelId="{9B34548B-8427-4648-B4DD-D158216A9DC9}" type="sibTrans" cxnId="{6B3457E6-E1D3-E74E-A4BE-67ECD68F8349}">
      <dgm:prSet/>
      <dgm:spPr/>
      <dgm:t>
        <a:bodyPr/>
        <a:lstStyle/>
        <a:p>
          <a:endParaRPr lang="pt-BR"/>
        </a:p>
      </dgm:t>
    </dgm:pt>
    <dgm:pt modelId="{8842BD64-FA85-E940-87E9-91CDDCBF01B5}">
      <dgm:prSet/>
      <dgm:spPr/>
      <dgm:t>
        <a:bodyPr/>
        <a:lstStyle/>
        <a:p>
          <a:r>
            <a:rPr lang="pt-BR" b="1" i="0" dirty="0"/>
            <a:t>-IST</a:t>
          </a:r>
        </a:p>
        <a:p>
          <a:r>
            <a:rPr lang="pt-BR" b="1" i="0" dirty="0"/>
            <a:t>(as in artist)</a:t>
          </a:r>
        </a:p>
      </dgm:t>
    </dgm:pt>
    <dgm:pt modelId="{79D3A0FC-1C1F-E447-B9B2-60BDCC8CCC5F}" type="parTrans" cxnId="{D335692D-E1C0-E54D-8487-137069A53279}">
      <dgm:prSet/>
      <dgm:spPr/>
      <dgm:t>
        <a:bodyPr/>
        <a:lstStyle/>
        <a:p>
          <a:endParaRPr lang="pt-BR"/>
        </a:p>
      </dgm:t>
    </dgm:pt>
    <dgm:pt modelId="{FE98B8E5-892D-A149-A097-7B7BF3F7EAA6}" type="sibTrans" cxnId="{D335692D-E1C0-E54D-8487-137069A53279}">
      <dgm:prSet/>
      <dgm:spPr/>
      <dgm:t>
        <a:bodyPr/>
        <a:lstStyle/>
        <a:p>
          <a:endParaRPr lang="pt-BR"/>
        </a:p>
      </dgm:t>
    </dgm:pt>
    <dgm:pt modelId="{2D4B3A69-BF96-D84E-BCA0-2BC0B57802E9}">
      <dgm:prSet/>
      <dgm:spPr/>
      <dgm:t>
        <a:bodyPr/>
        <a:lstStyle/>
        <a:p>
          <a:r>
            <a:rPr lang="en-US" i="0" noProof="0" dirty="0"/>
            <a:t>forms adjectives as in pacifist, capitalist</a:t>
          </a:r>
          <a:endParaRPr lang="en-US" b="1" i="0" noProof="0" dirty="0"/>
        </a:p>
      </dgm:t>
    </dgm:pt>
    <dgm:pt modelId="{47A9230F-E9CF-1547-AA2A-992AE21300EA}" type="parTrans" cxnId="{98F940D2-B8EE-AD4A-98F6-B2D7C19C158F}">
      <dgm:prSet/>
      <dgm:spPr/>
      <dgm:t>
        <a:bodyPr/>
        <a:lstStyle/>
        <a:p>
          <a:endParaRPr lang="pt-BR"/>
        </a:p>
      </dgm:t>
    </dgm:pt>
    <dgm:pt modelId="{3D008B52-517A-A244-8B81-CEFC19B3A498}" type="sibTrans" cxnId="{98F940D2-B8EE-AD4A-98F6-B2D7C19C158F}">
      <dgm:prSet/>
      <dgm:spPr/>
      <dgm:t>
        <a:bodyPr/>
        <a:lstStyle/>
        <a:p>
          <a:endParaRPr lang="pt-BR"/>
        </a:p>
      </dgm:t>
    </dgm:pt>
    <dgm:pt modelId="{4667E76A-44CD-7348-9ABF-16D27E377F68}">
      <dgm:prSet/>
      <dgm:spPr/>
      <dgm:t>
        <a:bodyPr/>
        <a:lstStyle/>
        <a:p>
          <a:r>
            <a:rPr lang="en-US" b="0" i="0" noProof="0" dirty="0"/>
            <a:t>refers to occupations</a:t>
          </a:r>
        </a:p>
      </dgm:t>
    </dgm:pt>
    <dgm:pt modelId="{5A376DA6-B26E-DD45-8CBE-57AE5B69E689}" type="parTrans" cxnId="{56F04480-68FB-0140-9901-89D808352D17}">
      <dgm:prSet/>
      <dgm:spPr/>
      <dgm:t>
        <a:bodyPr/>
        <a:lstStyle/>
        <a:p>
          <a:endParaRPr lang="pt-BR"/>
        </a:p>
      </dgm:t>
    </dgm:pt>
    <dgm:pt modelId="{DEA4FDDE-0A4E-4545-A5A2-E6249DA856DB}" type="sibTrans" cxnId="{56F04480-68FB-0140-9901-89D808352D17}">
      <dgm:prSet/>
      <dgm:spPr/>
      <dgm:t>
        <a:bodyPr/>
        <a:lstStyle/>
        <a:p>
          <a:endParaRPr lang="pt-BR"/>
        </a:p>
      </dgm:t>
    </dgm:pt>
    <dgm:pt modelId="{AFDB5254-3030-834C-A74D-A4AA99463CD3}">
      <dgm:prSet/>
      <dgm:spPr/>
      <dgm:t>
        <a:bodyPr/>
        <a:lstStyle/>
        <a:p>
          <a:r>
            <a:rPr lang="en-US" b="0" i="0" noProof="0" dirty="0"/>
            <a:t>forms nouns as in scientist, journalist.</a:t>
          </a:r>
        </a:p>
      </dgm:t>
    </dgm:pt>
    <dgm:pt modelId="{29FC47B1-7FA6-0C4E-B972-DF61B30F09E3}" type="parTrans" cxnId="{1039980A-2C96-274F-85F1-4D595B3FED1E}">
      <dgm:prSet/>
      <dgm:spPr/>
      <dgm:t>
        <a:bodyPr/>
        <a:lstStyle/>
        <a:p>
          <a:endParaRPr lang="pt-BR"/>
        </a:p>
      </dgm:t>
    </dgm:pt>
    <dgm:pt modelId="{DF3AE2AF-BB2E-8141-9A5D-FEC5B31750E2}" type="sibTrans" cxnId="{1039980A-2C96-274F-85F1-4D595B3FED1E}">
      <dgm:prSet/>
      <dgm:spPr/>
      <dgm:t>
        <a:bodyPr/>
        <a:lstStyle/>
        <a:p>
          <a:endParaRPr lang="pt-BR"/>
        </a:p>
      </dgm:t>
    </dgm:pt>
    <dgm:pt modelId="{759B4C0A-F616-8342-AFA7-BB071B039D5B}">
      <dgm:prSet/>
      <dgm:spPr/>
      <dgm:t>
        <a:bodyPr/>
        <a:lstStyle/>
        <a:p>
          <a:r>
            <a:rPr lang="en-US" i="0" noProof="0" dirty="0"/>
            <a:t>refers to “someone who believes in or practices something”</a:t>
          </a:r>
        </a:p>
      </dgm:t>
    </dgm:pt>
    <dgm:pt modelId="{ED8839C4-D048-5C45-9B8C-9D575DA0438C}" type="parTrans" cxnId="{35FA5FDA-AB5B-7D4E-8BA5-89291FE41471}">
      <dgm:prSet/>
      <dgm:spPr/>
      <dgm:t>
        <a:bodyPr/>
        <a:lstStyle/>
        <a:p>
          <a:endParaRPr lang="pt-BR"/>
        </a:p>
      </dgm:t>
    </dgm:pt>
    <dgm:pt modelId="{19DB3950-53FE-A945-8256-40DE242C5F94}" type="sibTrans" cxnId="{35FA5FDA-AB5B-7D4E-8BA5-89291FE41471}">
      <dgm:prSet/>
      <dgm:spPr/>
      <dgm:t>
        <a:bodyPr/>
        <a:lstStyle/>
        <a:p>
          <a:endParaRPr lang="pt-BR"/>
        </a:p>
      </dgm:t>
    </dgm:pt>
    <dgm:pt modelId="{426758A8-6C45-F84E-A023-F42C3CC8ABFC}" type="pres">
      <dgm:prSet presAssocID="{DC73AB19-F39D-1F44-BAF2-6DEBDCB3E114}" presName="Name0" presStyleCnt="0">
        <dgm:presLayoutVars>
          <dgm:dir/>
          <dgm:animLvl val="lvl"/>
          <dgm:resizeHandles val="exact"/>
        </dgm:presLayoutVars>
      </dgm:prSet>
      <dgm:spPr/>
    </dgm:pt>
    <dgm:pt modelId="{B3CD0606-8117-774B-9A05-6BDC92B7CE7A}" type="pres">
      <dgm:prSet presAssocID="{AEDA1DC8-7E5B-164B-A2AB-A2033355013A}" presName="linNode" presStyleCnt="0"/>
      <dgm:spPr/>
    </dgm:pt>
    <dgm:pt modelId="{F792A506-495D-FF41-B9A2-7D72A287CF41}" type="pres">
      <dgm:prSet presAssocID="{AEDA1DC8-7E5B-164B-A2AB-A2033355013A}" presName="parentText" presStyleLbl="node1" presStyleIdx="0" presStyleCnt="2" custScaleX="265946" custLinFactNeighborX="-97" custLinFactNeighborY="-87239">
        <dgm:presLayoutVars>
          <dgm:chMax val="1"/>
          <dgm:bulletEnabled val="1"/>
        </dgm:presLayoutVars>
      </dgm:prSet>
      <dgm:spPr/>
    </dgm:pt>
    <dgm:pt modelId="{3EDAF8DC-8AB5-7249-94D8-47A38AAB923B}" type="pres">
      <dgm:prSet presAssocID="{AEDA1DC8-7E5B-164B-A2AB-A2033355013A}" presName="descendantText" presStyleLbl="alignAccFollowNode1" presStyleIdx="0" presStyleCnt="2" custScaleX="321287">
        <dgm:presLayoutVars>
          <dgm:bulletEnabled val="1"/>
        </dgm:presLayoutVars>
      </dgm:prSet>
      <dgm:spPr/>
    </dgm:pt>
    <dgm:pt modelId="{39B5E551-ECD9-3348-94FA-6AB156AD51F0}" type="pres">
      <dgm:prSet presAssocID="{9B34548B-8427-4648-B4DD-D158216A9DC9}" presName="sp" presStyleCnt="0"/>
      <dgm:spPr/>
    </dgm:pt>
    <dgm:pt modelId="{2181B56C-E861-0A4C-9A11-3F451AA65BCA}" type="pres">
      <dgm:prSet presAssocID="{8842BD64-FA85-E940-87E9-91CDDCBF01B5}" presName="linNode" presStyleCnt="0"/>
      <dgm:spPr/>
    </dgm:pt>
    <dgm:pt modelId="{7E12625C-0170-CC44-A5C2-8E32F902590D}" type="pres">
      <dgm:prSet presAssocID="{8842BD64-FA85-E940-87E9-91CDDCBF01B5}" presName="parentText" presStyleLbl="node1" presStyleIdx="1" presStyleCnt="2" custScaleX="132006">
        <dgm:presLayoutVars>
          <dgm:chMax val="1"/>
          <dgm:bulletEnabled val="1"/>
        </dgm:presLayoutVars>
      </dgm:prSet>
      <dgm:spPr/>
    </dgm:pt>
    <dgm:pt modelId="{8B22A342-B738-AC46-8FF7-2C63942AD017}" type="pres">
      <dgm:prSet presAssocID="{8842BD64-FA85-E940-87E9-91CDDCBF01B5}" presName="descendantText" presStyleLbl="alignAccFollowNode1" presStyleIdx="1" presStyleCnt="2" custScaleX="159911">
        <dgm:presLayoutVars>
          <dgm:bulletEnabled val="1"/>
        </dgm:presLayoutVars>
      </dgm:prSet>
      <dgm:spPr/>
    </dgm:pt>
  </dgm:ptLst>
  <dgm:cxnLst>
    <dgm:cxn modelId="{1039980A-2C96-274F-85F1-4D595B3FED1E}" srcId="{8842BD64-FA85-E940-87E9-91CDDCBF01B5}" destId="{AFDB5254-3030-834C-A74D-A4AA99463CD3}" srcOrd="1" destOrd="0" parTransId="{29FC47B1-7FA6-0C4E-B972-DF61B30F09E3}" sibTransId="{DF3AE2AF-BB2E-8141-9A5D-FEC5B31750E2}"/>
    <dgm:cxn modelId="{866A2D0C-8E89-6E45-BDAD-EF1AF7924BB4}" type="presOf" srcId="{AEDA1DC8-7E5B-164B-A2AB-A2033355013A}" destId="{F792A506-495D-FF41-B9A2-7D72A287CF41}" srcOrd="0" destOrd="0" presId="urn:microsoft.com/office/officeart/2005/8/layout/vList5"/>
    <dgm:cxn modelId="{6B00DD2C-4895-6B46-88A6-8BF8C4DA404F}" type="presOf" srcId="{8842BD64-FA85-E940-87E9-91CDDCBF01B5}" destId="{7E12625C-0170-CC44-A5C2-8E32F902590D}" srcOrd="0" destOrd="0" presId="urn:microsoft.com/office/officeart/2005/8/layout/vList5"/>
    <dgm:cxn modelId="{D335692D-E1C0-E54D-8487-137069A53279}" srcId="{DC73AB19-F39D-1F44-BAF2-6DEBDCB3E114}" destId="{8842BD64-FA85-E940-87E9-91CDDCBF01B5}" srcOrd="1" destOrd="0" parTransId="{79D3A0FC-1C1F-E447-B9B2-60BDCC8CCC5F}" sibTransId="{FE98B8E5-892D-A149-A097-7B7BF3F7EAA6}"/>
    <dgm:cxn modelId="{DE336762-405E-184F-AF57-FAD71EA4EB79}" type="presOf" srcId="{2D4B3A69-BF96-D84E-BCA0-2BC0B57802E9}" destId="{3EDAF8DC-8AB5-7249-94D8-47A38AAB923B}" srcOrd="0" destOrd="0" presId="urn:microsoft.com/office/officeart/2005/8/layout/vList5"/>
    <dgm:cxn modelId="{D0AAB952-3812-D44E-83C0-2D4AC0ED2147}" type="presOf" srcId="{759B4C0A-F616-8342-AFA7-BB071B039D5B}" destId="{3EDAF8DC-8AB5-7249-94D8-47A38AAB923B}" srcOrd="0" destOrd="1" presId="urn:microsoft.com/office/officeart/2005/8/layout/vList5"/>
    <dgm:cxn modelId="{56F04480-68FB-0140-9901-89D808352D17}" srcId="{8842BD64-FA85-E940-87E9-91CDDCBF01B5}" destId="{4667E76A-44CD-7348-9ABF-16D27E377F68}" srcOrd="0" destOrd="0" parTransId="{5A376DA6-B26E-DD45-8CBE-57AE5B69E689}" sibTransId="{DEA4FDDE-0A4E-4545-A5A2-E6249DA856DB}"/>
    <dgm:cxn modelId="{0AC2E287-1795-C04F-8023-E515DEEB6965}" type="presOf" srcId="{4667E76A-44CD-7348-9ABF-16D27E377F68}" destId="{8B22A342-B738-AC46-8FF7-2C63942AD017}" srcOrd="0" destOrd="0" presId="urn:microsoft.com/office/officeart/2005/8/layout/vList5"/>
    <dgm:cxn modelId="{98F940D2-B8EE-AD4A-98F6-B2D7C19C158F}" srcId="{AEDA1DC8-7E5B-164B-A2AB-A2033355013A}" destId="{2D4B3A69-BF96-D84E-BCA0-2BC0B57802E9}" srcOrd="0" destOrd="0" parTransId="{47A9230F-E9CF-1547-AA2A-992AE21300EA}" sibTransId="{3D008B52-517A-A244-8B81-CEFC19B3A498}"/>
    <dgm:cxn modelId="{7F25C2D8-E185-4741-8451-59719AD72140}" type="presOf" srcId="{DC73AB19-F39D-1F44-BAF2-6DEBDCB3E114}" destId="{426758A8-6C45-F84E-A023-F42C3CC8ABFC}" srcOrd="0" destOrd="0" presId="urn:microsoft.com/office/officeart/2005/8/layout/vList5"/>
    <dgm:cxn modelId="{35FA5FDA-AB5B-7D4E-8BA5-89291FE41471}" srcId="{AEDA1DC8-7E5B-164B-A2AB-A2033355013A}" destId="{759B4C0A-F616-8342-AFA7-BB071B039D5B}" srcOrd="1" destOrd="0" parTransId="{ED8839C4-D048-5C45-9B8C-9D575DA0438C}" sibTransId="{19DB3950-53FE-A945-8256-40DE242C5F94}"/>
    <dgm:cxn modelId="{ACC0A1E5-2EB2-014D-AEDE-0452EBD7B357}" type="presOf" srcId="{AFDB5254-3030-834C-A74D-A4AA99463CD3}" destId="{8B22A342-B738-AC46-8FF7-2C63942AD017}" srcOrd="0" destOrd="1" presId="urn:microsoft.com/office/officeart/2005/8/layout/vList5"/>
    <dgm:cxn modelId="{6B3457E6-E1D3-E74E-A4BE-67ECD68F8349}" srcId="{DC73AB19-F39D-1F44-BAF2-6DEBDCB3E114}" destId="{AEDA1DC8-7E5B-164B-A2AB-A2033355013A}" srcOrd="0" destOrd="0" parTransId="{0344D36D-27BE-0D4A-A753-0322B823743F}" sibTransId="{9B34548B-8427-4648-B4DD-D158216A9DC9}"/>
    <dgm:cxn modelId="{09524672-B60E-2D4E-A3B2-62055D75F8DB}" type="presParOf" srcId="{426758A8-6C45-F84E-A023-F42C3CC8ABFC}" destId="{B3CD0606-8117-774B-9A05-6BDC92B7CE7A}" srcOrd="0" destOrd="0" presId="urn:microsoft.com/office/officeart/2005/8/layout/vList5"/>
    <dgm:cxn modelId="{CA113A0B-9BCF-8E4C-A2FF-B470986A4076}" type="presParOf" srcId="{B3CD0606-8117-774B-9A05-6BDC92B7CE7A}" destId="{F792A506-495D-FF41-B9A2-7D72A287CF41}" srcOrd="0" destOrd="0" presId="urn:microsoft.com/office/officeart/2005/8/layout/vList5"/>
    <dgm:cxn modelId="{B369835D-6395-C649-AA66-713A7665E920}" type="presParOf" srcId="{B3CD0606-8117-774B-9A05-6BDC92B7CE7A}" destId="{3EDAF8DC-8AB5-7249-94D8-47A38AAB923B}" srcOrd="1" destOrd="0" presId="urn:microsoft.com/office/officeart/2005/8/layout/vList5"/>
    <dgm:cxn modelId="{69F781F3-A475-CE4C-9E21-E830A63EDC1A}" type="presParOf" srcId="{426758A8-6C45-F84E-A023-F42C3CC8ABFC}" destId="{39B5E551-ECD9-3348-94FA-6AB156AD51F0}" srcOrd="1" destOrd="0" presId="urn:microsoft.com/office/officeart/2005/8/layout/vList5"/>
    <dgm:cxn modelId="{B11C5E12-5853-FF44-AB38-56A6DC51395C}" type="presParOf" srcId="{426758A8-6C45-F84E-A023-F42C3CC8ABFC}" destId="{2181B56C-E861-0A4C-9A11-3F451AA65BCA}" srcOrd="2" destOrd="0" presId="urn:microsoft.com/office/officeart/2005/8/layout/vList5"/>
    <dgm:cxn modelId="{A1F95352-4315-E641-8255-1AF94FF25DEF}" type="presParOf" srcId="{2181B56C-E861-0A4C-9A11-3F451AA65BCA}" destId="{7E12625C-0170-CC44-A5C2-8E32F902590D}" srcOrd="0" destOrd="0" presId="urn:microsoft.com/office/officeart/2005/8/layout/vList5"/>
    <dgm:cxn modelId="{F7D57D89-5BF5-A14E-8D7D-0CB4DC9762F5}" type="presParOf" srcId="{2181B56C-E861-0A4C-9A11-3F451AA65BCA}" destId="{8B22A342-B738-AC46-8FF7-2C63942AD01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AF8DC-8AB5-7249-94D8-47A38AAB923B}">
      <dsp:nvSpPr>
        <dsp:cNvPr id="0" name=""/>
        <dsp:cNvSpPr/>
      </dsp:nvSpPr>
      <dsp:spPr>
        <a:xfrm rot="5400000">
          <a:off x="4499055" y="-1452605"/>
          <a:ext cx="843597" cy="395976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600" b="1" i="0" kern="1200" dirty="0"/>
            <a:t>meaning: with; full of</a:t>
          </a:r>
        </a:p>
      </dsp:txBody>
      <dsp:txXfrm rot="-5400000">
        <a:off x="2940974" y="146657"/>
        <a:ext cx="3918579" cy="761235"/>
      </dsp:txXfrm>
    </dsp:sp>
    <dsp:sp modelId="{F792A506-495D-FF41-B9A2-7D72A287CF41}">
      <dsp:nvSpPr>
        <dsp:cNvPr id="0" name=""/>
        <dsp:cNvSpPr/>
      </dsp:nvSpPr>
      <dsp:spPr>
        <a:xfrm>
          <a:off x="763" y="26"/>
          <a:ext cx="2940211" cy="105449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i="0" kern="1200" dirty="0"/>
            <a:t>-FUL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i="0" kern="1200" dirty="0"/>
            <a:t>(as in beautiful, painful)</a:t>
          </a:r>
          <a:endParaRPr lang="pt-BR" sz="1900" i="0" kern="1200" dirty="0"/>
        </a:p>
      </dsp:txBody>
      <dsp:txXfrm>
        <a:off x="52239" y="51502"/>
        <a:ext cx="2837259" cy="951545"/>
      </dsp:txXfrm>
    </dsp:sp>
    <dsp:sp modelId="{8B22A342-B738-AC46-8FF7-2C63942AD017}">
      <dsp:nvSpPr>
        <dsp:cNvPr id="0" name=""/>
        <dsp:cNvSpPr/>
      </dsp:nvSpPr>
      <dsp:spPr>
        <a:xfrm rot="5400000">
          <a:off x="4499100" y="-345383"/>
          <a:ext cx="843597" cy="3959760"/>
        </a:xfrm>
        <a:prstGeom prst="round2SameRect">
          <a:avLst/>
        </a:prstGeom>
        <a:solidFill>
          <a:schemeClr val="accent4">
            <a:tint val="40000"/>
            <a:alpha val="90000"/>
            <a:hueOff val="2047107"/>
            <a:satOff val="17873"/>
            <a:lumOff val="3322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2047107"/>
              <a:satOff val="17873"/>
              <a:lumOff val="33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600" b="1" i="0" kern="1200" dirty="0"/>
            <a:t>turns verbs into nouns</a:t>
          </a:r>
        </a:p>
      </dsp:txBody>
      <dsp:txXfrm rot="-5400000">
        <a:off x="2941019" y="1253879"/>
        <a:ext cx="3918579" cy="761235"/>
      </dsp:txXfrm>
    </dsp:sp>
    <dsp:sp modelId="{7E12625C-0170-CC44-A5C2-8E32F902590D}">
      <dsp:nvSpPr>
        <dsp:cNvPr id="0" name=""/>
        <dsp:cNvSpPr/>
      </dsp:nvSpPr>
      <dsp:spPr>
        <a:xfrm>
          <a:off x="763" y="1107248"/>
          <a:ext cx="2940255" cy="1054497"/>
        </a:xfrm>
        <a:prstGeom prst="roundRect">
          <a:avLst/>
        </a:prstGeom>
        <a:solidFill>
          <a:schemeClr val="accent4">
            <a:hueOff val="1221077"/>
            <a:satOff val="-46523"/>
            <a:lumOff val="23135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i="0" kern="1200" dirty="0"/>
            <a:t>-ION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i="0" kern="1200" dirty="0"/>
            <a:t>(as in oppression, separation)</a:t>
          </a:r>
        </a:p>
      </dsp:txBody>
      <dsp:txXfrm>
        <a:off x="52239" y="1158724"/>
        <a:ext cx="2837303" cy="9515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AF8DC-8AB5-7249-94D8-47A38AAB923B}">
      <dsp:nvSpPr>
        <dsp:cNvPr id="0" name=""/>
        <dsp:cNvSpPr/>
      </dsp:nvSpPr>
      <dsp:spPr>
        <a:xfrm rot="5400000">
          <a:off x="3942733" y="-1600114"/>
          <a:ext cx="1203752" cy="470499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i="0" kern="1200" noProof="0" dirty="0"/>
            <a:t>forms adjectives as in pacifist, capitalist</a:t>
          </a:r>
          <a:endParaRPr lang="en-US" sz="2100" b="1" i="0" kern="1200" noProof="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i="0" kern="1200" noProof="0" dirty="0"/>
            <a:t>refers to “someone who believes in or practices something”</a:t>
          </a:r>
        </a:p>
      </dsp:txBody>
      <dsp:txXfrm rot="-5400000">
        <a:off x="2192112" y="209269"/>
        <a:ext cx="4646232" cy="1086228"/>
      </dsp:txXfrm>
    </dsp:sp>
    <dsp:sp modelId="{F792A506-495D-FF41-B9A2-7D72A287CF41}">
      <dsp:nvSpPr>
        <dsp:cNvPr id="0" name=""/>
        <dsp:cNvSpPr/>
      </dsp:nvSpPr>
      <dsp:spPr>
        <a:xfrm>
          <a:off x="0" y="0"/>
          <a:ext cx="2190695" cy="150469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i="0" kern="1200" dirty="0"/>
            <a:t>-IST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i="0" kern="1200" dirty="0"/>
            <a:t>(as in racist)</a:t>
          </a:r>
          <a:endParaRPr lang="pt-BR" sz="2700" i="0" kern="1200" dirty="0"/>
        </a:p>
      </dsp:txBody>
      <dsp:txXfrm>
        <a:off x="73453" y="73453"/>
        <a:ext cx="2043789" cy="1357785"/>
      </dsp:txXfrm>
    </dsp:sp>
    <dsp:sp modelId="{8B22A342-B738-AC46-8FF7-2C63942AD017}">
      <dsp:nvSpPr>
        <dsp:cNvPr id="0" name=""/>
        <dsp:cNvSpPr/>
      </dsp:nvSpPr>
      <dsp:spPr>
        <a:xfrm rot="5400000">
          <a:off x="3942682" y="-23257"/>
          <a:ext cx="1203752" cy="4711131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0" i="0" kern="1200" noProof="0" dirty="0"/>
            <a:t>refers to occupations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0" i="0" kern="1200" noProof="0" dirty="0"/>
            <a:t>forms nouns as in scientist, journalist.</a:t>
          </a:r>
        </a:p>
      </dsp:txBody>
      <dsp:txXfrm rot="-5400000">
        <a:off x="2188993" y="1789194"/>
        <a:ext cx="4652369" cy="1086228"/>
      </dsp:txXfrm>
    </dsp:sp>
    <dsp:sp modelId="{7E12625C-0170-CC44-A5C2-8E32F902590D}">
      <dsp:nvSpPr>
        <dsp:cNvPr id="0" name=""/>
        <dsp:cNvSpPr/>
      </dsp:nvSpPr>
      <dsp:spPr>
        <a:xfrm>
          <a:off x="1417" y="1579963"/>
          <a:ext cx="2187575" cy="150469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i="0" kern="1200" dirty="0"/>
            <a:t>-IST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i="0" kern="1200" dirty="0"/>
            <a:t>(as in artist)</a:t>
          </a:r>
        </a:p>
      </dsp:txBody>
      <dsp:txXfrm>
        <a:off x="74870" y="1653416"/>
        <a:ext cx="2040669" cy="1357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E0B95C-AFAC-64E7-0AFE-943A4F475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8590" y="988741"/>
            <a:ext cx="5888754" cy="4880518"/>
          </a:xfrm>
          <a:noFill/>
          <a:ln>
            <a:noFill/>
          </a:ln>
        </p:spPr>
        <p:txBody>
          <a:bodyPr wrap="square">
            <a:normAutofit/>
          </a:bodyPr>
          <a:lstStyle/>
          <a:p>
            <a:pPr algn="l"/>
            <a:r>
              <a:rPr lang="pt-BR" sz="4800">
                <a:solidFill>
                  <a:schemeClr val="tx1"/>
                </a:solidFill>
              </a:rPr>
              <a:t>Língua inglesa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5BD17F-C95C-40ED-8D04-03295D46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03DEB5-0B19-4F8E-84E2-00F5861C9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E6392D-CB40-B4D6-2F08-5702781EA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7700" y="2007220"/>
            <a:ext cx="2357553" cy="2843560"/>
          </a:xfrm>
        </p:spPr>
        <p:txBody>
          <a:bodyPr anchor="ctr">
            <a:normAutofit/>
          </a:bodyPr>
          <a:lstStyle/>
          <a:p>
            <a:pPr algn="r"/>
            <a:r>
              <a:rPr lang="pt-BR" sz="2800" dirty="0">
                <a:solidFill>
                  <a:srgbClr val="FFFFFF"/>
                </a:solidFill>
              </a:rPr>
              <a:t>8º ano</a:t>
            </a:r>
          </a:p>
        </p:txBody>
      </p:sp>
      <p:sp>
        <p:nvSpPr>
          <p:cNvPr id="5" name="CaixaDeTexto 1">
            <a:extLst>
              <a:ext uri="{FF2B5EF4-FFF2-40B4-BE49-F238E27FC236}">
                <a16:creationId xmlns:a16="http://schemas.microsoft.com/office/drawing/2014/main" id="{7448A73D-39EB-9131-87CA-D66038FC0CFF}"/>
              </a:ext>
            </a:extLst>
          </p:cNvPr>
          <p:cNvSpPr txBox="1"/>
          <p:nvPr/>
        </p:nvSpPr>
        <p:spPr>
          <a:xfrm>
            <a:off x="7688791" y="179916"/>
            <a:ext cx="1799166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CONJUNTO 1</a:t>
            </a:r>
          </a:p>
        </p:txBody>
      </p:sp>
    </p:spTree>
    <p:extLst>
      <p:ext uri="{BB962C8B-B14F-4D97-AF65-F5344CB8AC3E}">
        <p14:creationId xmlns:p14="http://schemas.microsoft.com/office/powerpoint/2010/main" val="31565391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2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5F48CA7A-0F86-D6A3-842C-58122F78C653}"/>
              </a:ext>
            </a:extLst>
          </p:cNvPr>
          <p:cNvSpPr txBox="1">
            <a:spLocks/>
          </p:cNvSpPr>
          <p:nvPr/>
        </p:nvSpPr>
        <p:spPr>
          <a:xfrm>
            <a:off x="5019196" y="6082618"/>
            <a:ext cx="6749929" cy="807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DAVIS, Viola.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Finding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me: 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a memoir. Nova York: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HarperCollins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Publishers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, 2022. p. 279.</a:t>
            </a:r>
            <a:endParaRPr lang="pt-BR" sz="12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A48956F-8F9E-8620-E4C0-38A2983E9908}"/>
              </a:ext>
            </a:extLst>
          </p:cNvPr>
          <p:cNvSpPr txBox="1"/>
          <p:nvPr/>
        </p:nvSpPr>
        <p:spPr>
          <a:xfrm>
            <a:off x="5013017" y="1494972"/>
            <a:ext cx="6756108" cy="452431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Excerpt 1</a:t>
            </a:r>
          </a:p>
          <a:p>
            <a:endParaRPr lang="en-US" sz="2400" dirty="0">
              <a:solidFill>
                <a:srgbClr val="2F2F2E"/>
              </a:solidFill>
              <a:effectLst/>
              <a:latin typeface="+mj-lt"/>
            </a:endParaRPr>
          </a:p>
          <a:p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The eight-year-old girl who had never</a:t>
            </a:r>
            <a:r>
              <a:rPr lang="en-US" sz="2400" dirty="0">
                <a:solidFill>
                  <a:srgbClr val="2F2F2E"/>
                </a:solidFill>
                <a:latin typeface="+mj-lt"/>
              </a:rPr>
              <a:t> 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been told “You’re worthy; you’re beautiful”</a:t>
            </a:r>
            <a:r>
              <a:rPr lang="en-US" sz="2400" dirty="0">
                <a:solidFill>
                  <a:srgbClr val="2F2F2E"/>
                </a:solidFill>
                <a:latin typeface="+mj-lt"/>
              </a:rPr>
              <a:t>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suddenly found herself as a leading lady, and a mouthpiece for all the women who</a:t>
            </a:r>
            <a:r>
              <a:rPr lang="en-US" sz="2400" dirty="0">
                <a:solidFill>
                  <a:srgbClr val="2F2F2E"/>
                </a:solidFill>
                <a:latin typeface="+mj-lt"/>
              </a:rPr>
              <a:t>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looked like her. (...) The obstacle blocking me was a four-hundred-year-old racist system of oppression and my own feeling of utter</a:t>
            </a:r>
            <a:r>
              <a:rPr lang="en-US" sz="2400" dirty="0">
                <a:solidFill>
                  <a:srgbClr val="2F2F2E"/>
                </a:solidFill>
                <a:latin typeface="+mj-lt"/>
              </a:rPr>
              <a:t>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aloneness. My art, in this instance, was</a:t>
            </a:r>
            <a:r>
              <a:rPr lang="en-US" sz="2400" dirty="0">
                <a:solidFill>
                  <a:srgbClr val="2F2F2E"/>
                </a:solidFill>
                <a:latin typeface="+mj-lt"/>
              </a:rPr>
              <a:t>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the best healing tool to resolve my past, the best weapon</a:t>
            </a:r>
            <a:r>
              <a:rPr lang="en-US" sz="2400" dirty="0">
                <a:solidFill>
                  <a:srgbClr val="2F2F2E"/>
                </a:solidFill>
                <a:latin typeface="+mj-lt"/>
              </a:rPr>
              <a:t>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that I had to conquer</a:t>
            </a:r>
            <a:r>
              <a:rPr lang="en-US" sz="2400" dirty="0">
                <a:solidFill>
                  <a:srgbClr val="2F2F2E"/>
                </a:solidFill>
                <a:latin typeface="+mj-lt"/>
              </a:rPr>
              <a:t>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my present, and my gift to the future.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220164B-6713-7341-3FB6-D91F777B8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3624" y="208894"/>
            <a:ext cx="2925501" cy="1994660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C9B61519-DA28-4E35-AC9F-C3E49403D24B}"/>
              </a:ext>
            </a:extLst>
          </p:cNvPr>
          <p:cNvGrpSpPr/>
          <p:nvPr/>
        </p:nvGrpSpPr>
        <p:grpSpPr>
          <a:xfrm>
            <a:off x="422875" y="3246373"/>
            <a:ext cx="3798860" cy="2736764"/>
            <a:chOff x="666816" y="3597911"/>
            <a:chExt cx="2683034" cy="2736764"/>
          </a:xfrm>
        </p:grpSpPr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EDFD372A-5B95-0A4F-277B-FE4216FED1F9}"/>
                </a:ext>
              </a:extLst>
            </p:cNvPr>
            <p:cNvSpPr txBox="1"/>
            <p:nvPr/>
          </p:nvSpPr>
          <p:spPr>
            <a:xfrm>
              <a:off x="713357" y="4087906"/>
              <a:ext cx="2636493" cy="2246769"/>
            </a:xfrm>
            <a:custGeom>
              <a:avLst/>
              <a:gdLst>
                <a:gd name="connsiteX0" fmla="*/ 0 w 2636493"/>
                <a:gd name="connsiteY0" fmla="*/ 0 h 2246769"/>
                <a:gd name="connsiteX1" fmla="*/ 2636493 w 2636493"/>
                <a:gd name="connsiteY1" fmla="*/ 0 h 2246769"/>
                <a:gd name="connsiteX2" fmla="*/ 2636493 w 2636493"/>
                <a:gd name="connsiteY2" fmla="*/ 2246769 h 2246769"/>
                <a:gd name="connsiteX3" fmla="*/ 0 w 2636493"/>
                <a:gd name="connsiteY3" fmla="*/ 2246769 h 2246769"/>
                <a:gd name="connsiteX4" fmla="*/ 0 w 2636493"/>
                <a:gd name="connsiteY4" fmla="*/ 0 h 224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6493" h="2246769" fill="none" extrusionOk="0">
                  <a:moveTo>
                    <a:pt x="0" y="0"/>
                  </a:moveTo>
                  <a:cubicBezTo>
                    <a:pt x="275366" y="-49533"/>
                    <a:pt x="1774585" y="-14809"/>
                    <a:pt x="2636493" y="0"/>
                  </a:cubicBezTo>
                  <a:cubicBezTo>
                    <a:pt x="2724132" y="709360"/>
                    <a:pt x="2563814" y="1654734"/>
                    <a:pt x="2636493" y="2246769"/>
                  </a:cubicBezTo>
                  <a:cubicBezTo>
                    <a:pt x="1702638" y="2198538"/>
                    <a:pt x="1246425" y="2331224"/>
                    <a:pt x="0" y="2246769"/>
                  </a:cubicBezTo>
                  <a:cubicBezTo>
                    <a:pt x="-38581" y="1920957"/>
                    <a:pt x="63341" y="953370"/>
                    <a:pt x="0" y="0"/>
                  </a:cubicBezTo>
                  <a:close/>
                </a:path>
                <a:path w="2636493" h="2246769" stroke="0" extrusionOk="0">
                  <a:moveTo>
                    <a:pt x="0" y="0"/>
                  </a:moveTo>
                  <a:cubicBezTo>
                    <a:pt x="1266456" y="118645"/>
                    <a:pt x="1640757" y="116012"/>
                    <a:pt x="2636493" y="0"/>
                  </a:cubicBezTo>
                  <a:cubicBezTo>
                    <a:pt x="2503611" y="629768"/>
                    <a:pt x="2721444" y="1685603"/>
                    <a:pt x="2636493" y="2246769"/>
                  </a:cubicBezTo>
                  <a:cubicBezTo>
                    <a:pt x="2318682" y="2381369"/>
                    <a:pt x="1109431" y="2089573"/>
                    <a:pt x="0" y="2246769"/>
                  </a:cubicBezTo>
                  <a:cubicBezTo>
                    <a:pt x="-20187" y="1576725"/>
                    <a:pt x="-152480" y="995154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O primeiro nome da atriz Viola Davis nos remete ao nome de um instrumento musical, tanto em português quanto em inglês, mas, no nome próprio Viola, o “</a:t>
              </a:r>
              <a:r>
                <a:rPr lang="pt-BR" sz="2000" dirty="0" err="1"/>
                <a:t>i</a:t>
              </a:r>
              <a:r>
                <a:rPr lang="pt-BR" sz="2000" dirty="0"/>
                <a:t>” é</a:t>
              </a:r>
            </a:p>
            <a:p>
              <a:r>
                <a:rPr lang="pt-BR" sz="2000" dirty="0"/>
                <a:t>pronunciado como o pronome “</a:t>
              </a:r>
              <a:r>
                <a:rPr lang="pt-BR" sz="2000" dirty="0" err="1"/>
                <a:t>I</a:t>
              </a:r>
              <a:r>
                <a:rPr lang="pt-BR" sz="2000" dirty="0"/>
                <a:t>” /</a:t>
              </a:r>
              <a:r>
                <a:rPr lang="pt-BR" sz="2000" dirty="0" err="1"/>
                <a:t>aɪ</a:t>
              </a:r>
              <a:r>
                <a:rPr lang="pt-BR" sz="2000" dirty="0"/>
                <a:t>/.</a:t>
              </a:r>
            </a:p>
          </p:txBody>
        </p:sp>
        <p:sp>
          <p:nvSpPr>
            <p:cNvPr id="13" name="Pentágono 12">
              <a:extLst>
                <a:ext uri="{FF2B5EF4-FFF2-40B4-BE49-F238E27FC236}">
                  <a16:creationId xmlns:a16="http://schemas.microsoft.com/office/drawing/2014/main" id="{F9CF93C8-F454-C568-CDEF-198A417037A1}"/>
                </a:ext>
              </a:extLst>
            </p:cNvPr>
            <p:cNvSpPr/>
            <p:nvPr/>
          </p:nvSpPr>
          <p:spPr>
            <a:xfrm rot="21406225">
              <a:off x="666816" y="3597911"/>
              <a:ext cx="2549350" cy="467713"/>
            </a:xfrm>
            <a:prstGeom prst="homePlate">
              <a:avLst/>
            </a:prstGeom>
            <a:solidFill>
              <a:schemeClr val="accent5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PRONUNCIATION NOTE</a:t>
              </a:r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2938DB2E-F16D-07DF-5537-3651C8ED234F}"/>
              </a:ext>
            </a:extLst>
          </p:cNvPr>
          <p:cNvSpPr txBox="1"/>
          <p:nvPr/>
        </p:nvSpPr>
        <p:spPr>
          <a:xfrm rot="16200000">
            <a:off x="10489615" y="1371861"/>
            <a:ext cx="28052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EARL GIBSON III/GETTY IMAGES FOR BET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2559716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2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5F48CA7A-0F86-D6A3-842C-58122F78C653}"/>
              </a:ext>
            </a:extLst>
          </p:cNvPr>
          <p:cNvSpPr txBox="1">
            <a:spLocks/>
          </p:cNvSpPr>
          <p:nvPr/>
        </p:nvSpPr>
        <p:spPr>
          <a:xfrm>
            <a:off x="5019196" y="6082618"/>
            <a:ext cx="6749929" cy="807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DAVIS, Viola.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Finding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me: 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a memoir. Nova York: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HarperCollins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Publishers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, 2022. p. 291.</a:t>
            </a:r>
            <a:endParaRPr lang="pt-BR" sz="12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A48956F-8F9E-8620-E4C0-38A2983E9908}"/>
              </a:ext>
            </a:extLst>
          </p:cNvPr>
          <p:cNvSpPr txBox="1"/>
          <p:nvPr/>
        </p:nvSpPr>
        <p:spPr>
          <a:xfrm>
            <a:off x="5045093" y="643467"/>
            <a:ext cx="6756108" cy="543225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Excerpt </a:t>
            </a:r>
            <a:r>
              <a:rPr lang="en-US" sz="2400" b="1" dirty="0">
                <a:solidFill>
                  <a:srgbClr val="2F2F2E"/>
                </a:solidFill>
                <a:latin typeface="+mj-lt"/>
              </a:rPr>
              <a:t>2</a:t>
            </a:r>
            <a:endParaRPr lang="en-US" sz="2400" b="1" dirty="0">
              <a:solidFill>
                <a:srgbClr val="2F2F2E"/>
              </a:solidFill>
              <a:effectLst/>
              <a:latin typeface="+mj-lt"/>
            </a:endParaRPr>
          </a:p>
          <a:p>
            <a:endParaRPr lang="en-US" sz="2400" dirty="0">
              <a:solidFill>
                <a:srgbClr val="2F2F2E"/>
              </a:solidFill>
              <a:effectLst/>
              <a:latin typeface="+mj-lt"/>
            </a:endParaRPr>
          </a:p>
          <a:p>
            <a:r>
              <a:rPr lang="en-US" sz="2300" dirty="0">
                <a:solidFill>
                  <a:srgbClr val="2F2F2E"/>
                </a:solidFill>
                <a:effectLst/>
                <a:latin typeface="+mj-lt"/>
              </a:rPr>
              <a:t>Every painful memory, every mentor, every friend and foe served as a chisel, a leap</a:t>
            </a:r>
            <a:r>
              <a:rPr lang="en-US" sz="2300" dirty="0">
                <a:solidFill>
                  <a:srgbClr val="2F2F2E"/>
                </a:solidFill>
                <a:latin typeface="+mj-lt"/>
              </a:rPr>
              <a:t> </a:t>
            </a:r>
            <a:r>
              <a:rPr lang="en-US" sz="2300" dirty="0">
                <a:solidFill>
                  <a:srgbClr val="2F2F2E"/>
                </a:solidFill>
                <a:effectLst/>
                <a:latin typeface="+mj-lt"/>
              </a:rPr>
              <a:t>pad that has shaped “ME!” (...) I’m no longer</a:t>
            </a:r>
            <a:r>
              <a:rPr lang="en-US" sz="2300" dirty="0">
                <a:solidFill>
                  <a:srgbClr val="2F2F2E"/>
                </a:solidFill>
                <a:latin typeface="+mj-lt"/>
              </a:rPr>
              <a:t> </a:t>
            </a:r>
            <a:r>
              <a:rPr lang="en-US" sz="2300" dirty="0">
                <a:solidFill>
                  <a:srgbClr val="2F2F2E"/>
                </a:solidFill>
                <a:effectLst/>
                <a:latin typeface="+mj-lt"/>
              </a:rPr>
              <a:t>ashamed of me. I own everything that has</a:t>
            </a:r>
            <a:r>
              <a:rPr lang="en-US" sz="2300" dirty="0">
                <a:solidFill>
                  <a:srgbClr val="2F2F2E"/>
                </a:solidFill>
                <a:latin typeface="+mj-lt"/>
              </a:rPr>
              <a:t> </a:t>
            </a:r>
            <a:r>
              <a:rPr lang="en-US" sz="2300" dirty="0">
                <a:solidFill>
                  <a:srgbClr val="2F2F2E"/>
                </a:solidFill>
                <a:effectLst/>
                <a:latin typeface="+mj-lt"/>
              </a:rPr>
              <a:t>ever happened to me. The parts that were a source of shame are actually my warrior fuel. I see people – the way they walk, talk, laugh, and grieve, and their silence – in a way that</a:t>
            </a:r>
            <a:r>
              <a:rPr lang="en-US" sz="2300" dirty="0">
                <a:solidFill>
                  <a:srgbClr val="2F2F2E"/>
                </a:solidFill>
                <a:latin typeface="+mj-lt"/>
              </a:rPr>
              <a:t> </a:t>
            </a:r>
            <a:r>
              <a:rPr lang="en-US" sz="2300" dirty="0">
                <a:solidFill>
                  <a:srgbClr val="2F2F2E"/>
                </a:solidFill>
                <a:effectLst/>
                <a:latin typeface="+mj-lt"/>
              </a:rPr>
              <a:t>is hyperfocused because of my past. I’m an</a:t>
            </a:r>
            <a:r>
              <a:rPr lang="en-US" sz="2300" dirty="0">
                <a:solidFill>
                  <a:srgbClr val="2F2F2E"/>
                </a:solidFill>
                <a:latin typeface="+mj-lt"/>
              </a:rPr>
              <a:t> </a:t>
            </a:r>
            <a:r>
              <a:rPr lang="en-US" sz="2300" dirty="0">
                <a:solidFill>
                  <a:srgbClr val="2F2F2E"/>
                </a:solidFill>
                <a:effectLst/>
                <a:latin typeface="+mj-lt"/>
              </a:rPr>
              <a:t>artist because there’s no separation from</a:t>
            </a:r>
            <a:r>
              <a:rPr lang="en-US" sz="2300" dirty="0">
                <a:solidFill>
                  <a:srgbClr val="2F2F2E"/>
                </a:solidFill>
                <a:latin typeface="+mj-lt"/>
              </a:rPr>
              <a:t> </a:t>
            </a:r>
            <a:r>
              <a:rPr lang="en-US" sz="2300" dirty="0">
                <a:solidFill>
                  <a:srgbClr val="2F2F2E"/>
                </a:solidFill>
                <a:effectLst/>
                <a:latin typeface="+mj-lt"/>
              </a:rPr>
              <a:t>me and every human being that has passed</a:t>
            </a:r>
            <a:r>
              <a:rPr lang="en-US" sz="2300" dirty="0">
                <a:solidFill>
                  <a:srgbClr val="2F2F2E"/>
                </a:solidFill>
                <a:latin typeface="+mj-lt"/>
              </a:rPr>
              <a:t> </a:t>
            </a:r>
            <a:r>
              <a:rPr lang="en-US" sz="2300" dirty="0">
                <a:solidFill>
                  <a:srgbClr val="2F2F2E"/>
                </a:solidFill>
                <a:effectLst/>
                <a:latin typeface="+mj-lt"/>
              </a:rPr>
              <a:t>through the world including my mom. I have</a:t>
            </a:r>
            <a:r>
              <a:rPr lang="en-US" sz="2300" dirty="0">
                <a:solidFill>
                  <a:srgbClr val="2F2F2E"/>
                </a:solidFill>
                <a:latin typeface="+mj-lt"/>
              </a:rPr>
              <a:t> </a:t>
            </a:r>
            <a:r>
              <a:rPr lang="en-US" sz="2300" dirty="0">
                <a:solidFill>
                  <a:srgbClr val="2F2F2E"/>
                </a:solidFill>
                <a:effectLst/>
                <a:latin typeface="+mj-lt"/>
              </a:rPr>
              <a:t>a great deal of compassion for other people, but mostly for myself. That would not be</a:t>
            </a:r>
            <a:r>
              <a:rPr lang="en-US" sz="2300" dirty="0">
                <a:solidFill>
                  <a:srgbClr val="2F2F2E"/>
                </a:solidFill>
                <a:latin typeface="+mj-lt"/>
              </a:rPr>
              <a:t> </a:t>
            </a:r>
            <a:r>
              <a:rPr lang="en-US" sz="2300" dirty="0">
                <a:solidFill>
                  <a:srgbClr val="2F2F2E"/>
                </a:solidFill>
                <a:effectLst/>
                <a:latin typeface="+mj-lt"/>
              </a:rPr>
              <a:t>the case if I did not reconcile that little</a:t>
            </a:r>
            <a:r>
              <a:rPr lang="en-US" sz="2300" dirty="0">
                <a:solidFill>
                  <a:srgbClr val="2F2F2E"/>
                </a:solidFill>
                <a:latin typeface="+mj-lt"/>
              </a:rPr>
              <a:t> </a:t>
            </a:r>
            <a:r>
              <a:rPr lang="en-US" sz="2300" dirty="0">
                <a:solidFill>
                  <a:srgbClr val="2F2F2E"/>
                </a:solidFill>
                <a:effectLst/>
                <a:latin typeface="+mj-lt"/>
              </a:rPr>
              <a:t>eight-year-old girl and FIND ME.</a:t>
            </a:r>
          </a:p>
        </p:txBody>
      </p:sp>
    </p:spTree>
    <p:extLst>
      <p:ext uri="{BB962C8B-B14F-4D97-AF65-F5344CB8AC3E}">
        <p14:creationId xmlns:p14="http://schemas.microsoft.com/office/powerpoint/2010/main" val="2085768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2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WORD FORMATION:</a:t>
            </a:r>
          </a:p>
          <a:p>
            <a:r>
              <a:rPr lang="en-US" sz="2400" dirty="0"/>
              <a:t>SUFFIXES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720F9664-95BA-FA65-08DF-AE7DDD0AB8E8}"/>
              </a:ext>
            </a:extLst>
          </p:cNvPr>
          <p:cNvGrpSpPr/>
          <p:nvPr/>
        </p:nvGrpSpPr>
        <p:grpSpPr>
          <a:xfrm>
            <a:off x="520664" y="4375286"/>
            <a:ext cx="3609579" cy="1505658"/>
            <a:chOff x="666816" y="3597911"/>
            <a:chExt cx="2549350" cy="1505658"/>
          </a:xfrm>
        </p:grpSpPr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7CCCCBC8-CF04-3544-451D-EF92C1FAA460}"/>
                </a:ext>
              </a:extLst>
            </p:cNvPr>
            <p:cNvSpPr txBox="1"/>
            <p:nvPr/>
          </p:nvSpPr>
          <p:spPr>
            <a:xfrm>
              <a:off x="713358" y="4087906"/>
              <a:ext cx="2205082" cy="1015663"/>
            </a:xfrm>
            <a:custGeom>
              <a:avLst/>
              <a:gdLst>
                <a:gd name="connsiteX0" fmla="*/ 0 w 2205082"/>
                <a:gd name="connsiteY0" fmla="*/ 0 h 1015663"/>
                <a:gd name="connsiteX1" fmla="*/ 2205082 w 2205082"/>
                <a:gd name="connsiteY1" fmla="*/ 0 h 1015663"/>
                <a:gd name="connsiteX2" fmla="*/ 2205082 w 2205082"/>
                <a:gd name="connsiteY2" fmla="*/ 1015663 h 1015663"/>
                <a:gd name="connsiteX3" fmla="*/ 0 w 2205082"/>
                <a:gd name="connsiteY3" fmla="*/ 1015663 h 1015663"/>
                <a:gd name="connsiteX4" fmla="*/ 0 w 2205082"/>
                <a:gd name="connsiteY4" fmla="*/ 0 h 101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5082" h="1015663" fill="none" extrusionOk="0">
                  <a:moveTo>
                    <a:pt x="0" y="0"/>
                  </a:moveTo>
                  <a:cubicBezTo>
                    <a:pt x="807966" y="-49533"/>
                    <a:pt x="1669778" y="-14809"/>
                    <a:pt x="2205082" y="0"/>
                  </a:cubicBezTo>
                  <a:cubicBezTo>
                    <a:pt x="2119834" y="249582"/>
                    <a:pt x="2285889" y="889491"/>
                    <a:pt x="2205082" y="1015663"/>
                  </a:cubicBezTo>
                  <a:cubicBezTo>
                    <a:pt x="1583604" y="967432"/>
                    <a:pt x="481781" y="1100118"/>
                    <a:pt x="0" y="1015663"/>
                  </a:cubicBezTo>
                  <a:cubicBezTo>
                    <a:pt x="46534" y="691205"/>
                    <a:pt x="35510" y="501986"/>
                    <a:pt x="0" y="0"/>
                  </a:cubicBezTo>
                  <a:close/>
                </a:path>
                <a:path w="2205082" h="1015663" stroke="0" extrusionOk="0">
                  <a:moveTo>
                    <a:pt x="0" y="0"/>
                  </a:moveTo>
                  <a:cubicBezTo>
                    <a:pt x="357075" y="118645"/>
                    <a:pt x="1683079" y="116012"/>
                    <a:pt x="2205082" y="0"/>
                  </a:cubicBezTo>
                  <a:cubicBezTo>
                    <a:pt x="2173968" y="243736"/>
                    <a:pt x="2144852" y="806251"/>
                    <a:pt x="2205082" y="1015663"/>
                  </a:cubicBezTo>
                  <a:cubicBezTo>
                    <a:pt x="1350911" y="1150263"/>
                    <a:pt x="1090216" y="858467"/>
                    <a:pt x="0" y="1015663"/>
                  </a:cubicBezTo>
                  <a:cubicBezTo>
                    <a:pt x="-5118" y="569580"/>
                    <a:pt x="57277" y="186099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 suffix goes at the end of</a:t>
              </a:r>
            </a:p>
            <a:p>
              <a:r>
                <a:rPr lang="en-US" sz="2000" dirty="0"/>
                <a:t>a word as in </a:t>
              </a:r>
              <a:r>
                <a:rPr lang="en-US" sz="2000" b="1" dirty="0"/>
                <a:t>beauti</a:t>
              </a:r>
              <a:r>
                <a:rPr lang="en-US" sz="2000" b="1" u="sng" dirty="0"/>
                <a:t>ful</a:t>
              </a:r>
              <a:r>
                <a:rPr lang="en-US" sz="2000" b="1" dirty="0"/>
                <a:t> </a:t>
              </a:r>
              <a:r>
                <a:rPr lang="en-US" sz="2000" dirty="0"/>
                <a:t>and</a:t>
              </a:r>
            </a:p>
            <a:p>
              <a:r>
                <a:rPr lang="en-US" sz="2000" b="1" dirty="0"/>
                <a:t>separat</a:t>
              </a:r>
              <a:r>
                <a:rPr lang="en-US" sz="2000" b="1" u="sng" dirty="0"/>
                <a:t>ion</a:t>
              </a:r>
              <a:r>
                <a:rPr lang="en-US" sz="2000" dirty="0"/>
                <a:t>.</a:t>
              </a:r>
            </a:p>
          </p:txBody>
        </p:sp>
        <p:sp>
          <p:nvSpPr>
            <p:cNvPr id="20" name="Pentágono 19">
              <a:extLst>
                <a:ext uri="{FF2B5EF4-FFF2-40B4-BE49-F238E27FC236}">
                  <a16:creationId xmlns:a16="http://schemas.microsoft.com/office/drawing/2014/main" id="{F46793F3-DE1D-BE51-938B-F73DF67423C4}"/>
                </a:ext>
              </a:extLst>
            </p:cNvPr>
            <p:cNvSpPr/>
            <p:nvPr/>
          </p:nvSpPr>
          <p:spPr>
            <a:xfrm rot="21406225">
              <a:off x="666816" y="3597911"/>
              <a:ext cx="2549350" cy="467713"/>
            </a:xfrm>
            <a:prstGeom prst="homePlat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LANGUAGE NOTE</a:t>
              </a:r>
            </a:p>
          </p:txBody>
        </p:sp>
      </p:grp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C4CC9DD3-49C8-6EFD-50C9-0F1313ABC169}"/>
              </a:ext>
            </a:extLst>
          </p:cNvPr>
          <p:cNvSpPr txBox="1"/>
          <p:nvPr/>
        </p:nvSpPr>
        <p:spPr>
          <a:xfrm>
            <a:off x="4972376" y="488328"/>
            <a:ext cx="6901543" cy="378565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I.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“(…) ‘You’re worthy; you’re </a:t>
            </a:r>
            <a:r>
              <a:rPr lang="en-US" sz="2400" b="1" dirty="0">
                <a:solidFill>
                  <a:schemeClr val="accent4"/>
                </a:solidFill>
                <a:effectLst/>
                <a:latin typeface="+mj-lt"/>
              </a:rPr>
              <a:t>beautiful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’ (…)” </a:t>
            </a:r>
          </a:p>
          <a:p>
            <a:r>
              <a:rPr lang="en-US" sz="2400" i="1" dirty="0">
                <a:solidFill>
                  <a:srgbClr val="2F2F2E"/>
                </a:solidFill>
                <a:effectLst/>
                <a:latin typeface="+mj-lt"/>
              </a:rPr>
              <a:t>– Excerpt 1</a:t>
            </a:r>
          </a:p>
          <a:p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II.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“Every </a:t>
            </a:r>
            <a:r>
              <a:rPr lang="en-US" sz="2400" b="1" dirty="0">
                <a:solidFill>
                  <a:schemeClr val="accent4"/>
                </a:solidFill>
                <a:effectLst/>
                <a:latin typeface="+mj-lt"/>
              </a:rPr>
              <a:t>painful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 memory, every mentor (…)” </a:t>
            </a:r>
          </a:p>
          <a:p>
            <a:r>
              <a:rPr lang="en-US" sz="2400" i="1" dirty="0">
                <a:solidFill>
                  <a:srgbClr val="2F2F2E"/>
                </a:solidFill>
                <a:effectLst/>
                <a:latin typeface="+mj-lt"/>
              </a:rPr>
              <a:t>– Excerpt 2</a:t>
            </a:r>
          </a:p>
          <a:p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III.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“(…) a four-hundred-year-old </a:t>
            </a:r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racist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 system of </a:t>
            </a:r>
            <a:r>
              <a:rPr lang="en-US" sz="2400" b="1" dirty="0">
                <a:solidFill>
                  <a:schemeClr val="accent6"/>
                </a:solidFill>
                <a:effectLst/>
                <a:latin typeface="+mj-lt"/>
              </a:rPr>
              <a:t>oppression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 (…)” </a:t>
            </a:r>
          </a:p>
          <a:p>
            <a:r>
              <a:rPr lang="en-US" sz="2400" i="1" dirty="0">
                <a:solidFill>
                  <a:srgbClr val="2F2F2E"/>
                </a:solidFill>
                <a:effectLst/>
                <a:latin typeface="+mj-lt"/>
              </a:rPr>
              <a:t>– Excerpt 1</a:t>
            </a:r>
          </a:p>
          <a:p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IV.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“I’m an </a:t>
            </a:r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artist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 because there’s no </a:t>
            </a:r>
            <a:r>
              <a:rPr lang="en-US" sz="2400" b="1" dirty="0">
                <a:solidFill>
                  <a:schemeClr val="accent6"/>
                </a:solidFill>
                <a:effectLst/>
                <a:latin typeface="+mj-lt"/>
              </a:rPr>
              <a:t>separation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 from me and every human being (…).” </a:t>
            </a:r>
          </a:p>
          <a:p>
            <a:r>
              <a:rPr lang="en-US" sz="2400" i="1" dirty="0">
                <a:solidFill>
                  <a:srgbClr val="2F2F2E"/>
                </a:solidFill>
                <a:effectLst/>
                <a:latin typeface="+mj-lt"/>
              </a:rPr>
              <a:t>– Excerpt 2</a:t>
            </a:r>
          </a:p>
        </p:txBody>
      </p:sp>
      <p:graphicFrame>
        <p:nvGraphicFramePr>
          <p:cNvPr id="23" name="Diagrama 22">
            <a:extLst>
              <a:ext uri="{FF2B5EF4-FFF2-40B4-BE49-F238E27FC236}">
                <a16:creationId xmlns:a16="http://schemas.microsoft.com/office/drawing/2014/main" id="{DC4C069E-22C1-9B32-F703-69EB70C716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1941953"/>
              </p:ext>
            </p:extLst>
          </p:nvPr>
        </p:nvGraphicFramePr>
        <p:xfrm>
          <a:off x="4972376" y="4454003"/>
          <a:ext cx="6901543" cy="2161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611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2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WORD FORMATION:</a:t>
            </a:r>
          </a:p>
          <a:p>
            <a:r>
              <a:rPr lang="en-US" sz="2400" dirty="0"/>
              <a:t>SUFFIXES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C4CC9DD3-49C8-6EFD-50C9-0F1313ABC169}"/>
              </a:ext>
            </a:extLst>
          </p:cNvPr>
          <p:cNvSpPr txBox="1"/>
          <p:nvPr/>
        </p:nvSpPr>
        <p:spPr>
          <a:xfrm>
            <a:off x="4972376" y="488328"/>
            <a:ext cx="6901543" cy="230832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III.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“(…) a four-hundred-year-old </a:t>
            </a:r>
            <a:r>
              <a:rPr lang="en-US" sz="2400" b="1" dirty="0">
                <a:solidFill>
                  <a:schemeClr val="accent4"/>
                </a:solidFill>
                <a:effectLst/>
                <a:latin typeface="+mj-lt"/>
              </a:rPr>
              <a:t>racist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 system of </a:t>
            </a:r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oppression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 (…)” </a:t>
            </a:r>
          </a:p>
          <a:p>
            <a:r>
              <a:rPr lang="en-US" sz="2400" i="1" dirty="0">
                <a:solidFill>
                  <a:srgbClr val="2F2F2E"/>
                </a:solidFill>
                <a:effectLst/>
                <a:latin typeface="+mj-lt"/>
              </a:rPr>
              <a:t>– Excerpt 1</a:t>
            </a:r>
          </a:p>
          <a:p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IV.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“I’m an </a:t>
            </a:r>
            <a:r>
              <a:rPr lang="en-US" sz="2400" b="1" dirty="0">
                <a:solidFill>
                  <a:schemeClr val="accent4"/>
                </a:solidFill>
                <a:effectLst/>
                <a:latin typeface="+mj-lt"/>
              </a:rPr>
              <a:t>artist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 because there’s no </a:t>
            </a:r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separation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 from me and every human being (…).” </a:t>
            </a:r>
          </a:p>
          <a:p>
            <a:r>
              <a:rPr lang="en-US" sz="2400" i="1" dirty="0">
                <a:solidFill>
                  <a:srgbClr val="2F2F2E"/>
                </a:solidFill>
                <a:effectLst/>
                <a:latin typeface="+mj-lt"/>
              </a:rPr>
              <a:t>– Excerpt 2</a:t>
            </a:r>
          </a:p>
        </p:txBody>
      </p:sp>
      <p:graphicFrame>
        <p:nvGraphicFramePr>
          <p:cNvPr id="23" name="Diagrama 22">
            <a:extLst>
              <a:ext uri="{FF2B5EF4-FFF2-40B4-BE49-F238E27FC236}">
                <a16:creationId xmlns:a16="http://schemas.microsoft.com/office/drawing/2014/main" id="{DC4C069E-22C1-9B32-F703-69EB70C716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1907738"/>
              </p:ext>
            </p:extLst>
          </p:nvPr>
        </p:nvGraphicFramePr>
        <p:xfrm>
          <a:off x="4944511" y="3284980"/>
          <a:ext cx="6901543" cy="3084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8469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2</a:t>
            </a:r>
          </a:p>
        </p:txBody>
      </p:sp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CE76AFD5-9722-2926-F59E-D20C44FC0772}"/>
              </a:ext>
            </a:extLst>
          </p:cNvPr>
          <p:cNvSpPr txBox="1">
            <a:spLocks/>
          </p:cNvSpPr>
          <p:nvPr/>
        </p:nvSpPr>
        <p:spPr>
          <a:xfrm>
            <a:off x="4792428" y="3543999"/>
            <a:ext cx="6756105" cy="720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DAVIS, Jim.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Garfield.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2022. Disponível em: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www.gocomics.com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garfield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/1995/03/17. Acesso em: 24 maio 2022.</a:t>
            </a:r>
            <a:endParaRPr lang="pt-BR" sz="1200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EFA149E-968F-8566-07BA-6C1E24CCCB61}"/>
              </a:ext>
            </a:extLst>
          </p:cNvPr>
          <p:cNvSpPr txBox="1"/>
          <p:nvPr/>
        </p:nvSpPr>
        <p:spPr>
          <a:xfrm>
            <a:off x="5045093" y="4572299"/>
            <a:ext cx="6756108" cy="110799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Garfield </a:t>
            </a:r>
            <a:r>
              <a:rPr lang="pt-BR" sz="2200" b="1" dirty="0">
                <a:solidFill>
                  <a:schemeClr val="accent4"/>
                </a:solidFill>
                <a:effectLst/>
                <a:latin typeface="+mj-lt"/>
              </a:rPr>
              <a:t>wasn’t watching 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television when Jon </a:t>
            </a:r>
            <a:r>
              <a:rPr lang="pt-BR" sz="2200" b="1" dirty="0">
                <a:solidFill>
                  <a:schemeClr val="accent6"/>
                </a:solidFill>
                <a:effectLst/>
                <a:latin typeface="+mj-lt"/>
              </a:rPr>
              <a:t>arrived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. </a:t>
            </a:r>
          </a:p>
          <a:p>
            <a:pPr algn="ctr"/>
            <a:endParaRPr lang="pt-BR" sz="2200" dirty="0">
              <a:solidFill>
                <a:srgbClr val="2F2F2E"/>
              </a:solidFill>
              <a:latin typeface="+mj-lt"/>
            </a:endParaRPr>
          </a:p>
          <a:p>
            <a:pPr algn="ctr"/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Garfield </a:t>
            </a:r>
            <a:r>
              <a:rPr lang="pt-BR" sz="2200" b="1" dirty="0">
                <a:solidFill>
                  <a:schemeClr val="accent4"/>
                </a:solidFill>
                <a:effectLst/>
                <a:latin typeface="+mj-lt"/>
              </a:rPr>
              <a:t>was sleeping 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when Jon </a:t>
            </a:r>
            <a:r>
              <a:rPr lang="pt-BR" sz="2200" b="1" dirty="0">
                <a:solidFill>
                  <a:schemeClr val="accent6"/>
                </a:solidFill>
                <a:effectLst/>
                <a:latin typeface="+mj-lt"/>
              </a:rPr>
              <a:t>entered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the room.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035FB24-D730-57C3-4D18-39A302C28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915" y="1507489"/>
            <a:ext cx="6756107" cy="1979812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F041B473-BE64-7A03-9545-85CF7724BEEF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Review: simple past / past continuous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42BC089-F8FC-C5B1-178A-52E60C2B0035}"/>
              </a:ext>
            </a:extLst>
          </p:cNvPr>
          <p:cNvSpPr txBox="1"/>
          <p:nvPr/>
        </p:nvSpPr>
        <p:spPr>
          <a:xfrm rot="16200000">
            <a:off x="10275046" y="2447914"/>
            <a:ext cx="3022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b="0" i="0" u="none" strike="noStrike" baseline="0" dirty="0">
                <a:solidFill>
                  <a:srgbClr val="2F2F2E"/>
                </a:solidFill>
                <a:latin typeface="HelveticaLTStd-Cond"/>
              </a:rPr>
              <a:t>GARFIELD, JIM DAVIS © 1995 PAWS, INC. </a:t>
            </a:r>
          </a:p>
          <a:p>
            <a:pPr algn="l"/>
            <a:r>
              <a:rPr lang="en-US" sz="800" b="0" i="0" u="none" strike="noStrike" baseline="0" dirty="0">
                <a:solidFill>
                  <a:srgbClr val="2F2F2E"/>
                </a:solidFill>
                <a:latin typeface="HelveticaLTStd-Cond"/>
              </a:rPr>
              <a:t>ALL RIGHTS DMITR1CH/SHUTTERSTOCK.COM</a:t>
            </a:r>
          </a:p>
          <a:p>
            <a:pPr algn="l"/>
            <a:r>
              <a:rPr lang="en-US" sz="800" b="0" i="0" u="none" strike="noStrike" baseline="0" dirty="0">
                <a:solidFill>
                  <a:srgbClr val="2F2F2E"/>
                </a:solidFill>
                <a:latin typeface="HelveticaLTStd-Cond"/>
              </a:rPr>
              <a:t>RESERVED / DIST. BY ANDREWS MCMEEL SYNDICATION</a:t>
            </a:r>
            <a:endParaRPr lang="pt-BR" sz="800" b="1" dirty="0"/>
          </a:p>
        </p:txBody>
      </p:sp>
    </p:spTree>
    <p:extLst>
      <p:ext uri="{BB962C8B-B14F-4D97-AF65-F5344CB8AC3E}">
        <p14:creationId xmlns:p14="http://schemas.microsoft.com/office/powerpoint/2010/main" val="1676420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2</a:t>
            </a:r>
          </a:p>
        </p:txBody>
      </p:sp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CE76AFD5-9722-2926-F59E-D20C44FC0772}"/>
              </a:ext>
            </a:extLst>
          </p:cNvPr>
          <p:cNvSpPr txBox="1">
            <a:spLocks/>
          </p:cNvSpPr>
          <p:nvPr/>
        </p:nvSpPr>
        <p:spPr>
          <a:xfrm>
            <a:off x="9938657" y="5996430"/>
            <a:ext cx="1992086" cy="556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TELEGRAPH MAGAZINE. 17 out. 2015.</a:t>
            </a:r>
            <a:endParaRPr lang="pt-BR" sz="12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202E8FD-A63C-39EB-EEA3-43FDBBA3DDF5}"/>
              </a:ext>
            </a:extLst>
          </p:cNvPr>
          <p:cNvSpPr txBox="1"/>
          <p:nvPr/>
        </p:nvSpPr>
        <p:spPr>
          <a:xfrm>
            <a:off x="289825" y="3014978"/>
            <a:ext cx="4113363" cy="3477875"/>
          </a:xfrm>
          <a:custGeom>
            <a:avLst/>
            <a:gdLst>
              <a:gd name="connsiteX0" fmla="*/ 0 w 4113363"/>
              <a:gd name="connsiteY0" fmla="*/ 0 h 3477875"/>
              <a:gd name="connsiteX1" fmla="*/ 4113363 w 4113363"/>
              <a:gd name="connsiteY1" fmla="*/ 0 h 3477875"/>
              <a:gd name="connsiteX2" fmla="*/ 4113363 w 4113363"/>
              <a:gd name="connsiteY2" fmla="*/ 3477875 h 3477875"/>
              <a:gd name="connsiteX3" fmla="*/ 0 w 4113363"/>
              <a:gd name="connsiteY3" fmla="*/ 3477875 h 3477875"/>
              <a:gd name="connsiteX4" fmla="*/ 0 w 4113363"/>
              <a:gd name="connsiteY4" fmla="*/ 0 h 347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3363" h="3477875" fill="none" extrusionOk="0">
                <a:moveTo>
                  <a:pt x="0" y="0"/>
                </a:moveTo>
                <a:cubicBezTo>
                  <a:pt x="1620947" y="-49533"/>
                  <a:pt x="2460215" y="-14809"/>
                  <a:pt x="4113363" y="0"/>
                </a:cubicBezTo>
                <a:cubicBezTo>
                  <a:pt x="4201002" y="1400027"/>
                  <a:pt x="4040684" y="1827660"/>
                  <a:pt x="4113363" y="3477875"/>
                </a:cubicBezTo>
                <a:cubicBezTo>
                  <a:pt x="2612614" y="3429644"/>
                  <a:pt x="867753" y="3562330"/>
                  <a:pt x="0" y="3477875"/>
                </a:cubicBezTo>
                <a:cubicBezTo>
                  <a:pt x="-38581" y="1982116"/>
                  <a:pt x="63341" y="533589"/>
                  <a:pt x="0" y="0"/>
                </a:cubicBezTo>
                <a:close/>
              </a:path>
              <a:path w="4113363" h="3477875" stroke="0" extrusionOk="0">
                <a:moveTo>
                  <a:pt x="0" y="0"/>
                </a:moveTo>
                <a:cubicBezTo>
                  <a:pt x="815234" y="118645"/>
                  <a:pt x="3404981" y="116012"/>
                  <a:pt x="4113363" y="0"/>
                </a:cubicBezTo>
                <a:cubicBezTo>
                  <a:pt x="3980481" y="384828"/>
                  <a:pt x="4198314" y="2955181"/>
                  <a:pt x="4113363" y="3477875"/>
                </a:cubicBezTo>
                <a:cubicBezTo>
                  <a:pt x="2984491" y="3612475"/>
                  <a:pt x="1445471" y="3320679"/>
                  <a:pt x="0" y="3477875"/>
                </a:cubicBezTo>
                <a:cubicBezTo>
                  <a:pt x="-20187" y="3114919"/>
                  <a:pt x="-152480" y="1412716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a. Who is the woman on the cover of the magazine?</a:t>
            </a:r>
          </a:p>
          <a:p>
            <a:endParaRPr lang="en-US" sz="2000" dirty="0"/>
          </a:p>
          <a:p>
            <a:r>
              <a:rPr lang="en-US" sz="2000" dirty="0"/>
              <a:t>b. What details about her are mentioned on the cover?</a:t>
            </a:r>
          </a:p>
          <a:p>
            <a:endParaRPr lang="en-US" sz="2000" dirty="0"/>
          </a:p>
          <a:p>
            <a:r>
              <a:rPr lang="en-US" sz="2000" dirty="0"/>
              <a:t>c. Based on the cover, does the woman have an ordinary or</a:t>
            </a:r>
          </a:p>
          <a:p>
            <a:r>
              <a:rPr lang="en-US" sz="2000" dirty="0"/>
              <a:t>extraordinary life?</a:t>
            </a:r>
          </a:p>
          <a:p>
            <a:endParaRPr lang="en-US" sz="2000" dirty="0"/>
          </a:p>
          <a:p>
            <a:r>
              <a:rPr lang="en-US" sz="2000" dirty="0"/>
              <a:t>d. What else do you know about her?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F0B695BC-A162-4504-A9B1-1C39EC27F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599" y="641312"/>
            <a:ext cx="4654295" cy="5804596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C6FF4BFD-5B9D-8809-2BB1-E0284134C121}"/>
              </a:ext>
            </a:extLst>
          </p:cNvPr>
          <p:cNvGrpSpPr/>
          <p:nvPr/>
        </p:nvGrpSpPr>
        <p:grpSpPr>
          <a:xfrm>
            <a:off x="9038586" y="1219943"/>
            <a:ext cx="2863589" cy="1852865"/>
            <a:chOff x="316722" y="3657336"/>
            <a:chExt cx="2792693" cy="1506895"/>
          </a:xfrm>
        </p:grpSpPr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4FC3672D-3FC5-05C1-5454-9DBBCA22EA67}"/>
                </a:ext>
              </a:extLst>
            </p:cNvPr>
            <p:cNvSpPr txBox="1"/>
            <p:nvPr/>
          </p:nvSpPr>
          <p:spPr>
            <a:xfrm>
              <a:off x="532516" y="4087906"/>
              <a:ext cx="2576899" cy="1076325"/>
            </a:xfrm>
            <a:custGeom>
              <a:avLst/>
              <a:gdLst>
                <a:gd name="connsiteX0" fmla="*/ 0 w 2576899"/>
                <a:gd name="connsiteY0" fmla="*/ 0 h 1076325"/>
                <a:gd name="connsiteX1" fmla="*/ 2576899 w 2576899"/>
                <a:gd name="connsiteY1" fmla="*/ 0 h 1076325"/>
                <a:gd name="connsiteX2" fmla="*/ 2576899 w 2576899"/>
                <a:gd name="connsiteY2" fmla="*/ 1076325 h 1076325"/>
                <a:gd name="connsiteX3" fmla="*/ 0 w 2576899"/>
                <a:gd name="connsiteY3" fmla="*/ 1076325 h 1076325"/>
                <a:gd name="connsiteX4" fmla="*/ 0 w 2576899"/>
                <a:gd name="connsiteY4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6899" h="1076325" fill="none" extrusionOk="0">
                  <a:moveTo>
                    <a:pt x="0" y="0"/>
                  </a:moveTo>
                  <a:cubicBezTo>
                    <a:pt x="389180" y="-49533"/>
                    <a:pt x="1325490" y="-14809"/>
                    <a:pt x="2576899" y="0"/>
                  </a:cubicBezTo>
                  <a:cubicBezTo>
                    <a:pt x="2668323" y="316061"/>
                    <a:pt x="2588260" y="934368"/>
                    <a:pt x="2576899" y="1076325"/>
                  </a:cubicBezTo>
                  <a:cubicBezTo>
                    <a:pt x="1504529" y="1028094"/>
                    <a:pt x="1033103" y="1160780"/>
                    <a:pt x="0" y="1076325"/>
                  </a:cubicBezTo>
                  <a:cubicBezTo>
                    <a:pt x="-56707" y="825752"/>
                    <a:pt x="61782" y="421345"/>
                    <a:pt x="0" y="0"/>
                  </a:cubicBezTo>
                  <a:close/>
                </a:path>
                <a:path w="2576899" h="1076325" stroke="0" extrusionOk="0">
                  <a:moveTo>
                    <a:pt x="0" y="0"/>
                  </a:moveTo>
                  <a:cubicBezTo>
                    <a:pt x="768238" y="118645"/>
                    <a:pt x="2046936" y="116012"/>
                    <a:pt x="2576899" y="0"/>
                  </a:cubicBezTo>
                  <a:cubicBezTo>
                    <a:pt x="2557614" y="272126"/>
                    <a:pt x="2492481" y="834252"/>
                    <a:pt x="2576899" y="1076325"/>
                  </a:cubicBezTo>
                  <a:cubicBezTo>
                    <a:pt x="1837972" y="1210925"/>
                    <a:pt x="622684" y="919129"/>
                    <a:pt x="0" y="1076325"/>
                  </a:cubicBezTo>
                  <a:cubicBezTo>
                    <a:pt x="-62674" y="676046"/>
                    <a:pt x="85017" y="199278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ordinary</a:t>
              </a:r>
              <a:r>
                <a:rPr lang="en-US" sz="2000" dirty="0"/>
                <a:t> </a:t>
              </a:r>
            </a:p>
            <a:p>
              <a:r>
                <a:rPr lang="en-US" sz="2000" dirty="0"/>
                <a:t>= usual, not special</a:t>
              </a:r>
            </a:p>
            <a:p>
              <a:r>
                <a:rPr lang="en-US" sz="2000" b="1" dirty="0"/>
                <a:t>extraordinary</a:t>
              </a:r>
              <a:r>
                <a:rPr lang="en-US" sz="2000" dirty="0"/>
                <a:t> </a:t>
              </a:r>
            </a:p>
            <a:p>
              <a:r>
                <a:rPr lang="en-US" sz="2000" dirty="0"/>
                <a:t>= very unusual, special</a:t>
              </a:r>
            </a:p>
          </p:txBody>
        </p:sp>
        <p:sp>
          <p:nvSpPr>
            <p:cNvPr id="13" name="Pentágono 12">
              <a:extLst>
                <a:ext uri="{FF2B5EF4-FFF2-40B4-BE49-F238E27FC236}">
                  <a16:creationId xmlns:a16="http://schemas.microsoft.com/office/drawing/2014/main" id="{C3D14B98-DADC-3FE1-14C4-2DC1FA90EC2B}"/>
                </a:ext>
              </a:extLst>
            </p:cNvPr>
            <p:cNvSpPr/>
            <p:nvPr/>
          </p:nvSpPr>
          <p:spPr>
            <a:xfrm rot="21406225">
              <a:off x="316722" y="3657336"/>
              <a:ext cx="2549350" cy="467713"/>
            </a:xfrm>
            <a:prstGeom prst="homePlat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LANGUAGE NOTE</a:t>
              </a:r>
            </a:p>
          </p:txBody>
        </p:sp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F466EC2-40AC-FF38-04A4-DA75516625BF}"/>
              </a:ext>
            </a:extLst>
          </p:cNvPr>
          <p:cNvSpPr txBox="1"/>
          <p:nvPr/>
        </p:nvSpPr>
        <p:spPr>
          <a:xfrm>
            <a:off x="5127172" y="1507489"/>
            <a:ext cx="177658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/>
                <a:latin typeface="+mj-lt"/>
              </a:rPr>
              <a:t>Nobel laureate.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/>
                <a:latin typeface="+mj-lt"/>
              </a:rPr>
              <a:t>Icon.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/>
                <a:latin typeface="+mj-lt"/>
              </a:rPr>
              <a:t>Campaigner.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/>
                <a:latin typeface="+mj-lt"/>
              </a:rPr>
              <a:t>Daughter.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/>
                <a:latin typeface="+mj-lt"/>
              </a:rPr>
              <a:t>Schoolgirl.</a:t>
            </a:r>
          </a:p>
          <a:p>
            <a:pPr algn="ctr"/>
            <a:r>
              <a:rPr lang="en-US" dirty="0">
                <a:effectLst/>
                <a:latin typeface="+mj-lt"/>
              </a:rPr>
              <a:t>Inside the ordinary</a:t>
            </a:r>
          </a:p>
          <a:p>
            <a:pPr algn="ctr"/>
            <a:r>
              <a:rPr lang="en-US" dirty="0">
                <a:effectLst/>
                <a:latin typeface="+mj-lt"/>
              </a:rPr>
              <a:t>life of the</a:t>
            </a:r>
          </a:p>
          <a:p>
            <a:pPr algn="ctr"/>
            <a:r>
              <a:rPr lang="en-US" dirty="0">
                <a:effectLst/>
                <a:latin typeface="+mj-lt"/>
              </a:rPr>
              <a:t>extraordinary</a:t>
            </a:r>
          </a:p>
          <a:p>
            <a:pPr algn="ctr"/>
            <a:r>
              <a:rPr lang="en-US" dirty="0">
                <a:effectLst/>
                <a:latin typeface="+mj-lt"/>
              </a:rPr>
              <a:t>Malala</a:t>
            </a:r>
          </a:p>
        </p:txBody>
      </p:sp>
    </p:spTree>
    <p:extLst>
      <p:ext uri="{BB962C8B-B14F-4D97-AF65-F5344CB8AC3E}">
        <p14:creationId xmlns:p14="http://schemas.microsoft.com/office/powerpoint/2010/main" val="183543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9AD4E92-2DBD-8CD4-18DD-B7AD16B5CE84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2: word formation: suffixes</a:t>
            </a:r>
          </a:p>
        </p:txBody>
      </p: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F07CE52D-4EA5-021B-8DD6-F4A7AF352A94}"/>
              </a:ext>
            </a:extLst>
          </p:cNvPr>
          <p:cNvGrpSpPr/>
          <p:nvPr/>
        </p:nvGrpSpPr>
        <p:grpSpPr>
          <a:xfrm>
            <a:off x="4854447" y="1473200"/>
            <a:ext cx="7137400" cy="3911600"/>
            <a:chOff x="4854447" y="1473200"/>
            <a:chExt cx="7137400" cy="3911600"/>
          </a:xfrm>
        </p:grpSpPr>
        <p:pic>
          <p:nvPicPr>
            <p:cNvPr id="21" name="Imagem 20" descr="Tela de computador com texto preto sobre fundo branco&#10;&#10;Descrição gerada automaticamente com confiança média">
              <a:extLst>
                <a:ext uri="{FF2B5EF4-FFF2-40B4-BE49-F238E27FC236}">
                  <a16:creationId xmlns:a16="http://schemas.microsoft.com/office/drawing/2014/main" id="{C3FED955-2D9A-D580-8DDD-B6BC50EE7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54447" y="1473200"/>
              <a:ext cx="7137400" cy="3911600"/>
            </a:xfrm>
            <a:prstGeom prst="rect">
              <a:avLst/>
            </a:prstGeom>
          </p:spPr>
        </p:pic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2072B58C-AB08-9DC9-6E96-78CFE66399A3}"/>
                </a:ext>
              </a:extLst>
            </p:cNvPr>
            <p:cNvSpPr txBox="1"/>
            <p:nvPr/>
          </p:nvSpPr>
          <p:spPr>
            <a:xfrm>
              <a:off x="6560472" y="2894587"/>
              <a:ext cx="1592928" cy="707886"/>
            </a:xfrm>
            <a:custGeom>
              <a:avLst/>
              <a:gdLst>
                <a:gd name="connsiteX0" fmla="*/ 0 w 1592928"/>
                <a:gd name="connsiteY0" fmla="*/ 0 h 707886"/>
                <a:gd name="connsiteX1" fmla="*/ 1592928 w 1592928"/>
                <a:gd name="connsiteY1" fmla="*/ 0 h 707886"/>
                <a:gd name="connsiteX2" fmla="*/ 1592928 w 1592928"/>
                <a:gd name="connsiteY2" fmla="*/ 707886 h 707886"/>
                <a:gd name="connsiteX3" fmla="*/ 0 w 1592928"/>
                <a:gd name="connsiteY3" fmla="*/ 707886 h 707886"/>
                <a:gd name="connsiteX4" fmla="*/ 0 w 1592928"/>
                <a:gd name="connsiteY4" fmla="*/ 0 h 70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2928" h="707886" fill="none" extrusionOk="0">
                  <a:moveTo>
                    <a:pt x="0" y="0"/>
                  </a:moveTo>
                  <a:cubicBezTo>
                    <a:pt x="377106" y="32903"/>
                    <a:pt x="889801" y="-71251"/>
                    <a:pt x="1592928" y="0"/>
                  </a:cubicBezTo>
                  <a:cubicBezTo>
                    <a:pt x="1590031" y="241872"/>
                    <a:pt x="1544925" y="624090"/>
                    <a:pt x="1592928" y="707886"/>
                  </a:cubicBezTo>
                  <a:cubicBezTo>
                    <a:pt x="1200012" y="847534"/>
                    <a:pt x="557250" y="809364"/>
                    <a:pt x="0" y="707886"/>
                  </a:cubicBezTo>
                  <a:cubicBezTo>
                    <a:pt x="63689" y="451632"/>
                    <a:pt x="20489" y="177244"/>
                    <a:pt x="0" y="0"/>
                  </a:cubicBezTo>
                  <a:close/>
                </a:path>
                <a:path w="1592928" h="707886" stroke="0" extrusionOk="0">
                  <a:moveTo>
                    <a:pt x="0" y="0"/>
                  </a:moveTo>
                  <a:cubicBezTo>
                    <a:pt x="576442" y="55930"/>
                    <a:pt x="1426147" y="-84765"/>
                    <a:pt x="1592928" y="0"/>
                  </a:cubicBezTo>
                  <a:cubicBezTo>
                    <a:pt x="1549518" y="186738"/>
                    <a:pt x="1647669" y="428844"/>
                    <a:pt x="1592928" y="707886"/>
                  </a:cubicBezTo>
                  <a:cubicBezTo>
                    <a:pt x="849762" y="684789"/>
                    <a:pt x="689525" y="692704"/>
                    <a:pt x="0" y="707886"/>
                  </a:cubicBezTo>
                  <a:cubicBezTo>
                    <a:pt x="50286" y="551974"/>
                    <a:pt x="46678" y="31663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>
                  <a:solidFill>
                    <a:srgbClr val="FF0000"/>
                  </a:solidFill>
                </a:rPr>
                <a:t>oppress</a:t>
              </a:r>
              <a:r>
                <a:rPr lang="pt-BR" sz="2000" b="1" dirty="0">
                  <a:solidFill>
                    <a:srgbClr val="FF0000"/>
                  </a:solidFill>
                </a:rPr>
                <a:t>ion</a:t>
              </a:r>
              <a:r>
                <a:rPr lang="pt-BR" sz="2000" dirty="0">
                  <a:solidFill>
                    <a:srgbClr val="FF0000"/>
                  </a:solidFill>
                </a:rPr>
                <a:t>, separat</a:t>
              </a:r>
              <a:r>
                <a:rPr lang="pt-BR" sz="2000" b="1" dirty="0">
                  <a:solidFill>
                    <a:srgbClr val="FF0000"/>
                  </a:solidFill>
                </a:rPr>
                <a:t>ion</a:t>
              </a:r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8AFB6A9E-0DAC-AAED-3C2D-291348EE9013}"/>
                </a:ext>
              </a:extLst>
            </p:cNvPr>
            <p:cNvSpPr txBox="1"/>
            <p:nvPr/>
          </p:nvSpPr>
          <p:spPr>
            <a:xfrm>
              <a:off x="6529912" y="3817975"/>
              <a:ext cx="1666875" cy="646331"/>
            </a:xfrm>
            <a:custGeom>
              <a:avLst/>
              <a:gdLst>
                <a:gd name="connsiteX0" fmla="*/ 0 w 1666875"/>
                <a:gd name="connsiteY0" fmla="*/ 0 h 646331"/>
                <a:gd name="connsiteX1" fmla="*/ 1666875 w 1666875"/>
                <a:gd name="connsiteY1" fmla="*/ 0 h 646331"/>
                <a:gd name="connsiteX2" fmla="*/ 1666875 w 1666875"/>
                <a:gd name="connsiteY2" fmla="*/ 646331 h 646331"/>
                <a:gd name="connsiteX3" fmla="*/ 0 w 1666875"/>
                <a:gd name="connsiteY3" fmla="*/ 646331 h 646331"/>
                <a:gd name="connsiteX4" fmla="*/ 0 w 1666875"/>
                <a:gd name="connsiteY4" fmla="*/ 0 h 646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6875" h="646331" fill="none" extrusionOk="0">
                  <a:moveTo>
                    <a:pt x="0" y="0"/>
                  </a:moveTo>
                  <a:cubicBezTo>
                    <a:pt x="715207" y="133423"/>
                    <a:pt x="1254811" y="-60715"/>
                    <a:pt x="1666875" y="0"/>
                  </a:cubicBezTo>
                  <a:cubicBezTo>
                    <a:pt x="1681347" y="98201"/>
                    <a:pt x="1647962" y="333819"/>
                    <a:pt x="1666875" y="646331"/>
                  </a:cubicBezTo>
                  <a:cubicBezTo>
                    <a:pt x="1483120" y="722769"/>
                    <a:pt x="196459" y="615205"/>
                    <a:pt x="0" y="646331"/>
                  </a:cubicBezTo>
                  <a:cubicBezTo>
                    <a:pt x="46534" y="433830"/>
                    <a:pt x="35510" y="136178"/>
                    <a:pt x="0" y="0"/>
                  </a:cubicBezTo>
                  <a:close/>
                </a:path>
                <a:path w="1666875" h="646331" stroke="0" extrusionOk="0">
                  <a:moveTo>
                    <a:pt x="0" y="0"/>
                  </a:moveTo>
                  <a:cubicBezTo>
                    <a:pt x="284205" y="42701"/>
                    <a:pt x="848907" y="93756"/>
                    <a:pt x="1666875" y="0"/>
                  </a:cubicBezTo>
                  <a:cubicBezTo>
                    <a:pt x="1619141" y="166119"/>
                    <a:pt x="1706365" y="543217"/>
                    <a:pt x="1666875" y="646331"/>
                  </a:cubicBezTo>
                  <a:cubicBezTo>
                    <a:pt x="1135113" y="572237"/>
                    <a:pt x="302358" y="733016"/>
                    <a:pt x="0" y="646331"/>
                  </a:cubicBezTo>
                  <a:cubicBezTo>
                    <a:pt x="44741" y="534667"/>
                    <a:pt x="-25823" y="189070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solidFill>
                    <a:srgbClr val="FF0000"/>
                  </a:solidFill>
                </a:rPr>
                <a:t>art</a:t>
              </a:r>
              <a:r>
                <a:rPr lang="pt-BR" b="1" dirty="0">
                  <a:solidFill>
                    <a:srgbClr val="FF0000"/>
                  </a:solidFill>
                </a:rPr>
                <a:t>ist</a:t>
              </a:r>
              <a:r>
                <a:rPr lang="pt-BR" dirty="0">
                  <a:solidFill>
                    <a:srgbClr val="FF0000"/>
                  </a:solidFill>
                </a:rPr>
                <a:t>, scient</a:t>
              </a:r>
              <a:r>
                <a:rPr lang="pt-BR" b="1" dirty="0">
                  <a:solidFill>
                    <a:srgbClr val="FF0000"/>
                  </a:solidFill>
                </a:rPr>
                <a:t>ist</a:t>
              </a:r>
              <a:r>
                <a:rPr lang="pt-BR" dirty="0">
                  <a:solidFill>
                    <a:srgbClr val="FF0000"/>
                  </a:solidFill>
                </a:rPr>
                <a:t>, journal</a:t>
              </a:r>
              <a:r>
                <a:rPr lang="pt-BR" b="1" dirty="0">
                  <a:solidFill>
                    <a:srgbClr val="FF0000"/>
                  </a:solidFill>
                </a:rPr>
                <a:t>ist</a:t>
              </a:r>
            </a:p>
          </p:txBody>
        </p: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0BE1B1AE-94E1-4ED6-7B7F-A5EEA7E311DE}"/>
                </a:ext>
              </a:extLst>
            </p:cNvPr>
            <p:cNvSpPr txBox="1"/>
            <p:nvPr/>
          </p:nvSpPr>
          <p:spPr>
            <a:xfrm>
              <a:off x="8406532" y="3028890"/>
              <a:ext cx="1592928" cy="400110"/>
            </a:xfrm>
            <a:custGeom>
              <a:avLst/>
              <a:gdLst>
                <a:gd name="connsiteX0" fmla="*/ 0 w 1592928"/>
                <a:gd name="connsiteY0" fmla="*/ 0 h 400110"/>
                <a:gd name="connsiteX1" fmla="*/ 1592928 w 1592928"/>
                <a:gd name="connsiteY1" fmla="*/ 0 h 400110"/>
                <a:gd name="connsiteX2" fmla="*/ 1592928 w 1592928"/>
                <a:gd name="connsiteY2" fmla="*/ 400110 h 400110"/>
                <a:gd name="connsiteX3" fmla="*/ 0 w 1592928"/>
                <a:gd name="connsiteY3" fmla="*/ 400110 h 400110"/>
                <a:gd name="connsiteX4" fmla="*/ 0 w 1592928"/>
                <a:gd name="connsiteY4" fmla="*/ 0 h 40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2928" h="400110" fill="none" extrusionOk="0">
                  <a:moveTo>
                    <a:pt x="0" y="0"/>
                  </a:moveTo>
                  <a:cubicBezTo>
                    <a:pt x="377106" y="32903"/>
                    <a:pt x="889801" y="-71251"/>
                    <a:pt x="1592928" y="0"/>
                  </a:cubicBezTo>
                  <a:cubicBezTo>
                    <a:pt x="1575484" y="188354"/>
                    <a:pt x="1626336" y="268442"/>
                    <a:pt x="1592928" y="400110"/>
                  </a:cubicBezTo>
                  <a:cubicBezTo>
                    <a:pt x="1200012" y="539758"/>
                    <a:pt x="557250" y="501588"/>
                    <a:pt x="0" y="400110"/>
                  </a:cubicBezTo>
                  <a:cubicBezTo>
                    <a:pt x="6807" y="313366"/>
                    <a:pt x="-28259" y="156545"/>
                    <a:pt x="0" y="0"/>
                  </a:cubicBezTo>
                  <a:close/>
                </a:path>
                <a:path w="1592928" h="400110" stroke="0" extrusionOk="0">
                  <a:moveTo>
                    <a:pt x="0" y="0"/>
                  </a:moveTo>
                  <a:cubicBezTo>
                    <a:pt x="576442" y="55930"/>
                    <a:pt x="1426147" y="-84765"/>
                    <a:pt x="1592928" y="0"/>
                  </a:cubicBezTo>
                  <a:cubicBezTo>
                    <a:pt x="1563965" y="83683"/>
                    <a:pt x="1562819" y="323643"/>
                    <a:pt x="1592928" y="400110"/>
                  </a:cubicBezTo>
                  <a:cubicBezTo>
                    <a:pt x="849762" y="377013"/>
                    <a:pt x="689525" y="384928"/>
                    <a:pt x="0" y="400110"/>
                  </a:cubicBezTo>
                  <a:cubicBezTo>
                    <a:pt x="-5127" y="280748"/>
                    <a:pt x="28726" y="60435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>
                  <a:solidFill>
                    <a:srgbClr val="FF0000"/>
                  </a:solidFill>
                </a:rPr>
                <a:t>noun</a:t>
              </a:r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1252A1C5-549E-0537-3216-1443C2F440CF}"/>
                </a:ext>
              </a:extLst>
            </p:cNvPr>
            <p:cNvSpPr txBox="1"/>
            <p:nvPr/>
          </p:nvSpPr>
          <p:spPr>
            <a:xfrm>
              <a:off x="8406532" y="3817975"/>
              <a:ext cx="1592928" cy="400110"/>
            </a:xfrm>
            <a:custGeom>
              <a:avLst/>
              <a:gdLst>
                <a:gd name="connsiteX0" fmla="*/ 0 w 1592928"/>
                <a:gd name="connsiteY0" fmla="*/ 0 h 400110"/>
                <a:gd name="connsiteX1" fmla="*/ 1592928 w 1592928"/>
                <a:gd name="connsiteY1" fmla="*/ 0 h 400110"/>
                <a:gd name="connsiteX2" fmla="*/ 1592928 w 1592928"/>
                <a:gd name="connsiteY2" fmla="*/ 400110 h 400110"/>
                <a:gd name="connsiteX3" fmla="*/ 0 w 1592928"/>
                <a:gd name="connsiteY3" fmla="*/ 400110 h 400110"/>
                <a:gd name="connsiteX4" fmla="*/ 0 w 1592928"/>
                <a:gd name="connsiteY4" fmla="*/ 0 h 40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2928" h="400110" fill="none" extrusionOk="0">
                  <a:moveTo>
                    <a:pt x="0" y="0"/>
                  </a:moveTo>
                  <a:cubicBezTo>
                    <a:pt x="377106" y="32903"/>
                    <a:pt x="889801" y="-71251"/>
                    <a:pt x="1592928" y="0"/>
                  </a:cubicBezTo>
                  <a:cubicBezTo>
                    <a:pt x="1575484" y="188354"/>
                    <a:pt x="1626336" y="268442"/>
                    <a:pt x="1592928" y="400110"/>
                  </a:cubicBezTo>
                  <a:cubicBezTo>
                    <a:pt x="1200012" y="539758"/>
                    <a:pt x="557250" y="501588"/>
                    <a:pt x="0" y="400110"/>
                  </a:cubicBezTo>
                  <a:cubicBezTo>
                    <a:pt x="6807" y="313366"/>
                    <a:pt x="-28259" y="156545"/>
                    <a:pt x="0" y="0"/>
                  </a:cubicBezTo>
                  <a:close/>
                </a:path>
                <a:path w="1592928" h="400110" stroke="0" extrusionOk="0">
                  <a:moveTo>
                    <a:pt x="0" y="0"/>
                  </a:moveTo>
                  <a:cubicBezTo>
                    <a:pt x="576442" y="55930"/>
                    <a:pt x="1426147" y="-84765"/>
                    <a:pt x="1592928" y="0"/>
                  </a:cubicBezTo>
                  <a:cubicBezTo>
                    <a:pt x="1563965" y="83683"/>
                    <a:pt x="1562819" y="323643"/>
                    <a:pt x="1592928" y="400110"/>
                  </a:cubicBezTo>
                  <a:cubicBezTo>
                    <a:pt x="849762" y="377013"/>
                    <a:pt x="689525" y="384928"/>
                    <a:pt x="0" y="400110"/>
                  </a:cubicBezTo>
                  <a:cubicBezTo>
                    <a:pt x="-5127" y="280748"/>
                    <a:pt x="28726" y="60435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>
                  <a:solidFill>
                    <a:srgbClr val="FF0000"/>
                  </a:solidFill>
                </a:rPr>
                <a:t>noun</a:t>
              </a:r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4077AD75-75F3-8062-A038-3B701CD3D27B}"/>
                </a:ext>
              </a:extLst>
            </p:cNvPr>
            <p:cNvSpPr txBox="1"/>
            <p:nvPr/>
          </p:nvSpPr>
          <p:spPr>
            <a:xfrm>
              <a:off x="10212784" y="3756420"/>
              <a:ext cx="1592928" cy="707886"/>
            </a:xfrm>
            <a:custGeom>
              <a:avLst/>
              <a:gdLst>
                <a:gd name="connsiteX0" fmla="*/ 0 w 1592928"/>
                <a:gd name="connsiteY0" fmla="*/ 0 h 707886"/>
                <a:gd name="connsiteX1" fmla="*/ 1592928 w 1592928"/>
                <a:gd name="connsiteY1" fmla="*/ 0 h 707886"/>
                <a:gd name="connsiteX2" fmla="*/ 1592928 w 1592928"/>
                <a:gd name="connsiteY2" fmla="*/ 707886 h 707886"/>
                <a:gd name="connsiteX3" fmla="*/ 0 w 1592928"/>
                <a:gd name="connsiteY3" fmla="*/ 707886 h 707886"/>
                <a:gd name="connsiteX4" fmla="*/ 0 w 1592928"/>
                <a:gd name="connsiteY4" fmla="*/ 0 h 70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2928" h="707886" fill="none" extrusionOk="0">
                  <a:moveTo>
                    <a:pt x="0" y="0"/>
                  </a:moveTo>
                  <a:cubicBezTo>
                    <a:pt x="377106" y="32903"/>
                    <a:pt x="889801" y="-71251"/>
                    <a:pt x="1592928" y="0"/>
                  </a:cubicBezTo>
                  <a:cubicBezTo>
                    <a:pt x="1590031" y="241872"/>
                    <a:pt x="1544925" y="624090"/>
                    <a:pt x="1592928" y="707886"/>
                  </a:cubicBezTo>
                  <a:cubicBezTo>
                    <a:pt x="1200012" y="847534"/>
                    <a:pt x="557250" y="809364"/>
                    <a:pt x="0" y="707886"/>
                  </a:cubicBezTo>
                  <a:cubicBezTo>
                    <a:pt x="63689" y="451632"/>
                    <a:pt x="20489" y="177244"/>
                    <a:pt x="0" y="0"/>
                  </a:cubicBezTo>
                  <a:close/>
                </a:path>
                <a:path w="1592928" h="707886" stroke="0" extrusionOk="0">
                  <a:moveTo>
                    <a:pt x="0" y="0"/>
                  </a:moveTo>
                  <a:cubicBezTo>
                    <a:pt x="576442" y="55930"/>
                    <a:pt x="1426147" y="-84765"/>
                    <a:pt x="1592928" y="0"/>
                  </a:cubicBezTo>
                  <a:cubicBezTo>
                    <a:pt x="1549518" y="186738"/>
                    <a:pt x="1647669" y="428844"/>
                    <a:pt x="1592928" y="707886"/>
                  </a:cubicBezTo>
                  <a:cubicBezTo>
                    <a:pt x="849762" y="684789"/>
                    <a:pt x="689525" y="692704"/>
                    <a:pt x="0" y="707886"/>
                  </a:cubicBezTo>
                  <a:cubicBezTo>
                    <a:pt x="50286" y="551974"/>
                    <a:pt x="46678" y="31663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>
                  <a:solidFill>
                    <a:srgbClr val="FF0000"/>
                  </a:solidFill>
                </a:rPr>
                <a:t>Personal answers.</a:t>
              </a:r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B756FFBB-B818-7853-E6B3-15C92018CCB7}"/>
                </a:ext>
              </a:extLst>
            </p:cNvPr>
            <p:cNvSpPr txBox="1"/>
            <p:nvPr/>
          </p:nvSpPr>
          <p:spPr>
            <a:xfrm>
              <a:off x="10212784" y="2839970"/>
              <a:ext cx="1592928" cy="707886"/>
            </a:xfrm>
            <a:custGeom>
              <a:avLst/>
              <a:gdLst>
                <a:gd name="connsiteX0" fmla="*/ 0 w 1592928"/>
                <a:gd name="connsiteY0" fmla="*/ 0 h 707886"/>
                <a:gd name="connsiteX1" fmla="*/ 1592928 w 1592928"/>
                <a:gd name="connsiteY1" fmla="*/ 0 h 707886"/>
                <a:gd name="connsiteX2" fmla="*/ 1592928 w 1592928"/>
                <a:gd name="connsiteY2" fmla="*/ 707886 h 707886"/>
                <a:gd name="connsiteX3" fmla="*/ 0 w 1592928"/>
                <a:gd name="connsiteY3" fmla="*/ 707886 h 707886"/>
                <a:gd name="connsiteX4" fmla="*/ 0 w 1592928"/>
                <a:gd name="connsiteY4" fmla="*/ 0 h 70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2928" h="707886" fill="none" extrusionOk="0">
                  <a:moveTo>
                    <a:pt x="0" y="0"/>
                  </a:moveTo>
                  <a:cubicBezTo>
                    <a:pt x="377106" y="32903"/>
                    <a:pt x="889801" y="-71251"/>
                    <a:pt x="1592928" y="0"/>
                  </a:cubicBezTo>
                  <a:cubicBezTo>
                    <a:pt x="1590031" y="241872"/>
                    <a:pt x="1544925" y="624090"/>
                    <a:pt x="1592928" y="707886"/>
                  </a:cubicBezTo>
                  <a:cubicBezTo>
                    <a:pt x="1200012" y="847534"/>
                    <a:pt x="557250" y="809364"/>
                    <a:pt x="0" y="707886"/>
                  </a:cubicBezTo>
                  <a:cubicBezTo>
                    <a:pt x="63689" y="451632"/>
                    <a:pt x="20489" y="177244"/>
                    <a:pt x="0" y="0"/>
                  </a:cubicBezTo>
                  <a:close/>
                </a:path>
                <a:path w="1592928" h="707886" stroke="0" extrusionOk="0">
                  <a:moveTo>
                    <a:pt x="0" y="0"/>
                  </a:moveTo>
                  <a:cubicBezTo>
                    <a:pt x="576442" y="55930"/>
                    <a:pt x="1426147" y="-84765"/>
                    <a:pt x="1592928" y="0"/>
                  </a:cubicBezTo>
                  <a:cubicBezTo>
                    <a:pt x="1549518" y="186738"/>
                    <a:pt x="1647669" y="428844"/>
                    <a:pt x="1592928" y="707886"/>
                  </a:cubicBezTo>
                  <a:cubicBezTo>
                    <a:pt x="849762" y="684789"/>
                    <a:pt x="689525" y="692704"/>
                    <a:pt x="0" y="707886"/>
                  </a:cubicBezTo>
                  <a:cubicBezTo>
                    <a:pt x="50286" y="551974"/>
                    <a:pt x="46678" y="31663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>
                  <a:solidFill>
                    <a:srgbClr val="FF0000"/>
                  </a:solidFill>
                </a:rPr>
                <a:t>Personal answers.</a:t>
              </a:r>
            </a:p>
          </p:txBody>
        </p: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B9CCE634-44EF-A742-979E-8BB7737E4F49}"/>
                </a:ext>
              </a:extLst>
            </p:cNvPr>
            <p:cNvSpPr txBox="1"/>
            <p:nvPr/>
          </p:nvSpPr>
          <p:spPr>
            <a:xfrm>
              <a:off x="6560472" y="2090055"/>
              <a:ext cx="1592928" cy="707886"/>
            </a:xfrm>
            <a:custGeom>
              <a:avLst/>
              <a:gdLst>
                <a:gd name="connsiteX0" fmla="*/ 0 w 1592928"/>
                <a:gd name="connsiteY0" fmla="*/ 0 h 707886"/>
                <a:gd name="connsiteX1" fmla="*/ 1592928 w 1592928"/>
                <a:gd name="connsiteY1" fmla="*/ 0 h 707886"/>
                <a:gd name="connsiteX2" fmla="*/ 1592928 w 1592928"/>
                <a:gd name="connsiteY2" fmla="*/ 707886 h 707886"/>
                <a:gd name="connsiteX3" fmla="*/ 0 w 1592928"/>
                <a:gd name="connsiteY3" fmla="*/ 707886 h 707886"/>
                <a:gd name="connsiteX4" fmla="*/ 0 w 1592928"/>
                <a:gd name="connsiteY4" fmla="*/ 0 h 70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2928" h="707886" fill="none" extrusionOk="0">
                  <a:moveTo>
                    <a:pt x="0" y="0"/>
                  </a:moveTo>
                  <a:cubicBezTo>
                    <a:pt x="377106" y="32903"/>
                    <a:pt x="889801" y="-71251"/>
                    <a:pt x="1592928" y="0"/>
                  </a:cubicBezTo>
                  <a:cubicBezTo>
                    <a:pt x="1590031" y="241872"/>
                    <a:pt x="1544925" y="624090"/>
                    <a:pt x="1592928" y="707886"/>
                  </a:cubicBezTo>
                  <a:cubicBezTo>
                    <a:pt x="1200012" y="847534"/>
                    <a:pt x="557250" y="809364"/>
                    <a:pt x="0" y="707886"/>
                  </a:cubicBezTo>
                  <a:cubicBezTo>
                    <a:pt x="63689" y="451632"/>
                    <a:pt x="20489" y="177244"/>
                    <a:pt x="0" y="0"/>
                  </a:cubicBezTo>
                  <a:close/>
                </a:path>
                <a:path w="1592928" h="707886" stroke="0" extrusionOk="0">
                  <a:moveTo>
                    <a:pt x="0" y="0"/>
                  </a:moveTo>
                  <a:cubicBezTo>
                    <a:pt x="576442" y="55930"/>
                    <a:pt x="1426147" y="-84765"/>
                    <a:pt x="1592928" y="0"/>
                  </a:cubicBezTo>
                  <a:cubicBezTo>
                    <a:pt x="1549518" y="186738"/>
                    <a:pt x="1647669" y="428844"/>
                    <a:pt x="1592928" y="707886"/>
                  </a:cubicBezTo>
                  <a:cubicBezTo>
                    <a:pt x="849762" y="684789"/>
                    <a:pt x="689525" y="692704"/>
                    <a:pt x="0" y="707886"/>
                  </a:cubicBezTo>
                  <a:cubicBezTo>
                    <a:pt x="50286" y="551974"/>
                    <a:pt x="46678" y="31663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>
                  <a:solidFill>
                    <a:srgbClr val="FF0000"/>
                  </a:solidFill>
                </a:rPr>
                <a:t>beauti</a:t>
              </a:r>
              <a:r>
                <a:rPr lang="pt-BR" sz="2000" b="1" dirty="0">
                  <a:solidFill>
                    <a:srgbClr val="FF0000"/>
                  </a:solidFill>
                </a:rPr>
                <a:t>ful</a:t>
              </a:r>
              <a:r>
                <a:rPr lang="pt-BR" sz="2000" dirty="0">
                  <a:solidFill>
                    <a:srgbClr val="FF0000"/>
                  </a:solidFill>
                </a:rPr>
                <a:t>, pain</a:t>
              </a:r>
              <a:r>
                <a:rPr lang="pt-BR" sz="2000" b="1" dirty="0">
                  <a:solidFill>
                    <a:srgbClr val="FF0000"/>
                  </a:solidFill>
                </a:rPr>
                <a:t>ful</a:t>
              </a:r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31F06753-258D-B98D-E2DB-A24FDE061DE2}"/>
                </a:ext>
              </a:extLst>
            </p:cNvPr>
            <p:cNvSpPr txBox="1"/>
            <p:nvPr/>
          </p:nvSpPr>
          <p:spPr>
            <a:xfrm>
              <a:off x="8406532" y="2224358"/>
              <a:ext cx="1592928" cy="400110"/>
            </a:xfrm>
            <a:custGeom>
              <a:avLst/>
              <a:gdLst>
                <a:gd name="connsiteX0" fmla="*/ 0 w 1592928"/>
                <a:gd name="connsiteY0" fmla="*/ 0 h 400110"/>
                <a:gd name="connsiteX1" fmla="*/ 1592928 w 1592928"/>
                <a:gd name="connsiteY1" fmla="*/ 0 h 400110"/>
                <a:gd name="connsiteX2" fmla="*/ 1592928 w 1592928"/>
                <a:gd name="connsiteY2" fmla="*/ 400110 h 400110"/>
                <a:gd name="connsiteX3" fmla="*/ 0 w 1592928"/>
                <a:gd name="connsiteY3" fmla="*/ 400110 h 400110"/>
                <a:gd name="connsiteX4" fmla="*/ 0 w 1592928"/>
                <a:gd name="connsiteY4" fmla="*/ 0 h 40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2928" h="400110" fill="none" extrusionOk="0">
                  <a:moveTo>
                    <a:pt x="0" y="0"/>
                  </a:moveTo>
                  <a:cubicBezTo>
                    <a:pt x="377106" y="32903"/>
                    <a:pt x="889801" y="-71251"/>
                    <a:pt x="1592928" y="0"/>
                  </a:cubicBezTo>
                  <a:cubicBezTo>
                    <a:pt x="1575484" y="188354"/>
                    <a:pt x="1626336" y="268442"/>
                    <a:pt x="1592928" y="400110"/>
                  </a:cubicBezTo>
                  <a:cubicBezTo>
                    <a:pt x="1200012" y="539758"/>
                    <a:pt x="557250" y="501588"/>
                    <a:pt x="0" y="400110"/>
                  </a:cubicBezTo>
                  <a:cubicBezTo>
                    <a:pt x="6807" y="313366"/>
                    <a:pt x="-28259" y="156545"/>
                    <a:pt x="0" y="0"/>
                  </a:cubicBezTo>
                  <a:close/>
                </a:path>
                <a:path w="1592928" h="400110" stroke="0" extrusionOk="0">
                  <a:moveTo>
                    <a:pt x="0" y="0"/>
                  </a:moveTo>
                  <a:cubicBezTo>
                    <a:pt x="576442" y="55930"/>
                    <a:pt x="1426147" y="-84765"/>
                    <a:pt x="1592928" y="0"/>
                  </a:cubicBezTo>
                  <a:cubicBezTo>
                    <a:pt x="1563965" y="83683"/>
                    <a:pt x="1562819" y="323643"/>
                    <a:pt x="1592928" y="400110"/>
                  </a:cubicBezTo>
                  <a:cubicBezTo>
                    <a:pt x="849762" y="377013"/>
                    <a:pt x="689525" y="384928"/>
                    <a:pt x="0" y="400110"/>
                  </a:cubicBezTo>
                  <a:cubicBezTo>
                    <a:pt x="-5127" y="280748"/>
                    <a:pt x="28726" y="60435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>
                  <a:solidFill>
                    <a:srgbClr val="FF0000"/>
                  </a:solidFill>
                </a:rPr>
                <a:t>adjective</a:t>
              </a:r>
            </a:p>
          </p:txBody>
        </p:sp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0E324433-24C6-E806-E8D2-D8B341B53835}"/>
                </a:ext>
              </a:extLst>
            </p:cNvPr>
            <p:cNvSpPr txBox="1"/>
            <p:nvPr/>
          </p:nvSpPr>
          <p:spPr>
            <a:xfrm>
              <a:off x="10212784" y="2035438"/>
              <a:ext cx="1592928" cy="707886"/>
            </a:xfrm>
            <a:custGeom>
              <a:avLst/>
              <a:gdLst>
                <a:gd name="connsiteX0" fmla="*/ 0 w 1592928"/>
                <a:gd name="connsiteY0" fmla="*/ 0 h 707886"/>
                <a:gd name="connsiteX1" fmla="*/ 1592928 w 1592928"/>
                <a:gd name="connsiteY1" fmla="*/ 0 h 707886"/>
                <a:gd name="connsiteX2" fmla="*/ 1592928 w 1592928"/>
                <a:gd name="connsiteY2" fmla="*/ 707886 h 707886"/>
                <a:gd name="connsiteX3" fmla="*/ 0 w 1592928"/>
                <a:gd name="connsiteY3" fmla="*/ 707886 h 707886"/>
                <a:gd name="connsiteX4" fmla="*/ 0 w 1592928"/>
                <a:gd name="connsiteY4" fmla="*/ 0 h 70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2928" h="707886" fill="none" extrusionOk="0">
                  <a:moveTo>
                    <a:pt x="0" y="0"/>
                  </a:moveTo>
                  <a:cubicBezTo>
                    <a:pt x="377106" y="32903"/>
                    <a:pt x="889801" y="-71251"/>
                    <a:pt x="1592928" y="0"/>
                  </a:cubicBezTo>
                  <a:cubicBezTo>
                    <a:pt x="1590031" y="241872"/>
                    <a:pt x="1544925" y="624090"/>
                    <a:pt x="1592928" y="707886"/>
                  </a:cubicBezTo>
                  <a:cubicBezTo>
                    <a:pt x="1200012" y="847534"/>
                    <a:pt x="557250" y="809364"/>
                    <a:pt x="0" y="707886"/>
                  </a:cubicBezTo>
                  <a:cubicBezTo>
                    <a:pt x="63689" y="451632"/>
                    <a:pt x="20489" y="177244"/>
                    <a:pt x="0" y="0"/>
                  </a:cubicBezTo>
                  <a:close/>
                </a:path>
                <a:path w="1592928" h="707886" stroke="0" extrusionOk="0">
                  <a:moveTo>
                    <a:pt x="0" y="0"/>
                  </a:moveTo>
                  <a:cubicBezTo>
                    <a:pt x="576442" y="55930"/>
                    <a:pt x="1426147" y="-84765"/>
                    <a:pt x="1592928" y="0"/>
                  </a:cubicBezTo>
                  <a:cubicBezTo>
                    <a:pt x="1549518" y="186738"/>
                    <a:pt x="1647669" y="428844"/>
                    <a:pt x="1592928" y="707886"/>
                  </a:cubicBezTo>
                  <a:cubicBezTo>
                    <a:pt x="849762" y="684789"/>
                    <a:pt x="689525" y="692704"/>
                    <a:pt x="0" y="707886"/>
                  </a:cubicBezTo>
                  <a:cubicBezTo>
                    <a:pt x="50286" y="551974"/>
                    <a:pt x="46678" y="31663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>
                  <a:solidFill>
                    <a:srgbClr val="FF0000"/>
                  </a:solidFill>
                </a:rPr>
                <a:t>Personal answers.</a:t>
              </a:r>
            </a:p>
          </p:txBody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94BB66A1-8587-62AB-51DE-C68CB0CEB2FE}"/>
                </a:ext>
              </a:extLst>
            </p:cNvPr>
            <p:cNvSpPr txBox="1"/>
            <p:nvPr/>
          </p:nvSpPr>
          <p:spPr>
            <a:xfrm>
              <a:off x="6560472" y="4593018"/>
              <a:ext cx="1592928" cy="707886"/>
            </a:xfrm>
            <a:custGeom>
              <a:avLst/>
              <a:gdLst>
                <a:gd name="connsiteX0" fmla="*/ 0 w 1592928"/>
                <a:gd name="connsiteY0" fmla="*/ 0 h 707886"/>
                <a:gd name="connsiteX1" fmla="*/ 1592928 w 1592928"/>
                <a:gd name="connsiteY1" fmla="*/ 0 h 707886"/>
                <a:gd name="connsiteX2" fmla="*/ 1592928 w 1592928"/>
                <a:gd name="connsiteY2" fmla="*/ 707886 h 707886"/>
                <a:gd name="connsiteX3" fmla="*/ 0 w 1592928"/>
                <a:gd name="connsiteY3" fmla="*/ 707886 h 707886"/>
                <a:gd name="connsiteX4" fmla="*/ 0 w 1592928"/>
                <a:gd name="connsiteY4" fmla="*/ 0 h 70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2928" h="707886" fill="none" extrusionOk="0">
                  <a:moveTo>
                    <a:pt x="0" y="0"/>
                  </a:moveTo>
                  <a:cubicBezTo>
                    <a:pt x="377106" y="32903"/>
                    <a:pt x="889801" y="-71251"/>
                    <a:pt x="1592928" y="0"/>
                  </a:cubicBezTo>
                  <a:cubicBezTo>
                    <a:pt x="1590031" y="241872"/>
                    <a:pt x="1544925" y="624090"/>
                    <a:pt x="1592928" y="707886"/>
                  </a:cubicBezTo>
                  <a:cubicBezTo>
                    <a:pt x="1200012" y="847534"/>
                    <a:pt x="557250" y="809364"/>
                    <a:pt x="0" y="707886"/>
                  </a:cubicBezTo>
                  <a:cubicBezTo>
                    <a:pt x="63689" y="451632"/>
                    <a:pt x="20489" y="177244"/>
                    <a:pt x="0" y="0"/>
                  </a:cubicBezTo>
                  <a:close/>
                </a:path>
                <a:path w="1592928" h="707886" stroke="0" extrusionOk="0">
                  <a:moveTo>
                    <a:pt x="0" y="0"/>
                  </a:moveTo>
                  <a:cubicBezTo>
                    <a:pt x="576442" y="55930"/>
                    <a:pt x="1426147" y="-84765"/>
                    <a:pt x="1592928" y="0"/>
                  </a:cubicBezTo>
                  <a:cubicBezTo>
                    <a:pt x="1549518" y="186738"/>
                    <a:pt x="1647669" y="428844"/>
                    <a:pt x="1592928" y="707886"/>
                  </a:cubicBezTo>
                  <a:cubicBezTo>
                    <a:pt x="849762" y="684789"/>
                    <a:pt x="689525" y="692704"/>
                    <a:pt x="0" y="707886"/>
                  </a:cubicBezTo>
                  <a:cubicBezTo>
                    <a:pt x="50286" y="551974"/>
                    <a:pt x="46678" y="31663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>
                  <a:solidFill>
                    <a:srgbClr val="FF0000"/>
                  </a:solidFill>
                </a:rPr>
                <a:t>pacif</a:t>
              </a:r>
              <a:r>
                <a:rPr lang="pt-BR" sz="2000" b="1" dirty="0">
                  <a:solidFill>
                    <a:srgbClr val="FF0000"/>
                  </a:solidFill>
                </a:rPr>
                <a:t>ist</a:t>
              </a:r>
              <a:r>
                <a:rPr lang="pt-BR" sz="2000" dirty="0">
                  <a:solidFill>
                    <a:srgbClr val="FF0000"/>
                  </a:solidFill>
                </a:rPr>
                <a:t>, rac</a:t>
              </a:r>
              <a:r>
                <a:rPr lang="pt-BR" sz="2000" b="1" dirty="0">
                  <a:solidFill>
                    <a:srgbClr val="FF0000"/>
                  </a:solidFill>
                </a:rPr>
                <a:t>ist</a:t>
              </a:r>
            </a:p>
          </p:txBody>
        </p: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F0C6C51B-0D51-2E5F-232B-54C44DE7BC78}"/>
                </a:ext>
              </a:extLst>
            </p:cNvPr>
            <p:cNvSpPr txBox="1"/>
            <p:nvPr/>
          </p:nvSpPr>
          <p:spPr>
            <a:xfrm>
              <a:off x="8406532" y="4727321"/>
              <a:ext cx="1592928" cy="400110"/>
            </a:xfrm>
            <a:custGeom>
              <a:avLst/>
              <a:gdLst>
                <a:gd name="connsiteX0" fmla="*/ 0 w 1592928"/>
                <a:gd name="connsiteY0" fmla="*/ 0 h 400110"/>
                <a:gd name="connsiteX1" fmla="*/ 1592928 w 1592928"/>
                <a:gd name="connsiteY1" fmla="*/ 0 h 400110"/>
                <a:gd name="connsiteX2" fmla="*/ 1592928 w 1592928"/>
                <a:gd name="connsiteY2" fmla="*/ 400110 h 400110"/>
                <a:gd name="connsiteX3" fmla="*/ 0 w 1592928"/>
                <a:gd name="connsiteY3" fmla="*/ 400110 h 400110"/>
                <a:gd name="connsiteX4" fmla="*/ 0 w 1592928"/>
                <a:gd name="connsiteY4" fmla="*/ 0 h 40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2928" h="400110" fill="none" extrusionOk="0">
                  <a:moveTo>
                    <a:pt x="0" y="0"/>
                  </a:moveTo>
                  <a:cubicBezTo>
                    <a:pt x="377106" y="32903"/>
                    <a:pt x="889801" y="-71251"/>
                    <a:pt x="1592928" y="0"/>
                  </a:cubicBezTo>
                  <a:cubicBezTo>
                    <a:pt x="1575484" y="188354"/>
                    <a:pt x="1626336" y="268442"/>
                    <a:pt x="1592928" y="400110"/>
                  </a:cubicBezTo>
                  <a:cubicBezTo>
                    <a:pt x="1200012" y="539758"/>
                    <a:pt x="557250" y="501588"/>
                    <a:pt x="0" y="400110"/>
                  </a:cubicBezTo>
                  <a:cubicBezTo>
                    <a:pt x="6807" y="313366"/>
                    <a:pt x="-28259" y="156545"/>
                    <a:pt x="0" y="0"/>
                  </a:cubicBezTo>
                  <a:close/>
                </a:path>
                <a:path w="1592928" h="400110" stroke="0" extrusionOk="0">
                  <a:moveTo>
                    <a:pt x="0" y="0"/>
                  </a:moveTo>
                  <a:cubicBezTo>
                    <a:pt x="576442" y="55930"/>
                    <a:pt x="1426147" y="-84765"/>
                    <a:pt x="1592928" y="0"/>
                  </a:cubicBezTo>
                  <a:cubicBezTo>
                    <a:pt x="1563965" y="83683"/>
                    <a:pt x="1562819" y="323643"/>
                    <a:pt x="1592928" y="400110"/>
                  </a:cubicBezTo>
                  <a:cubicBezTo>
                    <a:pt x="849762" y="377013"/>
                    <a:pt x="689525" y="384928"/>
                    <a:pt x="0" y="400110"/>
                  </a:cubicBezTo>
                  <a:cubicBezTo>
                    <a:pt x="-5127" y="280748"/>
                    <a:pt x="28726" y="60435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>
                  <a:solidFill>
                    <a:srgbClr val="FF0000"/>
                  </a:solidFill>
                </a:rPr>
                <a:t>adjective</a:t>
              </a:r>
            </a:p>
          </p:txBody>
        </p: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0DF2E6C6-A06D-3B54-716B-E5D7BA9FEC80}"/>
                </a:ext>
              </a:extLst>
            </p:cNvPr>
            <p:cNvSpPr txBox="1"/>
            <p:nvPr/>
          </p:nvSpPr>
          <p:spPr>
            <a:xfrm>
              <a:off x="10212784" y="4538401"/>
              <a:ext cx="1592928" cy="707886"/>
            </a:xfrm>
            <a:custGeom>
              <a:avLst/>
              <a:gdLst>
                <a:gd name="connsiteX0" fmla="*/ 0 w 1592928"/>
                <a:gd name="connsiteY0" fmla="*/ 0 h 707886"/>
                <a:gd name="connsiteX1" fmla="*/ 1592928 w 1592928"/>
                <a:gd name="connsiteY1" fmla="*/ 0 h 707886"/>
                <a:gd name="connsiteX2" fmla="*/ 1592928 w 1592928"/>
                <a:gd name="connsiteY2" fmla="*/ 707886 h 707886"/>
                <a:gd name="connsiteX3" fmla="*/ 0 w 1592928"/>
                <a:gd name="connsiteY3" fmla="*/ 707886 h 707886"/>
                <a:gd name="connsiteX4" fmla="*/ 0 w 1592928"/>
                <a:gd name="connsiteY4" fmla="*/ 0 h 70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2928" h="707886" fill="none" extrusionOk="0">
                  <a:moveTo>
                    <a:pt x="0" y="0"/>
                  </a:moveTo>
                  <a:cubicBezTo>
                    <a:pt x="377106" y="32903"/>
                    <a:pt x="889801" y="-71251"/>
                    <a:pt x="1592928" y="0"/>
                  </a:cubicBezTo>
                  <a:cubicBezTo>
                    <a:pt x="1590031" y="241872"/>
                    <a:pt x="1544925" y="624090"/>
                    <a:pt x="1592928" y="707886"/>
                  </a:cubicBezTo>
                  <a:cubicBezTo>
                    <a:pt x="1200012" y="847534"/>
                    <a:pt x="557250" y="809364"/>
                    <a:pt x="0" y="707886"/>
                  </a:cubicBezTo>
                  <a:cubicBezTo>
                    <a:pt x="63689" y="451632"/>
                    <a:pt x="20489" y="177244"/>
                    <a:pt x="0" y="0"/>
                  </a:cubicBezTo>
                  <a:close/>
                </a:path>
                <a:path w="1592928" h="707886" stroke="0" extrusionOk="0">
                  <a:moveTo>
                    <a:pt x="0" y="0"/>
                  </a:moveTo>
                  <a:cubicBezTo>
                    <a:pt x="576442" y="55930"/>
                    <a:pt x="1426147" y="-84765"/>
                    <a:pt x="1592928" y="0"/>
                  </a:cubicBezTo>
                  <a:cubicBezTo>
                    <a:pt x="1549518" y="186738"/>
                    <a:pt x="1647669" y="428844"/>
                    <a:pt x="1592928" y="707886"/>
                  </a:cubicBezTo>
                  <a:cubicBezTo>
                    <a:pt x="849762" y="684789"/>
                    <a:pt x="689525" y="692704"/>
                    <a:pt x="0" y="707886"/>
                  </a:cubicBezTo>
                  <a:cubicBezTo>
                    <a:pt x="50286" y="551974"/>
                    <a:pt x="46678" y="31663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>
                  <a:solidFill>
                    <a:srgbClr val="FF0000"/>
                  </a:solidFill>
                </a:rPr>
                <a:t>Personal answers.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4997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2:</a:t>
            </a:r>
          </a:p>
          <a:p>
            <a:r>
              <a:rPr lang="en-US" sz="2400" dirty="0"/>
              <a:t>REVIEW: </a:t>
            </a:r>
          </a:p>
          <a:p>
            <a:r>
              <a:rPr lang="en-US" sz="2400" dirty="0"/>
              <a:t>SIMPLE PAST/</a:t>
            </a:r>
          </a:p>
          <a:p>
            <a:r>
              <a:rPr lang="en-US" sz="2400" dirty="0"/>
              <a:t>PAST Continuous</a:t>
            </a:r>
          </a:p>
        </p:txBody>
      </p:sp>
      <p:pic>
        <p:nvPicPr>
          <p:cNvPr id="6" name="Imagem 5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E127FCD4-3CD2-7E62-916D-410703347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347" y="2116573"/>
            <a:ext cx="6959600" cy="1485900"/>
          </a:xfrm>
          <a:prstGeom prst="rect">
            <a:avLst/>
          </a:prstGeom>
        </p:spPr>
      </p:pic>
      <p:pic>
        <p:nvPicPr>
          <p:cNvPr id="8" name="Imagem 7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DD61519A-88B3-0E93-B2A5-B7B55C026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347" y="4328536"/>
            <a:ext cx="65151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37083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{8D364E9C-1F0B-F846-84E9-637D6A43EDEA}tf10001120</Template>
  <TotalTime>10928</TotalTime>
  <Words>767</Words>
  <Application>Microsoft Office PowerPoint</Application>
  <PresentationFormat>Widescreen</PresentationFormat>
  <Paragraphs>105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Gill Sans MT</vt:lpstr>
      <vt:lpstr>Helvetica</vt:lpstr>
      <vt:lpstr>HelveticaLTStd-Cond</vt:lpstr>
      <vt:lpstr>Pacote</vt:lpstr>
      <vt:lpstr>Língua inglesa</vt:lpstr>
      <vt:lpstr>UNIT 2</vt:lpstr>
      <vt:lpstr>UNIT 2</vt:lpstr>
      <vt:lpstr>UNIT 2</vt:lpstr>
      <vt:lpstr>UNIT 2</vt:lpstr>
      <vt:lpstr>UNIT 2</vt:lpstr>
      <vt:lpstr>UNIT 2</vt:lpstr>
      <vt:lpstr>VOCABULARY CORNER</vt:lpstr>
      <vt:lpstr>LANGUAGE 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 </cp:lastModifiedBy>
  <cp:revision>77</cp:revision>
  <dcterms:created xsi:type="dcterms:W3CDTF">2023-05-08T13:05:16Z</dcterms:created>
  <dcterms:modified xsi:type="dcterms:W3CDTF">2023-06-21T13:26:56Z</dcterms:modified>
</cp:coreProperties>
</file>