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364" r:id="rId4"/>
    <p:sldId id="360" r:id="rId5"/>
    <p:sldId id="362" r:id="rId6"/>
    <p:sldId id="414" r:id="rId7"/>
    <p:sldId id="471" r:id="rId8"/>
    <p:sldId id="472" r:id="rId9"/>
    <p:sldId id="363" r:id="rId10"/>
    <p:sldId id="41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4EC10-F5EC-9FB6-8990-2365F19F1B8C}" v="6" dt="2023-05-23T13:40:31.184"/>
    <p1510:client id="{F94BCB8A-3389-448A-BCAD-D5D24CAF81D3}" v="5" dt="2023-05-22T10:02:05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2"/>
    <p:restoredTop sz="96351"/>
  </p:normalViewPr>
  <p:slideViewPr>
    <p:cSldViewPr snapToGrid="0">
      <p:cViewPr varScale="1">
        <p:scale>
          <a:sx n="68" d="100"/>
          <a:sy n="68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8º ano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4887685" y="5642109"/>
            <a:ext cx="6719019" cy="117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BIOGRAPHY.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Maya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Angelou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28 fev. 2018. Disponível em: www.biography.com/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writer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maya-angelou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16 jun. 2022.</a:t>
            </a:r>
            <a:endParaRPr lang="pt-BR" sz="1200" dirty="0"/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E734B70-A26B-8BBF-CF2D-68D62494FD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980" y="1253420"/>
            <a:ext cx="7148334" cy="435116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B273918-9453-0B84-D118-28F171CE4EFB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Using an online translator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AF07659-9C31-72D2-F735-82FB8527C7FB}"/>
              </a:ext>
            </a:extLst>
          </p:cNvPr>
          <p:cNvGrpSpPr/>
          <p:nvPr/>
        </p:nvGrpSpPr>
        <p:grpSpPr>
          <a:xfrm>
            <a:off x="1000861" y="3933047"/>
            <a:ext cx="2651242" cy="2492834"/>
            <a:chOff x="667900" y="3626397"/>
            <a:chExt cx="2651242" cy="2492834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81F1DCD-3297-1DC5-0032-C68B2FA0825F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2031325"/>
            </a:xfrm>
            <a:custGeom>
              <a:avLst/>
              <a:gdLst>
                <a:gd name="connsiteX0" fmla="*/ 0 w 2479897"/>
                <a:gd name="connsiteY0" fmla="*/ 0 h 2031325"/>
                <a:gd name="connsiteX1" fmla="*/ 2479897 w 2479897"/>
                <a:gd name="connsiteY1" fmla="*/ 0 h 2031325"/>
                <a:gd name="connsiteX2" fmla="*/ 2479897 w 2479897"/>
                <a:gd name="connsiteY2" fmla="*/ 2031325 h 2031325"/>
                <a:gd name="connsiteX3" fmla="*/ 0 w 2479897"/>
                <a:gd name="connsiteY3" fmla="*/ 2031325 h 2031325"/>
                <a:gd name="connsiteX4" fmla="*/ 0 w 2479897"/>
                <a:gd name="connsiteY4" fmla="*/ 0 h 203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2031325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567536" y="761884"/>
                    <a:pt x="2407218" y="1805637"/>
                    <a:pt x="2479897" y="2031325"/>
                  </a:cubicBezTo>
                  <a:cubicBezTo>
                    <a:pt x="1885487" y="1983094"/>
                    <a:pt x="615490" y="2115780"/>
                    <a:pt x="0" y="2031325"/>
                  </a:cubicBezTo>
                  <a:cubicBezTo>
                    <a:pt x="-38581" y="1603883"/>
                    <a:pt x="63341" y="1005498"/>
                    <a:pt x="0" y="0"/>
                  </a:cubicBezTo>
                  <a:close/>
                </a:path>
                <a:path w="2479897" h="2031325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347015" y="349898"/>
                    <a:pt x="2564848" y="1319597"/>
                    <a:pt x="2479897" y="2031325"/>
                  </a:cubicBezTo>
                  <a:cubicBezTo>
                    <a:pt x="1449412" y="2165925"/>
                    <a:pt x="765963" y="1874129"/>
                    <a:pt x="0" y="2031325"/>
                  </a:cubicBezTo>
                  <a:cubicBezTo>
                    <a:pt x="-20187" y="1074938"/>
                    <a:pt x="-152480" y="69029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Observe se uma mesma</a:t>
              </a:r>
            </a:p>
            <a:p>
              <a:r>
                <a:rPr lang="pt-BR" dirty="0"/>
                <a:t>palavra ou expressão tem mais de um significado possível e escolha a melhor tradução a partir do seu contexto de uso.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531A4BE7-4BF8-DE5A-2157-0A8CEB95E0A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912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0A6C7D-F671-26C8-0592-B84197A249D2}"/>
              </a:ext>
            </a:extLst>
          </p:cNvPr>
          <p:cNvSpPr txBox="1"/>
          <p:nvPr/>
        </p:nvSpPr>
        <p:spPr>
          <a:xfrm>
            <a:off x="477366" y="3045095"/>
            <a:ext cx="3696175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Ella Fitzgerald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was an American singer.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F2F2E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William Shakespeare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was an English playwright.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F2F2E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Martin Luther King, Jr.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was an American activist.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F2F2E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Emmeline Pankhurst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was an English activist.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9591A1-880B-ADCA-4B74-65CCAEF1245F}"/>
              </a:ext>
            </a:extLst>
          </p:cNvPr>
          <p:cNvSpPr/>
          <p:nvPr/>
        </p:nvSpPr>
        <p:spPr>
          <a:xfrm>
            <a:off x="4764744" y="273334"/>
            <a:ext cx="620110" cy="9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8DE60F7-03C4-6FED-EB76-BC51E929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431" y="114821"/>
            <a:ext cx="1969250" cy="244496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A7711EF-CB91-9D16-6DA5-B4EE7A11F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383" y="114821"/>
            <a:ext cx="1969250" cy="242030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2AF1332D-6F0A-73AF-D399-40A218020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017" y="3308183"/>
            <a:ext cx="2030170" cy="2532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AAF42FC-4C88-EA8A-0A79-48A2D746868A}"/>
              </a:ext>
            </a:extLst>
          </p:cNvPr>
          <p:cNvSpPr txBox="1"/>
          <p:nvPr/>
        </p:nvSpPr>
        <p:spPr>
          <a:xfrm>
            <a:off x="5452064" y="2566676"/>
            <a:ext cx="2277729" cy="830997"/>
          </a:xfrm>
          <a:custGeom>
            <a:avLst/>
            <a:gdLst>
              <a:gd name="connsiteX0" fmla="*/ 0 w 2277729"/>
              <a:gd name="connsiteY0" fmla="*/ 0 h 830997"/>
              <a:gd name="connsiteX1" fmla="*/ 2277729 w 2277729"/>
              <a:gd name="connsiteY1" fmla="*/ 0 h 830997"/>
              <a:gd name="connsiteX2" fmla="*/ 2277729 w 2277729"/>
              <a:gd name="connsiteY2" fmla="*/ 830997 h 830997"/>
              <a:gd name="connsiteX3" fmla="*/ 0 w 2277729"/>
              <a:gd name="connsiteY3" fmla="*/ 830997 h 830997"/>
              <a:gd name="connsiteX4" fmla="*/ 0 w 2277729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729" h="830997" fill="none" extrusionOk="0">
                <a:moveTo>
                  <a:pt x="0" y="0"/>
                </a:moveTo>
                <a:cubicBezTo>
                  <a:pt x="987485" y="-49533"/>
                  <a:pt x="1979537" y="-14809"/>
                  <a:pt x="2277729" y="0"/>
                </a:cubicBezTo>
                <a:cubicBezTo>
                  <a:pt x="2242341" y="192764"/>
                  <a:pt x="2275436" y="611841"/>
                  <a:pt x="2277729" y="830997"/>
                </a:cubicBezTo>
                <a:cubicBezTo>
                  <a:pt x="1172373" y="782766"/>
                  <a:pt x="102015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277729" h="830997" stroke="0" extrusionOk="0">
                <a:moveTo>
                  <a:pt x="0" y="0"/>
                </a:moveTo>
                <a:cubicBezTo>
                  <a:pt x="926961" y="118645"/>
                  <a:pt x="1304762" y="116012"/>
                  <a:pt x="2277729" y="0"/>
                </a:cubicBezTo>
                <a:cubicBezTo>
                  <a:pt x="2279855" y="113011"/>
                  <a:pt x="2317219" y="601367"/>
                  <a:pt x="2277729" y="830997"/>
                </a:cubicBezTo>
                <a:cubicBezTo>
                  <a:pt x="1885317" y="965597"/>
                  <a:pt x="909471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Ella Fitzgerald</a:t>
            </a:r>
          </a:p>
          <a:p>
            <a:pPr algn="ctr"/>
            <a:r>
              <a:rPr lang="pt-BR" sz="2400" dirty="0"/>
              <a:t>(1917-1996)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DBC29F0-4822-22A6-DBDF-C2C1E6606FCE}"/>
              </a:ext>
            </a:extLst>
          </p:cNvPr>
          <p:cNvSpPr txBox="1"/>
          <p:nvPr/>
        </p:nvSpPr>
        <p:spPr>
          <a:xfrm>
            <a:off x="5335859" y="5857292"/>
            <a:ext cx="2742921" cy="830997"/>
          </a:xfrm>
          <a:custGeom>
            <a:avLst/>
            <a:gdLst>
              <a:gd name="connsiteX0" fmla="*/ 0 w 2742921"/>
              <a:gd name="connsiteY0" fmla="*/ 0 h 830997"/>
              <a:gd name="connsiteX1" fmla="*/ 2742921 w 2742921"/>
              <a:gd name="connsiteY1" fmla="*/ 0 h 830997"/>
              <a:gd name="connsiteX2" fmla="*/ 2742921 w 2742921"/>
              <a:gd name="connsiteY2" fmla="*/ 830997 h 830997"/>
              <a:gd name="connsiteX3" fmla="*/ 0 w 2742921"/>
              <a:gd name="connsiteY3" fmla="*/ 830997 h 830997"/>
              <a:gd name="connsiteX4" fmla="*/ 0 w 2742921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921" h="830997" fill="none" extrusionOk="0">
                <a:moveTo>
                  <a:pt x="0" y="0"/>
                </a:moveTo>
                <a:cubicBezTo>
                  <a:pt x="827184" y="-49533"/>
                  <a:pt x="2051469" y="-14809"/>
                  <a:pt x="2742921" y="0"/>
                </a:cubicBezTo>
                <a:cubicBezTo>
                  <a:pt x="2707533" y="192764"/>
                  <a:pt x="2740628" y="611841"/>
                  <a:pt x="2742921" y="830997"/>
                </a:cubicBezTo>
                <a:cubicBezTo>
                  <a:pt x="2081620" y="782766"/>
                  <a:pt x="432983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742921" h="830997" stroke="0" extrusionOk="0">
                <a:moveTo>
                  <a:pt x="0" y="0"/>
                </a:moveTo>
                <a:cubicBezTo>
                  <a:pt x="559083" y="118645"/>
                  <a:pt x="2353466" y="116012"/>
                  <a:pt x="2742921" y="0"/>
                </a:cubicBezTo>
                <a:cubicBezTo>
                  <a:pt x="2745047" y="113011"/>
                  <a:pt x="2782411" y="601367"/>
                  <a:pt x="2742921" y="830997"/>
                </a:cubicBezTo>
                <a:cubicBezTo>
                  <a:pt x="2275652" y="965597"/>
                  <a:pt x="1053163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Martin Luther</a:t>
            </a:r>
          </a:p>
          <a:p>
            <a:pPr algn="ctr"/>
            <a:r>
              <a:rPr lang="pt-BR" sz="2400" dirty="0"/>
              <a:t>King, Jr. (1929-1968)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967E0F2-924A-4579-32E2-5811292EF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163" y="3429000"/>
            <a:ext cx="1917687" cy="23701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C30412F-9D12-3341-B251-737C8573A0C7}"/>
              </a:ext>
            </a:extLst>
          </p:cNvPr>
          <p:cNvSpPr txBox="1"/>
          <p:nvPr/>
        </p:nvSpPr>
        <p:spPr>
          <a:xfrm>
            <a:off x="8261547" y="2559789"/>
            <a:ext cx="2742921" cy="830997"/>
          </a:xfrm>
          <a:custGeom>
            <a:avLst/>
            <a:gdLst>
              <a:gd name="connsiteX0" fmla="*/ 0 w 2742921"/>
              <a:gd name="connsiteY0" fmla="*/ 0 h 830997"/>
              <a:gd name="connsiteX1" fmla="*/ 2742921 w 2742921"/>
              <a:gd name="connsiteY1" fmla="*/ 0 h 830997"/>
              <a:gd name="connsiteX2" fmla="*/ 2742921 w 2742921"/>
              <a:gd name="connsiteY2" fmla="*/ 830997 h 830997"/>
              <a:gd name="connsiteX3" fmla="*/ 0 w 2742921"/>
              <a:gd name="connsiteY3" fmla="*/ 830997 h 830997"/>
              <a:gd name="connsiteX4" fmla="*/ 0 w 2742921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921" h="830997" fill="none" extrusionOk="0">
                <a:moveTo>
                  <a:pt x="0" y="0"/>
                </a:moveTo>
                <a:cubicBezTo>
                  <a:pt x="827184" y="-49533"/>
                  <a:pt x="2051469" y="-14809"/>
                  <a:pt x="2742921" y="0"/>
                </a:cubicBezTo>
                <a:cubicBezTo>
                  <a:pt x="2707533" y="192764"/>
                  <a:pt x="2740628" y="611841"/>
                  <a:pt x="2742921" y="830997"/>
                </a:cubicBezTo>
                <a:cubicBezTo>
                  <a:pt x="2081620" y="782766"/>
                  <a:pt x="432983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742921" h="830997" stroke="0" extrusionOk="0">
                <a:moveTo>
                  <a:pt x="0" y="0"/>
                </a:moveTo>
                <a:cubicBezTo>
                  <a:pt x="559083" y="118645"/>
                  <a:pt x="2353466" y="116012"/>
                  <a:pt x="2742921" y="0"/>
                </a:cubicBezTo>
                <a:cubicBezTo>
                  <a:pt x="2745047" y="113011"/>
                  <a:pt x="2782411" y="601367"/>
                  <a:pt x="2742921" y="830997"/>
                </a:cubicBezTo>
                <a:cubicBezTo>
                  <a:pt x="2275652" y="965597"/>
                  <a:pt x="1053163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William Shakespeare</a:t>
            </a:r>
          </a:p>
          <a:p>
            <a:pPr algn="ctr"/>
            <a:r>
              <a:rPr lang="pt-BR" sz="2400" dirty="0"/>
              <a:t>(1564-1616)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CF87756-223E-BABD-5E5E-AB9CE95981BF}"/>
              </a:ext>
            </a:extLst>
          </p:cNvPr>
          <p:cNvSpPr txBox="1"/>
          <p:nvPr/>
        </p:nvSpPr>
        <p:spPr>
          <a:xfrm>
            <a:off x="8317995" y="5857292"/>
            <a:ext cx="2742921" cy="830997"/>
          </a:xfrm>
          <a:custGeom>
            <a:avLst/>
            <a:gdLst>
              <a:gd name="connsiteX0" fmla="*/ 0 w 2742921"/>
              <a:gd name="connsiteY0" fmla="*/ 0 h 830997"/>
              <a:gd name="connsiteX1" fmla="*/ 2742921 w 2742921"/>
              <a:gd name="connsiteY1" fmla="*/ 0 h 830997"/>
              <a:gd name="connsiteX2" fmla="*/ 2742921 w 2742921"/>
              <a:gd name="connsiteY2" fmla="*/ 830997 h 830997"/>
              <a:gd name="connsiteX3" fmla="*/ 0 w 2742921"/>
              <a:gd name="connsiteY3" fmla="*/ 830997 h 830997"/>
              <a:gd name="connsiteX4" fmla="*/ 0 w 2742921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921" h="830997" fill="none" extrusionOk="0">
                <a:moveTo>
                  <a:pt x="0" y="0"/>
                </a:moveTo>
                <a:cubicBezTo>
                  <a:pt x="827184" y="-49533"/>
                  <a:pt x="2051469" y="-14809"/>
                  <a:pt x="2742921" y="0"/>
                </a:cubicBezTo>
                <a:cubicBezTo>
                  <a:pt x="2707533" y="192764"/>
                  <a:pt x="2740628" y="611841"/>
                  <a:pt x="2742921" y="830997"/>
                </a:cubicBezTo>
                <a:cubicBezTo>
                  <a:pt x="2081620" y="782766"/>
                  <a:pt x="432983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742921" h="830997" stroke="0" extrusionOk="0">
                <a:moveTo>
                  <a:pt x="0" y="0"/>
                </a:moveTo>
                <a:cubicBezTo>
                  <a:pt x="559083" y="118645"/>
                  <a:pt x="2353466" y="116012"/>
                  <a:pt x="2742921" y="0"/>
                </a:cubicBezTo>
                <a:cubicBezTo>
                  <a:pt x="2745047" y="113011"/>
                  <a:pt x="2782411" y="601367"/>
                  <a:pt x="2742921" y="830997"/>
                </a:cubicBezTo>
                <a:cubicBezTo>
                  <a:pt x="2275652" y="965597"/>
                  <a:pt x="1053163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Emmeline Pankhurst</a:t>
            </a:r>
          </a:p>
          <a:p>
            <a:pPr algn="ctr"/>
            <a:r>
              <a:rPr lang="pt-BR" sz="2400" dirty="0"/>
              <a:t>(1858-1928)</a:t>
            </a:r>
          </a:p>
        </p:txBody>
      </p:sp>
    </p:spTree>
    <p:extLst>
      <p:ext uri="{BB962C8B-B14F-4D97-AF65-F5344CB8AC3E}">
        <p14:creationId xmlns:p14="http://schemas.microsoft.com/office/powerpoint/2010/main" val="7172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4F070D-0CA2-B6D1-67A0-031E955172A9}"/>
              </a:ext>
            </a:extLst>
          </p:cNvPr>
          <p:cNvSpPr txBox="1">
            <a:spLocks/>
          </p:cNvSpPr>
          <p:nvPr/>
        </p:nvSpPr>
        <p:spPr>
          <a:xfrm>
            <a:off x="5261317" y="6204857"/>
            <a:ext cx="5725551" cy="508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RSC.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A midsummer night’s dream is a play about love and magic.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www.rsc.org.uk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shakespeare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learning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-zone/a-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midsummer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nights-dream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15 jun. 2022.</a:t>
            </a:r>
            <a:endParaRPr lang="pt-BR" sz="12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9591A1-880B-ADCA-4B74-65CCAEF1245F}"/>
              </a:ext>
            </a:extLst>
          </p:cNvPr>
          <p:cNvSpPr/>
          <p:nvPr/>
        </p:nvSpPr>
        <p:spPr>
          <a:xfrm>
            <a:off x="5771418" y="429212"/>
            <a:ext cx="620110" cy="9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4F6153F-37CB-A601-ADAD-824EC9F487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107" y="101313"/>
            <a:ext cx="5043901" cy="61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7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363974" cy="2092725"/>
            <a:chOff x="667900" y="3626397"/>
            <a:chExt cx="3363974" cy="2092725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3192630" cy="1631216"/>
            </a:xfrm>
            <a:custGeom>
              <a:avLst/>
              <a:gdLst>
                <a:gd name="connsiteX0" fmla="*/ 0 w 3192630"/>
                <a:gd name="connsiteY0" fmla="*/ 0 h 1631216"/>
                <a:gd name="connsiteX1" fmla="*/ 3192630 w 3192630"/>
                <a:gd name="connsiteY1" fmla="*/ 0 h 1631216"/>
                <a:gd name="connsiteX2" fmla="*/ 3192630 w 3192630"/>
                <a:gd name="connsiteY2" fmla="*/ 1631216 h 1631216"/>
                <a:gd name="connsiteX3" fmla="*/ 0 w 3192630"/>
                <a:gd name="connsiteY3" fmla="*/ 1631216 h 1631216"/>
                <a:gd name="connsiteX4" fmla="*/ 0 w 3192630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630" h="1631216" fill="none" extrusionOk="0">
                  <a:moveTo>
                    <a:pt x="0" y="0"/>
                  </a:moveTo>
                  <a:cubicBezTo>
                    <a:pt x="651281" y="-49533"/>
                    <a:pt x="2315027" y="-14809"/>
                    <a:pt x="3192630" y="0"/>
                  </a:cubicBezTo>
                  <a:cubicBezTo>
                    <a:pt x="3162457" y="683410"/>
                    <a:pt x="3322693" y="853905"/>
                    <a:pt x="3192630" y="1631216"/>
                  </a:cubicBezTo>
                  <a:cubicBezTo>
                    <a:pt x="2278405" y="1582985"/>
                    <a:pt x="1590796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192630" h="1631216" stroke="0" extrusionOk="0">
                  <a:moveTo>
                    <a:pt x="0" y="0"/>
                  </a:moveTo>
                  <a:cubicBezTo>
                    <a:pt x="992323" y="118645"/>
                    <a:pt x="1638128" y="116012"/>
                    <a:pt x="3192630" y="0"/>
                  </a:cubicBezTo>
                  <a:cubicBezTo>
                    <a:pt x="3160988" y="320625"/>
                    <a:pt x="3220446" y="1228454"/>
                    <a:pt x="3192630" y="1631216"/>
                  </a:cubicBezTo>
                  <a:cubicBezTo>
                    <a:pt x="2317439" y="1765816"/>
                    <a:pt x="1042768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Busque antecipar o</a:t>
              </a:r>
            </a:p>
            <a:p>
              <a:r>
                <a:rPr lang="pt-BR" sz="2000" dirty="0"/>
                <a:t>sentido global de textos em língua inglesa com base na observação de títulos e imagens.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0B3632A-3D4D-3FAA-89DE-F70D5A2FF9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850" y="1"/>
            <a:ext cx="5487864" cy="5917258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5138058" y="5823458"/>
            <a:ext cx="5645726" cy="893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NEWZ HOOK.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Amanda Gorman, first U.S. National Youth Poet Laureate, does not see her disability as a weakness.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22 jan. 2021. Disponível em: https://newzhook.com/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story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/amanda-gorman-first-u-s-national-youth-poet-laureate-does-not-see-her-disability-as-a-weakness/. Acesso em: 16 jun.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5813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2651242" cy="2215835"/>
            <a:chOff x="667900" y="3626397"/>
            <a:chExt cx="2651242" cy="2215835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1754326"/>
            </a:xfrm>
            <a:custGeom>
              <a:avLst/>
              <a:gdLst>
                <a:gd name="connsiteX0" fmla="*/ 0 w 2479897"/>
                <a:gd name="connsiteY0" fmla="*/ 0 h 1754326"/>
                <a:gd name="connsiteX1" fmla="*/ 2479897 w 2479897"/>
                <a:gd name="connsiteY1" fmla="*/ 0 h 1754326"/>
                <a:gd name="connsiteX2" fmla="*/ 2479897 w 2479897"/>
                <a:gd name="connsiteY2" fmla="*/ 1754326 h 1754326"/>
                <a:gd name="connsiteX3" fmla="*/ 0 w 2479897"/>
                <a:gd name="connsiteY3" fmla="*/ 1754326 h 1754326"/>
                <a:gd name="connsiteX4" fmla="*/ 0 w 2479897"/>
                <a:gd name="connsiteY4" fmla="*/ 0 h 17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1754326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393743" y="733881"/>
                    <a:pt x="2608880" y="965267"/>
                    <a:pt x="2479897" y="1754326"/>
                  </a:cubicBezTo>
                  <a:cubicBezTo>
                    <a:pt x="1885487" y="1706095"/>
                    <a:pt x="615490" y="1838781"/>
                    <a:pt x="0" y="1754326"/>
                  </a:cubicBezTo>
                  <a:cubicBezTo>
                    <a:pt x="130282" y="1391613"/>
                    <a:pt x="87306" y="793424"/>
                    <a:pt x="0" y="0"/>
                  </a:cubicBezTo>
                  <a:close/>
                </a:path>
                <a:path w="2479897" h="1754326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497171" y="469620"/>
                    <a:pt x="2368151" y="1143791"/>
                    <a:pt x="2479897" y="1754326"/>
                  </a:cubicBezTo>
                  <a:cubicBezTo>
                    <a:pt x="1449412" y="1888926"/>
                    <a:pt x="765963" y="1597130"/>
                    <a:pt x="0" y="1754326"/>
                  </a:cubicBezTo>
                  <a:cubicBezTo>
                    <a:pt x="111227" y="936605"/>
                    <a:pt x="-8620" y="29350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Ative seu conhecimento prévio sobre o tema do texto para favorecer o estabelecimento de hipóteses sobre o que será lido.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85E22AF-04F2-9EDF-E22A-28651BB58B81}"/>
              </a:ext>
            </a:extLst>
          </p:cNvPr>
          <p:cNvGrpSpPr/>
          <p:nvPr/>
        </p:nvGrpSpPr>
        <p:grpSpPr>
          <a:xfrm>
            <a:off x="4128342" y="1017372"/>
            <a:ext cx="1728172" cy="2492834"/>
            <a:chOff x="667900" y="3626397"/>
            <a:chExt cx="1728172" cy="2492834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7300944-E92A-BACB-9C6C-4D27781DC56C}"/>
                </a:ext>
              </a:extLst>
            </p:cNvPr>
            <p:cNvSpPr txBox="1"/>
            <p:nvPr/>
          </p:nvSpPr>
          <p:spPr>
            <a:xfrm>
              <a:off x="690355" y="4087906"/>
              <a:ext cx="1705717" cy="2031325"/>
            </a:xfrm>
            <a:custGeom>
              <a:avLst/>
              <a:gdLst>
                <a:gd name="connsiteX0" fmla="*/ 0 w 1705717"/>
                <a:gd name="connsiteY0" fmla="*/ 0 h 2031325"/>
                <a:gd name="connsiteX1" fmla="*/ 1705717 w 1705717"/>
                <a:gd name="connsiteY1" fmla="*/ 0 h 2031325"/>
                <a:gd name="connsiteX2" fmla="*/ 1705717 w 1705717"/>
                <a:gd name="connsiteY2" fmla="*/ 2031325 h 2031325"/>
                <a:gd name="connsiteX3" fmla="*/ 0 w 1705717"/>
                <a:gd name="connsiteY3" fmla="*/ 2031325 h 2031325"/>
                <a:gd name="connsiteX4" fmla="*/ 0 w 1705717"/>
                <a:gd name="connsiteY4" fmla="*/ 0 h 203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717" h="2031325" fill="none" extrusionOk="0">
                  <a:moveTo>
                    <a:pt x="0" y="0"/>
                  </a:moveTo>
                  <a:cubicBezTo>
                    <a:pt x="381749" y="66179"/>
                    <a:pt x="1232541" y="-120411"/>
                    <a:pt x="1705717" y="0"/>
                  </a:cubicBezTo>
                  <a:cubicBezTo>
                    <a:pt x="1793356" y="761884"/>
                    <a:pt x="1633038" y="1805637"/>
                    <a:pt x="1705717" y="2031325"/>
                  </a:cubicBezTo>
                  <a:cubicBezTo>
                    <a:pt x="1383098" y="2057125"/>
                    <a:pt x="571883" y="1951788"/>
                    <a:pt x="0" y="2031325"/>
                  </a:cubicBezTo>
                  <a:cubicBezTo>
                    <a:pt x="-38581" y="1603883"/>
                    <a:pt x="63341" y="1005498"/>
                    <a:pt x="0" y="0"/>
                  </a:cubicBezTo>
                  <a:close/>
                </a:path>
                <a:path w="1705717" h="2031325" stroke="0" extrusionOk="0">
                  <a:moveTo>
                    <a:pt x="0" y="0"/>
                  </a:moveTo>
                  <a:cubicBezTo>
                    <a:pt x="684948" y="136060"/>
                    <a:pt x="1204383" y="149351"/>
                    <a:pt x="1705717" y="0"/>
                  </a:cubicBezTo>
                  <a:cubicBezTo>
                    <a:pt x="1572835" y="349898"/>
                    <a:pt x="1790668" y="1319597"/>
                    <a:pt x="1705717" y="2031325"/>
                  </a:cubicBezTo>
                  <a:cubicBezTo>
                    <a:pt x="1359152" y="2009304"/>
                    <a:pt x="274243" y="1880420"/>
                    <a:pt x="0" y="2031325"/>
                  </a:cubicBezTo>
                  <a:cubicBezTo>
                    <a:pt x="-20187" y="1074938"/>
                    <a:pt x="-152480" y="69029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Preste atenção aos subtítulos para</a:t>
              </a:r>
            </a:p>
            <a:p>
              <a:r>
                <a:rPr lang="pt-BR" dirty="0"/>
                <a:t>compreender</a:t>
              </a:r>
            </a:p>
            <a:p>
              <a:r>
                <a:rPr lang="pt-BR" dirty="0"/>
                <a:t>melhor a</a:t>
              </a:r>
            </a:p>
            <a:p>
              <a:r>
                <a:rPr lang="pt-BR" dirty="0"/>
                <a:t>organização das</a:t>
              </a:r>
            </a:p>
            <a:p>
              <a:r>
                <a:rPr lang="pt-BR" dirty="0"/>
                <a:t>ideias no texto.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3EE1FC33-F139-F364-974C-827686B00F89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A8E0F01C-0E18-7C1B-D603-8ECDA4A6B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282" y="804525"/>
            <a:ext cx="4654297" cy="5248949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18C298A-04CF-1A8D-1990-44AC1D2F20BE}"/>
              </a:ext>
            </a:extLst>
          </p:cNvPr>
          <p:cNvGrpSpPr/>
          <p:nvPr/>
        </p:nvGrpSpPr>
        <p:grpSpPr>
          <a:xfrm>
            <a:off x="10294584" y="120259"/>
            <a:ext cx="1667357" cy="1940534"/>
            <a:chOff x="966358" y="3624700"/>
            <a:chExt cx="1667357" cy="1940534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AD7A957-4ED9-3A03-054B-7B30A0295DFA}"/>
                </a:ext>
              </a:extLst>
            </p:cNvPr>
            <p:cNvSpPr txBox="1"/>
            <p:nvPr/>
          </p:nvSpPr>
          <p:spPr>
            <a:xfrm>
              <a:off x="966358" y="4087906"/>
              <a:ext cx="1667357" cy="1477328"/>
            </a:xfrm>
            <a:custGeom>
              <a:avLst/>
              <a:gdLst>
                <a:gd name="connsiteX0" fmla="*/ 0 w 1667357"/>
                <a:gd name="connsiteY0" fmla="*/ 0 h 1477328"/>
                <a:gd name="connsiteX1" fmla="*/ 1667357 w 1667357"/>
                <a:gd name="connsiteY1" fmla="*/ 0 h 1477328"/>
                <a:gd name="connsiteX2" fmla="*/ 1667357 w 1667357"/>
                <a:gd name="connsiteY2" fmla="*/ 1477328 h 1477328"/>
                <a:gd name="connsiteX3" fmla="*/ 0 w 1667357"/>
                <a:gd name="connsiteY3" fmla="*/ 1477328 h 1477328"/>
                <a:gd name="connsiteX4" fmla="*/ 0 w 1667357"/>
                <a:gd name="connsiteY4" fmla="*/ 0 h 14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357" h="1477328" fill="none" extrusionOk="0">
                  <a:moveTo>
                    <a:pt x="0" y="0"/>
                  </a:moveTo>
                  <a:cubicBezTo>
                    <a:pt x="616011" y="116483"/>
                    <a:pt x="964743" y="-6903"/>
                    <a:pt x="1667357" y="0"/>
                  </a:cubicBezTo>
                  <a:cubicBezTo>
                    <a:pt x="1690139" y="704010"/>
                    <a:pt x="1540415" y="1305905"/>
                    <a:pt x="1667357" y="1477328"/>
                  </a:cubicBezTo>
                  <a:cubicBezTo>
                    <a:pt x="969259" y="1564567"/>
                    <a:pt x="488984" y="1526477"/>
                    <a:pt x="0" y="1477328"/>
                  </a:cubicBezTo>
                  <a:cubicBezTo>
                    <a:pt x="-111356" y="1179937"/>
                    <a:pt x="-105759" y="213824"/>
                    <a:pt x="0" y="0"/>
                  </a:cubicBezTo>
                  <a:close/>
                </a:path>
                <a:path w="1667357" h="1477328" stroke="0" extrusionOk="0">
                  <a:moveTo>
                    <a:pt x="0" y="0"/>
                  </a:moveTo>
                  <a:cubicBezTo>
                    <a:pt x="812188" y="-17966"/>
                    <a:pt x="1088461" y="-74060"/>
                    <a:pt x="1667357" y="0"/>
                  </a:cubicBezTo>
                  <a:cubicBezTo>
                    <a:pt x="1611313" y="735153"/>
                    <a:pt x="1698537" y="1113412"/>
                    <a:pt x="1667357" y="1477328"/>
                  </a:cubicBezTo>
                  <a:cubicBezTo>
                    <a:pt x="1080550" y="1545716"/>
                    <a:pt x="617200" y="1550501"/>
                    <a:pt x="0" y="1477328"/>
                  </a:cubicBezTo>
                  <a:cubicBezTo>
                    <a:pt x="-79908" y="1020908"/>
                    <a:pt x="115447" y="63690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Faça previsões</a:t>
              </a:r>
            </a:p>
            <a:p>
              <a:r>
                <a:rPr lang="pt-BR" dirty="0"/>
                <a:t>sobre o texto com base no título e nas</a:t>
              </a:r>
            </a:p>
            <a:p>
              <a:r>
                <a:rPr lang="pt-BR" dirty="0"/>
                <a:t>palavras-chave.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CC63181D-4869-BFC2-C3D4-4F84B0B4C851}"/>
                </a:ext>
              </a:extLst>
            </p:cNvPr>
            <p:cNvSpPr/>
            <p:nvPr/>
          </p:nvSpPr>
          <p:spPr>
            <a:xfrm rot="21338555">
              <a:off x="1006607" y="3624700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F1E296-B30C-11CE-8821-2628FE6F0D90}"/>
              </a:ext>
            </a:extLst>
          </p:cNvPr>
          <p:cNvGrpSpPr/>
          <p:nvPr/>
        </p:nvGrpSpPr>
        <p:grpSpPr>
          <a:xfrm>
            <a:off x="10334833" y="2156777"/>
            <a:ext cx="1627108" cy="3602527"/>
            <a:chOff x="1006607" y="3624700"/>
            <a:chExt cx="1627108" cy="3602527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167DFF94-6716-E11B-4318-98968780C879}"/>
                </a:ext>
              </a:extLst>
            </p:cNvPr>
            <p:cNvSpPr txBox="1"/>
            <p:nvPr/>
          </p:nvSpPr>
          <p:spPr>
            <a:xfrm>
              <a:off x="1133329" y="4087906"/>
              <a:ext cx="1500386" cy="3139321"/>
            </a:xfrm>
            <a:custGeom>
              <a:avLst/>
              <a:gdLst>
                <a:gd name="connsiteX0" fmla="*/ 0 w 1500386"/>
                <a:gd name="connsiteY0" fmla="*/ 0 h 3139321"/>
                <a:gd name="connsiteX1" fmla="*/ 1500386 w 1500386"/>
                <a:gd name="connsiteY1" fmla="*/ 0 h 3139321"/>
                <a:gd name="connsiteX2" fmla="*/ 1500386 w 1500386"/>
                <a:gd name="connsiteY2" fmla="*/ 3139321 h 3139321"/>
                <a:gd name="connsiteX3" fmla="*/ 0 w 1500386"/>
                <a:gd name="connsiteY3" fmla="*/ 3139321 h 3139321"/>
                <a:gd name="connsiteX4" fmla="*/ 0 w 1500386"/>
                <a:gd name="connsiteY4" fmla="*/ 0 h 31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386" h="3139321" fill="none" extrusionOk="0">
                  <a:moveTo>
                    <a:pt x="0" y="0"/>
                  </a:moveTo>
                  <a:cubicBezTo>
                    <a:pt x="680941" y="3343"/>
                    <a:pt x="1133095" y="-133007"/>
                    <a:pt x="1500386" y="0"/>
                  </a:cubicBezTo>
                  <a:cubicBezTo>
                    <a:pt x="1588025" y="1390424"/>
                    <a:pt x="1427707" y="1916746"/>
                    <a:pt x="1500386" y="3139321"/>
                  </a:cubicBezTo>
                  <a:cubicBezTo>
                    <a:pt x="908577" y="3265713"/>
                    <a:pt x="580547" y="3237248"/>
                    <a:pt x="0" y="3139321"/>
                  </a:cubicBezTo>
                  <a:cubicBezTo>
                    <a:pt x="-38581" y="2009933"/>
                    <a:pt x="63341" y="1337243"/>
                    <a:pt x="0" y="0"/>
                  </a:cubicBezTo>
                  <a:close/>
                </a:path>
                <a:path w="1500386" h="3139321" stroke="0" extrusionOk="0">
                  <a:moveTo>
                    <a:pt x="0" y="0"/>
                  </a:moveTo>
                  <a:cubicBezTo>
                    <a:pt x="270551" y="-107387"/>
                    <a:pt x="836474" y="-45347"/>
                    <a:pt x="1500386" y="0"/>
                  </a:cubicBezTo>
                  <a:cubicBezTo>
                    <a:pt x="1367504" y="1273923"/>
                    <a:pt x="1585337" y="1578963"/>
                    <a:pt x="1500386" y="3139321"/>
                  </a:cubicBezTo>
                  <a:cubicBezTo>
                    <a:pt x="865539" y="3042699"/>
                    <a:pt x="268714" y="3072082"/>
                    <a:pt x="0" y="3139321"/>
                  </a:cubicBezTo>
                  <a:cubicBezTo>
                    <a:pt x="-20187" y="2441092"/>
                    <a:pt x="-152480" y="35734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Busque sempre</a:t>
              </a:r>
            </a:p>
            <a:p>
              <a:r>
                <a:rPr lang="pt-BR" dirty="0"/>
                <a:t>identificar a</a:t>
              </a:r>
            </a:p>
            <a:p>
              <a:r>
                <a:rPr lang="pt-BR" dirty="0"/>
                <a:t>que elemento o pronome se refere para compreender</a:t>
              </a:r>
            </a:p>
            <a:p>
              <a:r>
                <a:rPr lang="pt-BR" dirty="0"/>
                <a:t>como as ideias se</a:t>
              </a:r>
            </a:p>
            <a:p>
              <a:r>
                <a:rPr lang="pt-BR" dirty="0"/>
                <a:t>relacionam em um texto.</a:t>
              </a:r>
            </a:p>
          </p:txBody>
        </p:sp>
        <p:sp>
          <p:nvSpPr>
            <p:cNvPr id="23" name="Pentágono 22">
              <a:extLst>
                <a:ext uri="{FF2B5EF4-FFF2-40B4-BE49-F238E27FC236}">
                  <a16:creationId xmlns:a16="http://schemas.microsoft.com/office/drawing/2014/main" id="{8E2935C8-F77C-215D-170E-BB892BEB755C}"/>
                </a:ext>
              </a:extLst>
            </p:cNvPr>
            <p:cNvSpPr/>
            <p:nvPr/>
          </p:nvSpPr>
          <p:spPr>
            <a:xfrm rot="21338555">
              <a:off x="1006607" y="3624700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090ED2D3-9290-DFB6-6070-B802C4162C41}"/>
              </a:ext>
            </a:extLst>
          </p:cNvPr>
          <p:cNvGrpSpPr/>
          <p:nvPr/>
        </p:nvGrpSpPr>
        <p:grpSpPr>
          <a:xfrm>
            <a:off x="4094110" y="3592074"/>
            <a:ext cx="1728172" cy="3046832"/>
            <a:chOff x="667900" y="3626397"/>
            <a:chExt cx="1728172" cy="3046832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B3A9551-494A-0463-4A81-B0E7975F3BCE}"/>
                </a:ext>
              </a:extLst>
            </p:cNvPr>
            <p:cNvSpPr txBox="1"/>
            <p:nvPr/>
          </p:nvSpPr>
          <p:spPr>
            <a:xfrm>
              <a:off x="728715" y="4087906"/>
              <a:ext cx="1667357" cy="2585323"/>
            </a:xfrm>
            <a:custGeom>
              <a:avLst/>
              <a:gdLst>
                <a:gd name="connsiteX0" fmla="*/ 0 w 1667357"/>
                <a:gd name="connsiteY0" fmla="*/ 0 h 2585323"/>
                <a:gd name="connsiteX1" fmla="*/ 1667357 w 1667357"/>
                <a:gd name="connsiteY1" fmla="*/ 0 h 2585323"/>
                <a:gd name="connsiteX2" fmla="*/ 1667357 w 1667357"/>
                <a:gd name="connsiteY2" fmla="*/ 2585323 h 2585323"/>
                <a:gd name="connsiteX3" fmla="*/ 0 w 1667357"/>
                <a:gd name="connsiteY3" fmla="*/ 2585323 h 2585323"/>
                <a:gd name="connsiteX4" fmla="*/ 0 w 1667357"/>
                <a:gd name="connsiteY4" fmla="*/ 0 h 25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357" h="2585323" fill="none" extrusionOk="0">
                  <a:moveTo>
                    <a:pt x="0" y="0"/>
                  </a:moveTo>
                  <a:cubicBezTo>
                    <a:pt x="616011" y="116483"/>
                    <a:pt x="964743" y="-6903"/>
                    <a:pt x="1667357" y="0"/>
                  </a:cubicBezTo>
                  <a:cubicBezTo>
                    <a:pt x="1754996" y="817694"/>
                    <a:pt x="1594678" y="1565759"/>
                    <a:pt x="1667357" y="2585323"/>
                  </a:cubicBezTo>
                  <a:cubicBezTo>
                    <a:pt x="969259" y="2672562"/>
                    <a:pt x="488984" y="2634472"/>
                    <a:pt x="0" y="2585323"/>
                  </a:cubicBezTo>
                  <a:cubicBezTo>
                    <a:pt x="-38581" y="2176217"/>
                    <a:pt x="63341" y="321836"/>
                    <a:pt x="0" y="0"/>
                  </a:cubicBezTo>
                  <a:close/>
                </a:path>
                <a:path w="1667357" h="2585323" stroke="0" extrusionOk="0">
                  <a:moveTo>
                    <a:pt x="0" y="0"/>
                  </a:moveTo>
                  <a:cubicBezTo>
                    <a:pt x="812188" y="-17966"/>
                    <a:pt x="1088461" y="-74060"/>
                    <a:pt x="1667357" y="0"/>
                  </a:cubicBezTo>
                  <a:cubicBezTo>
                    <a:pt x="1534475" y="1144384"/>
                    <a:pt x="1752308" y="1523236"/>
                    <a:pt x="1667357" y="2585323"/>
                  </a:cubicBezTo>
                  <a:cubicBezTo>
                    <a:pt x="1080550" y="2653711"/>
                    <a:pt x="617200" y="2658496"/>
                    <a:pt x="0" y="2585323"/>
                  </a:cubicBezTo>
                  <a:cubicBezTo>
                    <a:pt x="-20187" y="2016507"/>
                    <a:pt x="-152480" y="89309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Observe o que</a:t>
              </a:r>
            </a:p>
            <a:p>
              <a:r>
                <a:rPr lang="pt-BR" dirty="0"/>
                <a:t>palavras em uma</a:t>
              </a:r>
            </a:p>
            <a:p>
              <a:r>
                <a:rPr lang="pt-BR" dirty="0"/>
                <a:t>enumeração ou</a:t>
              </a:r>
            </a:p>
            <a:p>
              <a:r>
                <a:rPr lang="pt-BR" dirty="0"/>
                <a:t>listagem têm em comum para inferir possíveis</a:t>
              </a:r>
            </a:p>
            <a:p>
              <a:r>
                <a:rPr lang="pt-BR" dirty="0"/>
                <a:t>significados.</a:t>
              </a:r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1B3A3D43-0DE8-9E45-9659-8CDEB70F8067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AEAE89C1-C6FD-2B4F-0A30-B90CAEB4BECB}"/>
              </a:ext>
            </a:extLst>
          </p:cNvPr>
          <p:cNvSpPr/>
          <p:nvPr/>
        </p:nvSpPr>
        <p:spPr>
          <a:xfrm>
            <a:off x="9394371" y="5812173"/>
            <a:ext cx="582836" cy="390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03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090ED2D3-9290-DFB6-6070-B802C4162C41}"/>
              </a:ext>
            </a:extLst>
          </p:cNvPr>
          <p:cNvGrpSpPr/>
          <p:nvPr/>
        </p:nvGrpSpPr>
        <p:grpSpPr>
          <a:xfrm>
            <a:off x="4974611" y="1883017"/>
            <a:ext cx="1728172" cy="3046832"/>
            <a:chOff x="667900" y="3626397"/>
            <a:chExt cx="1728172" cy="3046832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B3A9551-494A-0463-4A81-B0E7975F3BCE}"/>
                </a:ext>
              </a:extLst>
            </p:cNvPr>
            <p:cNvSpPr txBox="1"/>
            <p:nvPr/>
          </p:nvSpPr>
          <p:spPr>
            <a:xfrm>
              <a:off x="728715" y="4087906"/>
              <a:ext cx="1667357" cy="2585323"/>
            </a:xfrm>
            <a:custGeom>
              <a:avLst/>
              <a:gdLst>
                <a:gd name="connsiteX0" fmla="*/ 0 w 1667357"/>
                <a:gd name="connsiteY0" fmla="*/ 0 h 2585323"/>
                <a:gd name="connsiteX1" fmla="*/ 1667357 w 1667357"/>
                <a:gd name="connsiteY1" fmla="*/ 0 h 2585323"/>
                <a:gd name="connsiteX2" fmla="*/ 1667357 w 1667357"/>
                <a:gd name="connsiteY2" fmla="*/ 2585323 h 2585323"/>
                <a:gd name="connsiteX3" fmla="*/ 0 w 1667357"/>
                <a:gd name="connsiteY3" fmla="*/ 2585323 h 2585323"/>
                <a:gd name="connsiteX4" fmla="*/ 0 w 1667357"/>
                <a:gd name="connsiteY4" fmla="*/ 0 h 25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357" h="2585323" fill="none" extrusionOk="0">
                  <a:moveTo>
                    <a:pt x="0" y="0"/>
                  </a:moveTo>
                  <a:cubicBezTo>
                    <a:pt x="616011" y="116483"/>
                    <a:pt x="964743" y="-6903"/>
                    <a:pt x="1667357" y="0"/>
                  </a:cubicBezTo>
                  <a:cubicBezTo>
                    <a:pt x="1754996" y="817694"/>
                    <a:pt x="1594678" y="1565759"/>
                    <a:pt x="1667357" y="2585323"/>
                  </a:cubicBezTo>
                  <a:cubicBezTo>
                    <a:pt x="969259" y="2672562"/>
                    <a:pt x="488984" y="2634472"/>
                    <a:pt x="0" y="2585323"/>
                  </a:cubicBezTo>
                  <a:cubicBezTo>
                    <a:pt x="-38581" y="2176217"/>
                    <a:pt x="63341" y="321836"/>
                    <a:pt x="0" y="0"/>
                  </a:cubicBezTo>
                  <a:close/>
                </a:path>
                <a:path w="1667357" h="2585323" stroke="0" extrusionOk="0">
                  <a:moveTo>
                    <a:pt x="0" y="0"/>
                  </a:moveTo>
                  <a:cubicBezTo>
                    <a:pt x="812188" y="-17966"/>
                    <a:pt x="1088461" y="-74060"/>
                    <a:pt x="1667357" y="0"/>
                  </a:cubicBezTo>
                  <a:cubicBezTo>
                    <a:pt x="1534475" y="1144384"/>
                    <a:pt x="1752308" y="1523236"/>
                    <a:pt x="1667357" y="2585323"/>
                  </a:cubicBezTo>
                  <a:cubicBezTo>
                    <a:pt x="1080550" y="2653711"/>
                    <a:pt x="617200" y="2658496"/>
                    <a:pt x="0" y="2585323"/>
                  </a:cubicBezTo>
                  <a:cubicBezTo>
                    <a:pt x="-20187" y="2016507"/>
                    <a:pt x="-152480" y="89309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Busque inferir</a:t>
              </a:r>
            </a:p>
            <a:p>
              <a:r>
                <a:rPr lang="pt-BR" dirty="0"/>
                <a:t>o significado</a:t>
              </a:r>
            </a:p>
            <a:p>
              <a:r>
                <a:rPr lang="pt-BR" dirty="0"/>
                <a:t>de palavras</a:t>
              </a:r>
            </a:p>
            <a:p>
              <a:r>
                <a:rPr lang="pt-BR" dirty="0"/>
                <a:t>desconhecidas com base na observação</a:t>
              </a:r>
            </a:p>
            <a:p>
              <a:r>
                <a:rPr lang="pt-BR" dirty="0"/>
                <a:t>do contexto em que</a:t>
              </a:r>
            </a:p>
            <a:p>
              <a:r>
                <a:rPr lang="pt-BR" dirty="0"/>
                <a:t>são utilizadas.</a:t>
              </a:r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1B3A3D43-0DE8-9E45-9659-8CDEB70F8067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D4B78B46-BB90-E423-D7CE-0626C71DA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83" y="1064986"/>
            <a:ext cx="5168900" cy="4445000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FC7B013-BCA4-7254-6A4C-662142D7D884}"/>
              </a:ext>
            </a:extLst>
          </p:cNvPr>
          <p:cNvSpPr txBox="1">
            <a:spLocks/>
          </p:cNvSpPr>
          <p:nvPr/>
        </p:nvSpPr>
        <p:spPr>
          <a:xfrm>
            <a:off x="7195456" y="5661986"/>
            <a:ext cx="4319373" cy="893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3 TRICKS for a better memory.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Reader's Digest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Austrália, v. 187,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1115, p. 19, jan. 2015.</a:t>
            </a:r>
            <a:endParaRPr lang="pt-BR" sz="12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6AB80B5-4324-BD91-1FA0-46BF751A735E}"/>
              </a:ext>
            </a:extLst>
          </p:cNvPr>
          <p:cNvSpPr/>
          <p:nvPr/>
        </p:nvSpPr>
        <p:spPr>
          <a:xfrm>
            <a:off x="7195456" y="1064986"/>
            <a:ext cx="2677887" cy="24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35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556945" y="2149092"/>
            <a:ext cx="2651242" cy="3046832"/>
            <a:chOff x="667900" y="3626397"/>
            <a:chExt cx="2651242" cy="304683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2585323"/>
            </a:xfrm>
            <a:custGeom>
              <a:avLst/>
              <a:gdLst>
                <a:gd name="connsiteX0" fmla="*/ 0 w 2479897"/>
                <a:gd name="connsiteY0" fmla="*/ 0 h 2585323"/>
                <a:gd name="connsiteX1" fmla="*/ 2479897 w 2479897"/>
                <a:gd name="connsiteY1" fmla="*/ 0 h 2585323"/>
                <a:gd name="connsiteX2" fmla="*/ 2479897 w 2479897"/>
                <a:gd name="connsiteY2" fmla="*/ 2585323 h 2585323"/>
                <a:gd name="connsiteX3" fmla="*/ 0 w 2479897"/>
                <a:gd name="connsiteY3" fmla="*/ 2585323 h 2585323"/>
                <a:gd name="connsiteX4" fmla="*/ 0 w 2479897"/>
                <a:gd name="connsiteY4" fmla="*/ 0 h 25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2585323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567536" y="817694"/>
                    <a:pt x="2407218" y="1565759"/>
                    <a:pt x="2479897" y="2585323"/>
                  </a:cubicBezTo>
                  <a:cubicBezTo>
                    <a:pt x="1885487" y="2537092"/>
                    <a:pt x="615490" y="2669778"/>
                    <a:pt x="0" y="2585323"/>
                  </a:cubicBezTo>
                  <a:cubicBezTo>
                    <a:pt x="-38581" y="2176217"/>
                    <a:pt x="63341" y="321836"/>
                    <a:pt x="0" y="0"/>
                  </a:cubicBezTo>
                  <a:close/>
                </a:path>
                <a:path w="2479897" h="2585323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347015" y="1144384"/>
                    <a:pt x="2564848" y="1523236"/>
                    <a:pt x="2479897" y="2585323"/>
                  </a:cubicBezTo>
                  <a:cubicBezTo>
                    <a:pt x="1449412" y="2719923"/>
                    <a:pt x="765963" y="2428127"/>
                    <a:pt x="0" y="2585323"/>
                  </a:cubicBezTo>
                  <a:cubicBezTo>
                    <a:pt x="-20187" y="2016507"/>
                    <a:pt x="-152480" y="89309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Identifique se o texto é</a:t>
              </a:r>
            </a:p>
            <a:p>
              <a:r>
                <a:rPr lang="pt-BR" dirty="0"/>
                <a:t>uma carta, um poema,</a:t>
              </a:r>
            </a:p>
            <a:p>
              <a:r>
                <a:rPr lang="pt-BR" dirty="0"/>
                <a:t>um artigo de revista</a:t>
              </a:r>
            </a:p>
            <a:p>
              <a:r>
                <a:rPr lang="pt-BR" dirty="0"/>
                <a:t>etc. para, com base no</a:t>
              </a:r>
            </a:p>
            <a:p>
              <a:r>
                <a:rPr lang="pt-BR" dirty="0"/>
                <a:t>que você já sabe sobre</a:t>
              </a:r>
            </a:p>
            <a:p>
              <a:r>
                <a:rPr lang="pt-BR" dirty="0"/>
                <a:t>esse gênero discursivo,</a:t>
              </a:r>
            </a:p>
            <a:p>
              <a:r>
                <a:rPr lang="pt-BR" dirty="0"/>
                <a:t>compreender melhor o</a:t>
              </a:r>
            </a:p>
            <a:p>
              <a:r>
                <a:rPr lang="pt-BR" dirty="0"/>
                <a:t>texto, seus objetivos e</a:t>
              </a:r>
            </a:p>
            <a:p>
              <a:r>
                <a:rPr lang="pt-BR" dirty="0"/>
                <a:t>sua estrutura.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F1E296-B30C-11CE-8821-2628FE6F0D90}"/>
              </a:ext>
            </a:extLst>
          </p:cNvPr>
          <p:cNvGrpSpPr/>
          <p:nvPr/>
        </p:nvGrpSpPr>
        <p:grpSpPr>
          <a:xfrm>
            <a:off x="3499605" y="4143886"/>
            <a:ext cx="1627108" cy="2217532"/>
            <a:chOff x="1006607" y="3624700"/>
            <a:chExt cx="1627108" cy="2217532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167DFF94-6716-E11B-4318-98968780C879}"/>
                </a:ext>
              </a:extLst>
            </p:cNvPr>
            <p:cNvSpPr txBox="1"/>
            <p:nvPr/>
          </p:nvSpPr>
          <p:spPr>
            <a:xfrm>
              <a:off x="1133329" y="4087906"/>
              <a:ext cx="1500386" cy="1754326"/>
            </a:xfrm>
            <a:custGeom>
              <a:avLst/>
              <a:gdLst>
                <a:gd name="connsiteX0" fmla="*/ 0 w 1500386"/>
                <a:gd name="connsiteY0" fmla="*/ 0 h 1754326"/>
                <a:gd name="connsiteX1" fmla="*/ 1500386 w 1500386"/>
                <a:gd name="connsiteY1" fmla="*/ 0 h 1754326"/>
                <a:gd name="connsiteX2" fmla="*/ 1500386 w 1500386"/>
                <a:gd name="connsiteY2" fmla="*/ 1754326 h 1754326"/>
                <a:gd name="connsiteX3" fmla="*/ 0 w 1500386"/>
                <a:gd name="connsiteY3" fmla="*/ 1754326 h 1754326"/>
                <a:gd name="connsiteX4" fmla="*/ 0 w 1500386"/>
                <a:gd name="connsiteY4" fmla="*/ 0 h 17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386" h="1754326" fill="none" extrusionOk="0">
                  <a:moveTo>
                    <a:pt x="0" y="0"/>
                  </a:moveTo>
                  <a:cubicBezTo>
                    <a:pt x="680941" y="3343"/>
                    <a:pt x="1133095" y="-133007"/>
                    <a:pt x="1500386" y="0"/>
                  </a:cubicBezTo>
                  <a:cubicBezTo>
                    <a:pt x="1414232" y="733881"/>
                    <a:pt x="1629369" y="965267"/>
                    <a:pt x="1500386" y="1754326"/>
                  </a:cubicBezTo>
                  <a:cubicBezTo>
                    <a:pt x="908577" y="1880718"/>
                    <a:pt x="580547" y="1852253"/>
                    <a:pt x="0" y="1754326"/>
                  </a:cubicBezTo>
                  <a:cubicBezTo>
                    <a:pt x="130282" y="1391613"/>
                    <a:pt x="87306" y="793424"/>
                    <a:pt x="0" y="0"/>
                  </a:cubicBezTo>
                  <a:close/>
                </a:path>
                <a:path w="1500386" h="1754326" stroke="0" extrusionOk="0">
                  <a:moveTo>
                    <a:pt x="0" y="0"/>
                  </a:moveTo>
                  <a:cubicBezTo>
                    <a:pt x="270551" y="-107387"/>
                    <a:pt x="836474" y="-45347"/>
                    <a:pt x="1500386" y="0"/>
                  </a:cubicBezTo>
                  <a:cubicBezTo>
                    <a:pt x="1517660" y="469620"/>
                    <a:pt x="1388640" y="1143791"/>
                    <a:pt x="1500386" y="1754326"/>
                  </a:cubicBezTo>
                  <a:cubicBezTo>
                    <a:pt x="865539" y="1657704"/>
                    <a:pt x="268714" y="1687087"/>
                    <a:pt x="0" y="1754326"/>
                  </a:cubicBezTo>
                  <a:cubicBezTo>
                    <a:pt x="111227" y="936605"/>
                    <a:pt x="-8620" y="29350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Observe os recursos</a:t>
              </a:r>
            </a:p>
            <a:p>
              <a:r>
                <a:rPr lang="pt-BR" dirty="0"/>
                <a:t>sonoros utilizados no</a:t>
              </a:r>
            </a:p>
            <a:p>
              <a:r>
                <a:rPr lang="pt-BR" dirty="0"/>
                <a:t>texto, como a rima.</a:t>
              </a:r>
            </a:p>
          </p:txBody>
        </p:sp>
        <p:sp>
          <p:nvSpPr>
            <p:cNvPr id="23" name="Pentágono 22">
              <a:extLst>
                <a:ext uri="{FF2B5EF4-FFF2-40B4-BE49-F238E27FC236}">
                  <a16:creationId xmlns:a16="http://schemas.microsoft.com/office/drawing/2014/main" id="{8E2935C8-F77C-215D-170E-BB892BEB755C}"/>
                </a:ext>
              </a:extLst>
            </p:cNvPr>
            <p:cNvSpPr/>
            <p:nvPr/>
          </p:nvSpPr>
          <p:spPr>
            <a:xfrm rot="21338555">
              <a:off x="1006607" y="3624700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AEAE89C1-C6FD-2B4F-0A30-B90CAEB4BECB}"/>
              </a:ext>
            </a:extLst>
          </p:cNvPr>
          <p:cNvSpPr/>
          <p:nvPr/>
        </p:nvSpPr>
        <p:spPr>
          <a:xfrm>
            <a:off x="9394371" y="5812173"/>
            <a:ext cx="582836" cy="390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E3FE82-46FB-51D9-8653-BB71BF12DA22}"/>
              </a:ext>
            </a:extLst>
          </p:cNvPr>
          <p:cNvSpPr txBox="1"/>
          <p:nvPr/>
        </p:nvSpPr>
        <p:spPr>
          <a:xfrm>
            <a:off x="5271280" y="667552"/>
            <a:ext cx="6342582" cy="569386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+mj-lt"/>
              </a:rPr>
              <a:t>Phenomenal Woman</a:t>
            </a:r>
          </a:p>
          <a:p>
            <a:r>
              <a:rPr lang="en-US" sz="2400" dirty="0">
                <a:effectLst/>
                <a:latin typeface="+mj-lt"/>
              </a:rPr>
              <a:t>BY MAYA ANGELOU</a:t>
            </a:r>
          </a:p>
          <a:p>
            <a:endParaRPr lang="en-US" sz="2400" dirty="0">
              <a:effectLst/>
              <a:latin typeface="+mj-lt"/>
            </a:endParaRPr>
          </a:p>
          <a:p>
            <a:r>
              <a:rPr lang="en-US" sz="2400" dirty="0">
                <a:effectLst/>
                <a:latin typeface="+mj-lt"/>
              </a:rPr>
              <a:t>Pretty women wonder where my secret lies.</a:t>
            </a:r>
          </a:p>
          <a:p>
            <a:r>
              <a:rPr lang="en-US" sz="2400" dirty="0">
                <a:effectLst/>
                <a:latin typeface="+mj-lt"/>
              </a:rPr>
              <a:t>I’m not cute or built to suit a fashion model’s size</a:t>
            </a:r>
          </a:p>
          <a:p>
            <a:r>
              <a:rPr lang="en-US" sz="2400" dirty="0">
                <a:effectLst/>
                <a:latin typeface="+mj-lt"/>
              </a:rPr>
              <a:t>But when I start to tell them,</a:t>
            </a:r>
          </a:p>
          <a:p>
            <a:r>
              <a:rPr lang="en-US" sz="2400" dirty="0">
                <a:effectLst/>
                <a:latin typeface="+mj-lt"/>
              </a:rPr>
              <a:t>They think I’m telling lies.</a:t>
            </a:r>
          </a:p>
          <a:p>
            <a:r>
              <a:rPr lang="en-US" sz="2400" dirty="0">
                <a:effectLst/>
                <a:latin typeface="+mj-lt"/>
              </a:rPr>
              <a:t>I say,</a:t>
            </a:r>
          </a:p>
          <a:p>
            <a:r>
              <a:rPr lang="en-US" sz="2400" dirty="0">
                <a:effectLst/>
                <a:latin typeface="+mj-lt"/>
              </a:rPr>
              <a:t>It’s in the reach of my arms,</a:t>
            </a:r>
          </a:p>
          <a:p>
            <a:r>
              <a:rPr lang="en-US" sz="2400" dirty="0">
                <a:effectLst/>
                <a:latin typeface="+mj-lt"/>
              </a:rPr>
              <a:t>The span of my </a:t>
            </a:r>
            <a:r>
              <a:rPr lang="en-US" sz="2400" dirty="0">
                <a:solidFill>
                  <a:schemeClr val="accent4"/>
                </a:solidFill>
                <a:effectLst/>
                <a:latin typeface="+mj-lt"/>
              </a:rPr>
              <a:t>hips</a:t>
            </a:r>
            <a:r>
              <a:rPr lang="en-US" sz="2400" dirty="0">
                <a:effectLst/>
                <a:latin typeface="+mj-lt"/>
              </a:rPr>
              <a:t>,</a:t>
            </a:r>
          </a:p>
          <a:p>
            <a:r>
              <a:rPr lang="en-US" sz="2400" dirty="0">
                <a:effectLst/>
                <a:latin typeface="+mj-lt"/>
              </a:rPr>
              <a:t>The stride of my step,</a:t>
            </a:r>
          </a:p>
          <a:p>
            <a:r>
              <a:rPr lang="en-US" sz="2400" dirty="0">
                <a:effectLst/>
                <a:latin typeface="+mj-lt"/>
              </a:rPr>
              <a:t>The curl of my </a:t>
            </a:r>
            <a:r>
              <a:rPr lang="en-US" sz="2400" dirty="0">
                <a:solidFill>
                  <a:schemeClr val="accent4"/>
                </a:solidFill>
                <a:effectLst/>
                <a:latin typeface="+mj-lt"/>
              </a:rPr>
              <a:t>lips</a:t>
            </a:r>
            <a:r>
              <a:rPr lang="en-US" sz="2400" dirty="0">
                <a:effectLst/>
                <a:latin typeface="+mj-lt"/>
              </a:rPr>
              <a:t>.</a:t>
            </a:r>
          </a:p>
          <a:p>
            <a:endParaRPr lang="pt-BR" sz="2400" dirty="0">
              <a:latin typeface="+mj-lt"/>
            </a:endParaRPr>
          </a:p>
          <a:p>
            <a:endParaRPr lang="pt-BR" sz="2400" dirty="0">
              <a:effectLst/>
              <a:latin typeface="+mj-lt"/>
            </a:endParaRPr>
          </a:p>
          <a:p>
            <a:endParaRPr lang="pt-BR" sz="2400" dirty="0">
              <a:effectLst/>
              <a:latin typeface="+mj-lt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3523DBB-1680-B229-AD33-7A6748303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9569" y="3210033"/>
            <a:ext cx="2104293" cy="315138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C748634-5D09-74E8-A27B-F7D50F702B4F}"/>
              </a:ext>
            </a:extLst>
          </p:cNvPr>
          <p:cNvSpPr txBox="1"/>
          <p:nvPr/>
        </p:nvSpPr>
        <p:spPr>
          <a:xfrm rot="16200000">
            <a:off x="10224388" y="4662614"/>
            <a:ext cx="3009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MICHAEL OCHS ARCHIVES/GETTY IMAGES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5354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F1E296-B30C-11CE-8821-2628FE6F0D90}"/>
              </a:ext>
            </a:extLst>
          </p:cNvPr>
          <p:cNvGrpSpPr/>
          <p:nvPr/>
        </p:nvGrpSpPr>
        <p:grpSpPr>
          <a:xfrm>
            <a:off x="9581540" y="2215912"/>
            <a:ext cx="1627108" cy="1940534"/>
            <a:chOff x="1006607" y="3624700"/>
            <a:chExt cx="1627108" cy="194053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167DFF94-6716-E11B-4318-98968780C879}"/>
                </a:ext>
              </a:extLst>
            </p:cNvPr>
            <p:cNvSpPr txBox="1"/>
            <p:nvPr/>
          </p:nvSpPr>
          <p:spPr>
            <a:xfrm>
              <a:off x="1133329" y="4087906"/>
              <a:ext cx="1500386" cy="1477328"/>
            </a:xfrm>
            <a:custGeom>
              <a:avLst/>
              <a:gdLst>
                <a:gd name="connsiteX0" fmla="*/ 0 w 1500386"/>
                <a:gd name="connsiteY0" fmla="*/ 0 h 1477328"/>
                <a:gd name="connsiteX1" fmla="*/ 1500386 w 1500386"/>
                <a:gd name="connsiteY1" fmla="*/ 0 h 1477328"/>
                <a:gd name="connsiteX2" fmla="*/ 1500386 w 1500386"/>
                <a:gd name="connsiteY2" fmla="*/ 1477328 h 1477328"/>
                <a:gd name="connsiteX3" fmla="*/ 0 w 1500386"/>
                <a:gd name="connsiteY3" fmla="*/ 1477328 h 1477328"/>
                <a:gd name="connsiteX4" fmla="*/ 0 w 1500386"/>
                <a:gd name="connsiteY4" fmla="*/ 0 h 14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386" h="1477328" fill="none" extrusionOk="0">
                  <a:moveTo>
                    <a:pt x="0" y="0"/>
                  </a:moveTo>
                  <a:cubicBezTo>
                    <a:pt x="680941" y="3343"/>
                    <a:pt x="1133095" y="-133007"/>
                    <a:pt x="1500386" y="0"/>
                  </a:cubicBezTo>
                  <a:cubicBezTo>
                    <a:pt x="1523168" y="704010"/>
                    <a:pt x="1373444" y="1305905"/>
                    <a:pt x="1500386" y="1477328"/>
                  </a:cubicBezTo>
                  <a:cubicBezTo>
                    <a:pt x="908577" y="1603720"/>
                    <a:pt x="580547" y="1575255"/>
                    <a:pt x="0" y="1477328"/>
                  </a:cubicBezTo>
                  <a:cubicBezTo>
                    <a:pt x="-111356" y="1179937"/>
                    <a:pt x="-105759" y="213824"/>
                    <a:pt x="0" y="0"/>
                  </a:cubicBezTo>
                  <a:close/>
                </a:path>
                <a:path w="1500386" h="1477328" stroke="0" extrusionOk="0">
                  <a:moveTo>
                    <a:pt x="0" y="0"/>
                  </a:moveTo>
                  <a:cubicBezTo>
                    <a:pt x="270551" y="-107387"/>
                    <a:pt x="836474" y="-45347"/>
                    <a:pt x="1500386" y="0"/>
                  </a:cubicBezTo>
                  <a:cubicBezTo>
                    <a:pt x="1444342" y="735153"/>
                    <a:pt x="1531566" y="1113412"/>
                    <a:pt x="1500386" y="1477328"/>
                  </a:cubicBezTo>
                  <a:cubicBezTo>
                    <a:pt x="865539" y="1380706"/>
                    <a:pt x="268714" y="1410089"/>
                    <a:pt x="0" y="1477328"/>
                  </a:cubicBezTo>
                  <a:cubicBezTo>
                    <a:pt x="-79908" y="1020908"/>
                    <a:pt x="115447" y="63690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Observe o efeito das</a:t>
              </a:r>
            </a:p>
            <a:p>
              <a:r>
                <a:rPr lang="pt-BR" dirty="0"/>
                <a:t>repetições de versos</a:t>
              </a:r>
            </a:p>
            <a:p>
              <a:r>
                <a:rPr lang="pt-BR" dirty="0"/>
                <a:t>no texto.</a:t>
              </a:r>
            </a:p>
          </p:txBody>
        </p:sp>
        <p:sp>
          <p:nvSpPr>
            <p:cNvPr id="23" name="Pentágono 22">
              <a:extLst>
                <a:ext uri="{FF2B5EF4-FFF2-40B4-BE49-F238E27FC236}">
                  <a16:creationId xmlns:a16="http://schemas.microsoft.com/office/drawing/2014/main" id="{8E2935C8-F77C-215D-170E-BB892BEB755C}"/>
                </a:ext>
              </a:extLst>
            </p:cNvPr>
            <p:cNvSpPr/>
            <p:nvPr/>
          </p:nvSpPr>
          <p:spPr>
            <a:xfrm rot="21338555">
              <a:off x="1006607" y="3624700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AEAE89C1-C6FD-2B4F-0A30-B90CAEB4BECB}"/>
              </a:ext>
            </a:extLst>
          </p:cNvPr>
          <p:cNvSpPr/>
          <p:nvPr/>
        </p:nvSpPr>
        <p:spPr>
          <a:xfrm>
            <a:off x="9394371" y="5812173"/>
            <a:ext cx="582836" cy="390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E3FE82-46FB-51D9-8653-BB71BF12DA22}"/>
              </a:ext>
            </a:extLst>
          </p:cNvPr>
          <p:cNvSpPr txBox="1"/>
          <p:nvPr/>
        </p:nvSpPr>
        <p:spPr>
          <a:xfrm>
            <a:off x="5328871" y="151179"/>
            <a:ext cx="3747113" cy="65556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I’m a woman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Phenomenally.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Phenomenal woman,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That’s me.</a:t>
            </a:r>
          </a:p>
          <a:p>
            <a:r>
              <a:rPr lang="en-US" sz="2000" dirty="0">
                <a:effectLst/>
                <a:latin typeface="+mj-lt"/>
              </a:rPr>
              <a:t>I walk into a room</a:t>
            </a:r>
          </a:p>
          <a:p>
            <a:r>
              <a:rPr lang="en-US" sz="2000" dirty="0">
                <a:effectLst/>
                <a:latin typeface="+mj-lt"/>
              </a:rPr>
              <a:t>Just as cool as you please,</a:t>
            </a:r>
          </a:p>
          <a:p>
            <a:r>
              <a:rPr lang="en-US" sz="2000" dirty="0">
                <a:effectLst/>
                <a:latin typeface="+mj-lt"/>
              </a:rPr>
              <a:t>And to a man,</a:t>
            </a:r>
          </a:p>
          <a:p>
            <a:r>
              <a:rPr lang="en-US" sz="2000" dirty="0">
                <a:effectLst/>
                <a:latin typeface="+mj-lt"/>
              </a:rPr>
              <a:t>The fellows stand or</a:t>
            </a:r>
          </a:p>
          <a:p>
            <a:r>
              <a:rPr lang="en-US" sz="2000" dirty="0">
                <a:effectLst/>
                <a:latin typeface="+mj-lt"/>
              </a:rPr>
              <a:t>Fall down on their knees.</a:t>
            </a:r>
          </a:p>
          <a:p>
            <a:r>
              <a:rPr lang="en-US" sz="2000" dirty="0">
                <a:effectLst/>
                <a:latin typeface="+mj-lt"/>
              </a:rPr>
              <a:t>Then they swarm around me,</a:t>
            </a:r>
          </a:p>
          <a:p>
            <a:r>
              <a:rPr lang="en-US" sz="2000" dirty="0">
                <a:effectLst/>
                <a:latin typeface="+mj-lt"/>
              </a:rPr>
              <a:t>A hive of honey bees.</a:t>
            </a:r>
          </a:p>
          <a:p>
            <a:r>
              <a:rPr lang="en-US" sz="2000" dirty="0">
                <a:effectLst/>
                <a:latin typeface="+mj-lt"/>
              </a:rPr>
              <a:t>I say,</a:t>
            </a:r>
          </a:p>
          <a:p>
            <a:r>
              <a:rPr lang="en-US" sz="2000" dirty="0">
                <a:effectLst/>
                <a:latin typeface="+mj-lt"/>
              </a:rPr>
              <a:t>It’s the fire in my eyes,</a:t>
            </a:r>
          </a:p>
          <a:p>
            <a:r>
              <a:rPr lang="en-US" sz="2000" dirty="0">
                <a:effectLst/>
                <a:latin typeface="+mj-lt"/>
              </a:rPr>
              <a:t>And the flash of my teeth,</a:t>
            </a:r>
          </a:p>
          <a:p>
            <a:r>
              <a:rPr lang="en-US" sz="2000" dirty="0">
                <a:effectLst/>
                <a:latin typeface="+mj-lt"/>
              </a:rPr>
              <a:t>The swing in my waist,</a:t>
            </a:r>
          </a:p>
          <a:p>
            <a:r>
              <a:rPr lang="en-US" sz="2000" dirty="0">
                <a:effectLst/>
                <a:latin typeface="+mj-lt"/>
              </a:rPr>
              <a:t>And the joy in my feet.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I’m a woman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Phenomenally.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Phenomenal woman,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That’s me.</a:t>
            </a:r>
          </a:p>
          <a:p>
            <a:r>
              <a:rPr lang="pt-BR" sz="2000" dirty="0">
                <a:effectLst/>
                <a:latin typeface="+mj-lt"/>
              </a:rPr>
              <a:t>(...)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DC9EAF-B00D-79EB-7E14-4CD38B2C3683}"/>
              </a:ext>
            </a:extLst>
          </p:cNvPr>
          <p:cNvSpPr txBox="1">
            <a:spLocks/>
          </p:cNvSpPr>
          <p:nvPr/>
        </p:nvSpPr>
        <p:spPr>
          <a:xfrm>
            <a:off x="9075983" y="5812173"/>
            <a:ext cx="2638221" cy="904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ANGELOU, Maya. Phenomenal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woman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In: ANGELOU, Maya.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And still I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rise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Londres: Hachette Digital, 1986.</a:t>
            </a:r>
            <a:endParaRPr lang="pt-BR" sz="12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B378FC4-8996-7F6A-63DA-8AFA9A1092E6}"/>
              </a:ext>
            </a:extLst>
          </p:cNvPr>
          <p:cNvGrpSpPr/>
          <p:nvPr/>
        </p:nvGrpSpPr>
        <p:grpSpPr>
          <a:xfrm>
            <a:off x="320040" y="2042556"/>
            <a:ext cx="4010827" cy="4460313"/>
            <a:chOff x="666816" y="3597911"/>
            <a:chExt cx="2832741" cy="446031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CE9F5BE-42EC-3F71-C996-1E78AD2B0F69}"/>
                </a:ext>
              </a:extLst>
            </p:cNvPr>
            <p:cNvSpPr txBox="1"/>
            <p:nvPr/>
          </p:nvSpPr>
          <p:spPr>
            <a:xfrm>
              <a:off x="713357" y="4087906"/>
              <a:ext cx="2786200" cy="3970318"/>
            </a:xfrm>
            <a:custGeom>
              <a:avLst/>
              <a:gdLst>
                <a:gd name="connsiteX0" fmla="*/ 0 w 2786200"/>
                <a:gd name="connsiteY0" fmla="*/ 0 h 3970318"/>
                <a:gd name="connsiteX1" fmla="*/ 2786200 w 2786200"/>
                <a:gd name="connsiteY1" fmla="*/ 0 h 3970318"/>
                <a:gd name="connsiteX2" fmla="*/ 2786200 w 2786200"/>
                <a:gd name="connsiteY2" fmla="*/ 3970318 h 3970318"/>
                <a:gd name="connsiteX3" fmla="*/ 0 w 2786200"/>
                <a:gd name="connsiteY3" fmla="*/ 3970318 h 3970318"/>
                <a:gd name="connsiteX4" fmla="*/ 0 w 2786200"/>
                <a:gd name="connsiteY4" fmla="*/ 0 h 397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00" h="3970318" fill="none" extrusionOk="0">
                  <a:moveTo>
                    <a:pt x="0" y="0"/>
                  </a:moveTo>
                  <a:cubicBezTo>
                    <a:pt x="1374276" y="-49533"/>
                    <a:pt x="2224618" y="-14809"/>
                    <a:pt x="2786200" y="0"/>
                  </a:cubicBezTo>
                  <a:cubicBezTo>
                    <a:pt x="2873839" y="1141384"/>
                    <a:pt x="2713521" y="1999964"/>
                    <a:pt x="2786200" y="3970318"/>
                  </a:cubicBezTo>
                  <a:cubicBezTo>
                    <a:pt x="2257194" y="3922087"/>
                    <a:pt x="795872" y="4054773"/>
                    <a:pt x="0" y="3970318"/>
                  </a:cubicBezTo>
                  <a:cubicBezTo>
                    <a:pt x="-38581" y="2905481"/>
                    <a:pt x="63341" y="1383159"/>
                    <a:pt x="0" y="0"/>
                  </a:cubicBezTo>
                  <a:close/>
                </a:path>
                <a:path w="2786200" h="3970318" stroke="0" extrusionOk="0">
                  <a:moveTo>
                    <a:pt x="0" y="0"/>
                  </a:moveTo>
                  <a:cubicBezTo>
                    <a:pt x="782297" y="118645"/>
                    <a:pt x="2460481" y="116012"/>
                    <a:pt x="2786200" y="0"/>
                  </a:cubicBezTo>
                  <a:cubicBezTo>
                    <a:pt x="2653318" y="803291"/>
                    <a:pt x="2871151" y="2770379"/>
                    <a:pt x="2786200" y="3970318"/>
                  </a:cubicBezTo>
                  <a:cubicBezTo>
                    <a:pt x="2274250" y="4104918"/>
                    <a:pt x="1141805" y="3813122"/>
                    <a:pt x="0" y="3970318"/>
                  </a:cubicBezTo>
                  <a:cubicBezTo>
                    <a:pt x="-20187" y="3558178"/>
                    <a:pt x="-152480" y="51409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A poetisa e ativista estadunidense Maya </a:t>
              </a:r>
              <a:r>
                <a:rPr lang="pt-BR" dirty="0" err="1"/>
                <a:t>Angelou</a:t>
              </a:r>
              <a:r>
                <a:rPr lang="pt-BR" dirty="0"/>
                <a:t> (1928-2014) publicou dezenas de coletâneas de poemas. </a:t>
              </a:r>
              <a:r>
                <a:rPr lang="pt-BR" i="1" dirty="0"/>
                <a:t>“Phenomenal</a:t>
              </a:r>
            </a:p>
            <a:p>
              <a:r>
                <a:rPr lang="pt-BR" i="1" dirty="0"/>
                <a:t>Woman”</a:t>
              </a:r>
              <a:r>
                <a:rPr lang="pt-BR" dirty="0"/>
                <a:t> é um poema consagrado na literatura afro-americana e, desde a sua publicação, em 1978, já foi adaptado e utilizado em diversos países e manifestações culturais por inúmeras associações envolvidas com questões relacionadas à proteção dos direitos humanos. Você conhece outros poemas, em inglês e/ou português, que tenham se destacado por valorizar alguma questão de relevância social?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0D404A11-EDA9-824E-72BE-F2B660DD65EC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08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4887685" y="5642109"/>
            <a:ext cx="6719019" cy="117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BIOGRAPHY.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Maya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Angelou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28 fev. 2018. Disponível em: www.biography.com/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writer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maya-angelou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16 jun. 2022.</a:t>
            </a:r>
            <a:endParaRPr lang="pt-BR" sz="1200" dirty="0"/>
          </a:p>
        </p:txBody>
      </p:sp>
      <p:pic>
        <p:nvPicPr>
          <p:cNvPr id="12" name="Imagem 11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299D4B5-19E2-B699-65A4-06F3F8DBE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3"/>
          <a:stretch/>
        </p:blipFill>
        <p:spPr>
          <a:xfrm>
            <a:off x="4785383" y="1215891"/>
            <a:ext cx="7275529" cy="439025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3DC776B-0648-0018-B56C-3E1F541AB2E9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Using an online translator</a:t>
            </a:r>
          </a:p>
        </p:txBody>
      </p:sp>
    </p:spTree>
    <p:extLst>
      <p:ext uri="{BB962C8B-B14F-4D97-AF65-F5344CB8AC3E}">
        <p14:creationId xmlns:p14="http://schemas.microsoft.com/office/powerpoint/2010/main" val="202708026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10928</TotalTime>
  <Words>772</Words>
  <Application>Microsoft Office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Helvetica</vt:lpstr>
      <vt:lpstr>HelveticaLTStd-Cond</vt:lpstr>
      <vt:lpstr>Pacote</vt:lpstr>
      <vt:lpstr>Língua inglesa</vt:lpstr>
      <vt:lpstr>UNIT 0</vt:lpstr>
      <vt:lpstr>UNIT 0</vt:lpstr>
      <vt:lpstr>UNIT 0</vt:lpstr>
      <vt:lpstr>UNIT 0</vt:lpstr>
      <vt:lpstr>UNIT 0</vt:lpstr>
      <vt:lpstr>UNIT 0</vt:lpstr>
      <vt:lpstr>UNIT 0</vt:lpstr>
      <vt:lpstr>UNIT 0</vt:lpstr>
      <vt:lpstr>UNIT 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75</cp:revision>
  <dcterms:created xsi:type="dcterms:W3CDTF">2023-05-08T13:05:16Z</dcterms:created>
  <dcterms:modified xsi:type="dcterms:W3CDTF">2023-06-21T13:16:21Z</dcterms:modified>
</cp:coreProperties>
</file>