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76" r:id="rId3"/>
    <p:sldId id="277" r:id="rId4"/>
    <p:sldId id="381" r:id="rId5"/>
    <p:sldId id="354" r:id="rId6"/>
    <p:sldId id="310" r:id="rId7"/>
    <p:sldId id="393" r:id="rId8"/>
    <p:sldId id="394" r:id="rId9"/>
    <p:sldId id="29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694CC-0DFF-A348-806A-21D1857145DA}" v="9" dt="2023-05-23T13:38:47.914"/>
    <p1510:client id="{B867D6AB-BB92-4B0E-863B-FBA713B709CF}" v="2" dt="2023-05-22T09:51:51.0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27"/>
    <p:restoredTop sz="96335"/>
  </p:normalViewPr>
  <p:slideViewPr>
    <p:cSldViewPr snapToGrid="0">
      <p:cViewPr varScale="1">
        <p:scale>
          <a:sx n="68" d="100"/>
          <a:sy n="68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pt-BR" sz="4800">
                <a:solidFill>
                  <a:schemeClr val="tx1"/>
                </a:solidFill>
              </a:rPr>
              <a:t>Língua inglesa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pPr algn="r"/>
            <a:r>
              <a:rPr lang="pt-BR" sz="2800" dirty="0">
                <a:solidFill>
                  <a:srgbClr val="FFFFFF"/>
                </a:solidFill>
              </a:rPr>
              <a:t>7º ano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D75FCF52-1A32-F4C5-7DD9-990A68D59944}"/>
              </a:ext>
            </a:extLst>
          </p:cNvPr>
          <p:cNvSpPr txBox="1"/>
          <p:nvPr/>
        </p:nvSpPr>
        <p:spPr>
          <a:xfrm>
            <a:off x="5476875" y="264583"/>
            <a:ext cx="179916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/>
          </a:p>
        </p:txBody>
      </p:sp>
      <p:sp>
        <p:nvSpPr>
          <p:cNvPr id="7" name="CaixaDeTexto 1">
            <a:extLst>
              <a:ext uri="{FF2B5EF4-FFF2-40B4-BE49-F238E27FC236}">
                <a16:creationId xmlns:a16="http://schemas.microsoft.com/office/drawing/2014/main" id="{7448A73D-39EB-9131-87CA-D66038FC0CFF}"/>
              </a:ext>
            </a:extLst>
          </p:cNvPr>
          <p:cNvSpPr txBox="1"/>
          <p:nvPr/>
        </p:nvSpPr>
        <p:spPr>
          <a:xfrm>
            <a:off x="7688791" y="179916"/>
            <a:ext cx="179916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5007809" y="6057887"/>
            <a:ext cx="6830675" cy="119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KIDS HEALTH.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Volunteering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1995-2022. Disponível em: https://web.archive.org/web/20220205040925/https://kidshealth.org/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en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teens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/volunteering.html. Acesso em: 5 fev. 2022.</a:t>
            </a:r>
          </a:p>
        </p:txBody>
      </p:sp>
      <p:pic>
        <p:nvPicPr>
          <p:cNvPr id="11" name="Imagem 10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7A876242-50BF-14DF-F279-CED15715AA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3977" y="192604"/>
            <a:ext cx="7038340" cy="5865283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981B0919-33B7-B408-ECAD-77F408ADB0B9}"/>
              </a:ext>
            </a:extLst>
          </p:cNvPr>
          <p:cNvGrpSpPr/>
          <p:nvPr/>
        </p:nvGrpSpPr>
        <p:grpSpPr>
          <a:xfrm>
            <a:off x="460852" y="3570163"/>
            <a:ext cx="3546589" cy="1781407"/>
            <a:chOff x="474502" y="2893601"/>
            <a:chExt cx="3546589" cy="1781407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E62530DC-A28A-CBD0-50AD-C7B339873A56}"/>
                </a:ext>
              </a:extLst>
            </p:cNvPr>
            <p:cNvSpPr txBox="1"/>
            <p:nvPr/>
          </p:nvSpPr>
          <p:spPr>
            <a:xfrm>
              <a:off x="649740" y="3351569"/>
              <a:ext cx="3371351" cy="1323439"/>
            </a:xfrm>
            <a:custGeom>
              <a:avLst/>
              <a:gdLst>
                <a:gd name="connsiteX0" fmla="*/ 0 w 3371351"/>
                <a:gd name="connsiteY0" fmla="*/ 0 h 1323439"/>
                <a:gd name="connsiteX1" fmla="*/ 3371351 w 3371351"/>
                <a:gd name="connsiteY1" fmla="*/ 0 h 1323439"/>
                <a:gd name="connsiteX2" fmla="*/ 3371351 w 3371351"/>
                <a:gd name="connsiteY2" fmla="*/ 1323439 h 1323439"/>
                <a:gd name="connsiteX3" fmla="*/ 0 w 3371351"/>
                <a:gd name="connsiteY3" fmla="*/ 1323439 h 1323439"/>
                <a:gd name="connsiteX4" fmla="*/ 0 w 3371351"/>
                <a:gd name="connsiteY4" fmla="*/ 0 h 132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351" h="1323439" fill="none" extrusionOk="0">
                  <a:moveTo>
                    <a:pt x="0" y="0"/>
                  </a:moveTo>
                  <a:cubicBezTo>
                    <a:pt x="670277" y="-49533"/>
                    <a:pt x="1856627" y="-14809"/>
                    <a:pt x="3371351" y="0"/>
                  </a:cubicBezTo>
                  <a:cubicBezTo>
                    <a:pt x="3407182" y="344707"/>
                    <a:pt x="3345410" y="675326"/>
                    <a:pt x="3371351" y="1323439"/>
                  </a:cubicBezTo>
                  <a:cubicBezTo>
                    <a:pt x="1944128" y="1275208"/>
                    <a:pt x="1660230" y="1407894"/>
                    <a:pt x="0" y="1323439"/>
                  </a:cubicBezTo>
                  <a:cubicBezTo>
                    <a:pt x="-47073" y="1053495"/>
                    <a:pt x="-117899" y="591620"/>
                    <a:pt x="0" y="0"/>
                  </a:cubicBezTo>
                  <a:close/>
                </a:path>
                <a:path w="3371351" h="1323439" stroke="0" extrusionOk="0">
                  <a:moveTo>
                    <a:pt x="0" y="0"/>
                  </a:moveTo>
                  <a:cubicBezTo>
                    <a:pt x="1101385" y="118645"/>
                    <a:pt x="2553488" y="116012"/>
                    <a:pt x="3371351" y="0"/>
                  </a:cubicBezTo>
                  <a:cubicBezTo>
                    <a:pt x="3283536" y="535917"/>
                    <a:pt x="3459236" y="914339"/>
                    <a:pt x="3371351" y="1323439"/>
                  </a:cubicBezTo>
                  <a:cubicBezTo>
                    <a:pt x="2262923" y="1458039"/>
                    <a:pt x="1003958" y="1166243"/>
                    <a:pt x="0" y="1323439"/>
                  </a:cubicBezTo>
                  <a:cubicBezTo>
                    <a:pt x="89067" y="1177433"/>
                    <a:pt x="13472" y="25153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Preste atenção ao título e aos</a:t>
              </a:r>
            </a:p>
            <a:p>
              <a:r>
                <a:rPr lang="pt-BR" sz="2000" dirty="0"/>
                <a:t>subtítulos para compreender melhor a organização das</a:t>
              </a:r>
            </a:p>
            <a:p>
              <a:r>
                <a:rPr lang="pt-BR" sz="2000" dirty="0"/>
                <a:t>ideias no texto.</a:t>
              </a:r>
            </a:p>
          </p:txBody>
        </p:sp>
        <p:sp>
          <p:nvSpPr>
            <p:cNvPr id="15" name="Pentágono 14">
              <a:extLst>
                <a:ext uri="{FF2B5EF4-FFF2-40B4-BE49-F238E27FC236}">
                  <a16:creationId xmlns:a16="http://schemas.microsoft.com/office/drawing/2014/main" id="{EA5DC13B-E7B4-A18A-F63F-861B272020CF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7656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694F45D-3BAD-3E00-B323-D959E3343135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Household chores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199334-8A59-2A06-7F16-45518F210294}"/>
              </a:ext>
            </a:extLst>
          </p:cNvPr>
          <p:cNvSpPr txBox="1"/>
          <p:nvPr/>
        </p:nvSpPr>
        <p:spPr>
          <a:xfrm>
            <a:off x="5129322" y="1781515"/>
            <a:ext cx="2897834" cy="830997"/>
          </a:xfrm>
          <a:custGeom>
            <a:avLst/>
            <a:gdLst>
              <a:gd name="connsiteX0" fmla="*/ 0 w 2897834"/>
              <a:gd name="connsiteY0" fmla="*/ 0 h 830997"/>
              <a:gd name="connsiteX1" fmla="*/ 2897834 w 2897834"/>
              <a:gd name="connsiteY1" fmla="*/ 0 h 830997"/>
              <a:gd name="connsiteX2" fmla="*/ 2897834 w 2897834"/>
              <a:gd name="connsiteY2" fmla="*/ 830997 h 830997"/>
              <a:gd name="connsiteX3" fmla="*/ 0 w 2897834"/>
              <a:gd name="connsiteY3" fmla="*/ 830997 h 830997"/>
              <a:gd name="connsiteX4" fmla="*/ 0 w 2897834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830997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62446" y="192764"/>
                  <a:pt x="2895541" y="611841"/>
                  <a:pt x="2897834" y="830997"/>
                </a:cubicBezTo>
                <a:cubicBezTo>
                  <a:pt x="2316579" y="782766"/>
                  <a:pt x="782793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897834" h="830997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899960" y="113011"/>
                  <a:pt x="2937324" y="601367"/>
                  <a:pt x="2897834" y="830997"/>
                </a:cubicBezTo>
                <a:cubicBezTo>
                  <a:pt x="2555081" y="965597"/>
                  <a:pt x="434605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cooking/ </a:t>
            </a:r>
          </a:p>
          <a:p>
            <a:pPr algn="ctr"/>
            <a:r>
              <a:rPr lang="en-US" sz="2400" b="1" dirty="0"/>
              <a:t>preparing a recipe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7485063-5B09-D63C-0C62-D0A905815580}"/>
              </a:ext>
            </a:extLst>
          </p:cNvPr>
          <p:cNvSpPr txBox="1"/>
          <p:nvPr/>
        </p:nvSpPr>
        <p:spPr>
          <a:xfrm>
            <a:off x="5146266" y="4081495"/>
            <a:ext cx="2897834" cy="461665"/>
          </a:xfrm>
          <a:custGeom>
            <a:avLst/>
            <a:gdLst>
              <a:gd name="connsiteX0" fmla="*/ 0 w 2897834"/>
              <a:gd name="connsiteY0" fmla="*/ 0 h 461665"/>
              <a:gd name="connsiteX1" fmla="*/ 2897834 w 2897834"/>
              <a:gd name="connsiteY1" fmla="*/ 0 h 461665"/>
              <a:gd name="connsiteX2" fmla="*/ 2897834 w 2897834"/>
              <a:gd name="connsiteY2" fmla="*/ 461665 h 461665"/>
              <a:gd name="connsiteX3" fmla="*/ 0 w 2897834"/>
              <a:gd name="connsiteY3" fmla="*/ 461665 h 461665"/>
              <a:gd name="connsiteX4" fmla="*/ 0 w 289783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61665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5686" y="186521"/>
                  <a:pt x="2895541" y="313513"/>
                  <a:pt x="2897834" y="461665"/>
                </a:cubicBezTo>
                <a:cubicBezTo>
                  <a:pt x="2316579" y="413434"/>
                  <a:pt x="782793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7834" h="461665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916580" y="143527"/>
                  <a:pt x="2870844" y="261265"/>
                  <a:pt x="2897834" y="461665"/>
                </a:cubicBezTo>
                <a:cubicBezTo>
                  <a:pt x="2555081" y="596265"/>
                  <a:pt x="43460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making the bed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317211F-6C6E-D651-CA34-34059C3496A8}"/>
              </a:ext>
            </a:extLst>
          </p:cNvPr>
          <p:cNvSpPr txBox="1"/>
          <p:nvPr/>
        </p:nvSpPr>
        <p:spPr>
          <a:xfrm>
            <a:off x="5146266" y="6043434"/>
            <a:ext cx="2897834" cy="461665"/>
          </a:xfrm>
          <a:custGeom>
            <a:avLst/>
            <a:gdLst>
              <a:gd name="connsiteX0" fmla="*/ 0 w 2897834"/>
              <a:gd name="connsiteY0" fmla="*/ 0 h 461665"/>
              <a:gd name="connsiteX1" fmla="*/ 2897834 w 2897834"/>
              <a:gd name="connsiteY1" fmla="*/ 0 h 461665"/>
              <a:gd name="connsiteX2" fmla="*/ 2897834 w 2897834"/>
              <a:gd name="connsiteY2" fmla="*/ 461665 h 461665"/>
              <a:gd name="connsiteX3" fmla="*/ 0 w 2897834"/>
              <a:gd name="connsiteY3" fmla="*/ 461665 h 461665"/>
              <a:gd name="connsiteX4" fmla="*/ 0 w 289783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61665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5686" y="186521"/>
                  <a:pt x="2895541" y="313513"/>
                  <a:pt x="2897834" y="461665"/>
                </a:cubicBezTo>
                <a:cubicBezTo>
                  <a:pt x="2316579" y="413434"/>
                  <a:pt x="782793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7834" h="461665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916580" y="143527"/>
                  <a:pt x="2870844" y="261265"/>
                  <a:pt x="2897834" y="461665"/>
                </a:cubicBezTo>
                <a:cubicBezTo>
                  <a:pt x="2555081" y="596265"/>
                  <a:pt x="43460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sweeping the floor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0F5303D-044F-277F-1C60-BACF4FF1D2DB}"/>
              </a:ext>
            </a:extLst>
          </p:cNvPr>
          <p:cNvSpPr txBox="1"/>
          <p:nvPr/>
        </p:nvSpPr>
        <p:spPr>
          <a:xfrm>
            <a:off x="8819138" y="1756203"/>
            <a:ext cx="2897834" cy="430887"/>
          </a:xfrm>
          <a:custGeom>
            <a:avLst/>
            <a:gdLst>
              <a:gd name="connsiteX0" fmla="*/ 0 w 2897834"/>
              <a:gd name="connsiteY0" fmla="*/ 0 h 430887"/>
              <a:gd name="connsiteX1" fmla="*/ 2897834 w 2897834"/>
              <a:gd name="connsiteY1" fmla="*/ 0 h 430887"/>
              <a:gd name="connsiteX2" fmla="*/ 2897834 w 2897834"/>
              <a:gd name="connsiteY2" fmla="*/ 430887 h 430887"/>
              <a:gd name="connsiteX3" fmla="*/ 0 w 2897834"/>
              <a:gd name="connsiteY3" fmla="*/ 430887 h 430887"/>
              <a:gd name="connsiteX4" fmla="*/ 0 w 2897834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30887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1686" y="73646"/>
                  <a:pt x="2896026" y="310895"/>
                  <a:pt x="2897834" y="430887"/>
                </a:cubicBezTo>
                <a:cubicBezTo>
                  <a:pt x="2316579" y="382656"/>
                  <a:pt x="782793" y="515342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2897834" h="430887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867492" y="55302"/>
                  <a:pt x="2876906" y="259425"/>
                  <a:pt x="2897834" y="430887"/>
                </a:cubicBezTo>
                <a:cubicBezTo>
                  <a:pt x="2555081" y="565487"/>
                  <a:pt x="434605" y="273691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taking out the trash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129DD71-C20D-3842-2809-00B116CD8AF2}"/>
              </a:ext>
            </a:extLst>
          </p:cNvPr>
          <p:cNvSpPr txBox="1"/>
          <p:nvPr/>
        </p:nvSpPr>
        <p:spPr>
          <a:xfrm>
            <a:off x="8903382" y="3726802"/>
            <a:ext cx="2818404" cy="430887"/>
          </a:xfrm>
          <a:custGeom>
            <a:avLst/>
            <a:gdLst>
              <a:gd name="connsiteX0" fmla="*/ 0 w 2818404"/>
              <a:gd name="connsiteY0" fmla="*/ 0 h 430887"/>
              <a:gd name="connsiteX1" fmla="*/ 2818404 w 2818404"/>
              <a:gd name="connsiteY1" fmla="*/ 0 h 430887"/>
              <a:gd name="connsiteX2" fmla="*/ 2818404 w 2818404"/>
              <a:gd name="connsiteY2" fmla="*/ 430887 h 430887"/>
              <a:gd name="connsiteX3" fmla="*/ 0 w 2818404"/>
              <a:gd name="connsiteY3" fmla="*/ 430887 h 430887"/>
              <a:gd name="connsiteX4" fmla="*/ 0 w 2818404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404" h="430887" fill="none" extrusionOk="0">
                <a:moveTo>
                  <a:pt x="0" y="0"/>
                </a:moveTo>
                <a:cubicBezTo>
                  <a:pt x="1196723" y="-49533"/>
                  <a:pt x="2312696" y="-14809"/>
                  <a:pt x="2818404" y="0"/>
                </a:cubicBezTo>
                <a:cubicBezTo>
                  <a:pt x="2812256" y="73646"/>
                  <a:pt x="2816596" y="310895"/>
                  <a:pt x="2818404" y="430887"/>
                </a:cubicBezTo>
                <a:cubicBezTo>
                  <a:pt x="2350571" y="382656"/>
                  <a:pt x="1221959" y="515342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2818404" h="430887" stroke="0" extrusionOk="0">
                <a:moveTo>
                  <a:pt x="0" y="0"/>
                </a:moveTo>
                <a:cubicBezTo>
                  <a:pt x="870361" y="118645"/>
                  <a:pt x="2306020" y="116012"/>
                  <a:pt x="2818404" y="0"/>
                </a:cubicBezTo>
                <a:cubicBezTo>
                  <a:pt x="2788062" y="55302"/>
                  <a:pt x="2797476" y="259425"/>
                  <a:pt x="2818404" y="430887"/>
                </a:cubicBezTo>
                <a:cubicBezTo>
                  <a:pt x="1963415" y="565487"/>
                  <a:pt x="937570" y="273691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washing the dishes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0CCE7BD-B4D7-2EB1-0C05-2C651DA59047}"/>
              </a:ext>
            </a:extLst>
          </p:cNvPr>
          <p:cNvSpPr txBox="1"/>
          <p:nvPr/>
        </p:nvSpPr>
        <p:spPr>
          <a:xfrm>
            <a:off x="8898569" y="5671741"/>
            <a:ext cx="2818403" cy="830997"/>
          </a:xfrm>
          <a:custGeom>
            <a:avLst/>
            <a:gdLst>
              <a:gd name="connsiteX0" fmla="*/ 0 w 2818403"/>
              <a:gd name="connsiteY0" fmla="*/ 0 h 830997"/>
              <a:gd name="connsiteX1" fmla="*/ 2818403 w 2818403"/>
              <a:gd name="connsiteY1" fmla="*/ 0 h 830997"/>
              <a:gd name="connsiteX2" fmla="*/ 2818403 w 2818403"/>
              <a:gd name="connsiteY2" fmla="*/ 830997 h 830997"/>
              <a:gd name="connsiteX3" fmla="*/ 0 w 2818403"/>
              <a:gd name="connsiteY3" fmla="*/ 830997 h 830997"/>
              <a:gd name="connsiteX4" fmla="*/ 0 w 2818403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403" h="830997" fill="none" extrusionOk="0">
                <a:moveTo>
                  <a:pt x="0" y="0"/>
                </a:moveTo>
                <a:cubicBezTo>
                  <a:pt x="1197663" y="-49533"/>
                  <a:pt x="2313870" y="-14809"/>
                  <a:pt x="2818403" y="0"/>
                </a:cubicBezTo>
                <a:cubicBezTo>
                  <a:pt x="2783015" y="192764"/>
                  <a:pt x="2816110" y="611841"/>
                  <a:pt x="2818403" y="830997"/>
                </a:cubicBezTo>
                <a:cubicBezTo>
                  <a:pt x="2349564" y="782766"/>
                  <a:pt x="1221600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818403" h="830997" stroke="0" extrusionOk="0">
                <a:moveTo>
                  <a:pt x="0" y="0"/>
                </a:moveTo>
                <a:cubicBezTo>
                  <a:pt x="870531" y="118645"/>
                  <a:pt x="2306544" y="116012"/>
                  <a:pt x="2818403" y="0"/>
                </a:cubicBezTo>
                <a:cubicBezTo>
                  <a:pt x="2820529" y="113011"/>
                  <a:pt x="2857893" y="601367"/>
                  <a:pt x="2818403" y="830997"/>
                </a:cubicBezTo>
                <a:cubicBezTo>
                  <a:pt x="1962663" y="965597"/>
                  <a:pt x="936365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watering the plants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1C235949-9B97-F7EF-E490-A39624F56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362" y="299034"/>
            <a:ext cx="2067147" cy="1457169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950C8985-1108-3116-DF98-1F15EE7E0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362" y="2637824"/>
            <a:ext cx="2084091" cy="1457169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FE21228E-85FC-D006-F989-490DD6C19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306" y="4582574"/>
            <a:ext cx="2068670" cy="1429569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3D571F6E-DFF6-7F52-9DA8-C981D18205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2953" y="299034"/>
            <a:ext cx="2050203" cy="1433475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75DEF3F-7EBF-E294-A68F-2D9F1723C0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3721" y="2223072"/>
            <a:ext cx="2067147" cy="1469212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FBC021DC-FBB2-B6A9-C400-3C91E0D0BB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1405" y="4189969"/>
            <a:ext cx="2042358" cy="143969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3E1A462-CF08-1EF0-C4D4-EC5EFED00A84}"/>
              </a:ext>
            </a:extLst>
          </p:cNvPr>
          <p:cNvSpPr txBox="1"/>
          <p:nvPr/>
        </p:nvSpPr>
        <p:spPr>
          <a:xfrm rot="16200000">
            <a:off x="7707553" y="4066301"/>
            <a:ext cx="279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GONZALO BELL/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951D198-A754-CD9C-3B98-F96B2EC15C82}"/>
              </a:ext>
            </a:extLst>
          </p:cNvPr>
          <p:cNvSpPr txBox="1"/>
          <p:nvPr/>
        </p:nvSpPr>
        <p:spPr>
          <a:xfrm rot="16200000">
            <a:off x="7659063" y="1936037"/>
            <a:ext cx="27994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i="0" u="none" strike="noStrike" baseline="0" dirty="0">
                <a:solidFill>
                  <a:srgbClr val="2F2F2E"/>
                </a:solidFill>
                <a:latin typeface="HelveticaLTStd-Cond"/>
              </a:rPr>
              <a:t>JOHN GIUSTINA/ </a:t>
            </a:r>
          </a:p>
          <a:p>
            <a:pPr algn="l"/>
            <a:r>
              <a:rPr lang="en-US" sz="900" b="1" i="0" u="none" strike="noStrike" baseline="0" dirty="0">
                <a:solidFill>
                  <a:srgbClr val="2F2F2E"/>
                </a:solidFill>
                <a:latin typeface="HelveticaLTStd-Cond"/>
              </a:rPr>
              <a:t>THE IMAGE BANK/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GETTY IMAGES</a:t>
            </a:r>
            <a:endParaRPr lang="pt-BR" sz="9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76BC479-0C06-7D8B-913C-C5ECFB05D872}"/>
              </a:ext>
            </a:extLst>
          </p:cNvPr>
          <p:cNvSpPr txBox="1"/>
          <p:nvPr/>
        </p:nvSpPr>
        <p:spPr>
          <a:xfrm rot="16200000">
            <a:off x="3978794" y="4443387"/>
            <a:ext cx="279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SYDA PRODUCTIONS/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18DF201-338D-3042-0579-ADBC8E1AA542}"/>
              </a:ext>
            </a:extLst>
          </p:cNvPr>
          <p:cNvSpPr txBox="1"/>
          <p:nvPr/>
        </p:nvSpPr>
        <p:spPr>
          <a:xfrm rot="16200000">
            <a:off x="4002938" y="178938"/>
            <a:ext cx="279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BEARFOTOS/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01C980A-85F9-0724-4489-4970D2061EE1}"/>
              </a:ext>
            </a:extLst>
          </p:cNvPr>
          <p:cNvSpPr txBox="1"/>
          <p:nvPr/>
        </p:nvSpPr>
        <p:spPr>
          <a:xfrm rot="16200000">
            <a:off x="4390170" y="2984663"/>
            <a:ext cx="1976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u="none" strike="noStrike" baseline="0" dirty="0">
                <a:solidFill>
                  <a:srgbClr val="2F2F2E"/>
                </a:solidFill>
                <a:latin typeface="HelveticaLTStd-Cond"/>
              </a:rPr>
              <a:t>KATE_SEPT2004/E+/</a:t>
            </a:r>
          </a:p>
          <a:p>
            <a:r>
              <a:rPr lang="en-US" sz="900" b="1" i="0" u="none" strike="noStrike" baseline="0" dirty="0">
                <a:solidFill>
                  <a:srgbClr val="2F2F2E"/>
                </a:solidFill>
                <a:latin typeface="HelveticaLTStd-Cond"/>
              </a:rPr>
              <a:t>GETTY IMAGES</a:t>
            </a:r>
            <a:endParaRPr lang="pt-BR" sz="900" b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215BBE1-AFCB-459A-D6DC-C36023399065}"/>
              </a:ext>
            </a:extLst>
          </p:cNvPr>
          <p:cNvSpPr txBox="1"/>
          <p:nvPr/>
        </p:nvSpPr>
        <p:spPr>
          <a:xfrm rot="16200000">
            <a:off x="8138895" y="693436"/>
            <a:ext cx="188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GORODENKOFF/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118263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7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694F45D-3BAD-3E00-B323-D959E3343135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LINKING WORDS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0B58B0C-2364-927F-C0E8-428CA951BEDD}"/>
              </a:ext>
            </a:extLst>
          </p:cNvPr>
          <p:cNvSpPr txBox="1"/>
          <p:nvPr/>
        </p:nvSpPr>
        <p:spPr>
          <a:xfrm>
            <a:off x="5002030" y="605009"/>
            <a:ext cx="6842235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dirty="0">
                <a:effectLst/>
                <a:latin typeface="+mj-lt"/>
              </a:rPr>
              <a:t>I. “</a:t>
            </a:r>
            <a:r>
              <a:rPr lang="pt-BR" sz="2400" b="1" dirty="0">
                <a:effectLst/>
                <a:latin typeface="+mj-lt"/>
              </a:rPr>
              <a:t>If</a:t>
            </a:r>
            <a:r>
              <a:rPr lang="pt-BR" sz="2400" dirty="0">
                <a:effectLst/>
                <a:latin typeface="+mj-lt"/>
              </a:rPr>
              <a:t> you’re feeling frustrated or overwhelmed </a:t>
            </a:r>
            <a:r>
              <a:rPr lang="pt-BR" sz="2400" dirty="0" err="1">
                <a:effectLst/>
                <a:latin typeface="+mj-lt"/>
              </a:rPr>
              <a:t>by</a:t>
            </a:r>
            <a:r>
              <a:rPr lang="pt-BR" sz="2400" dirty="0">
                <a:effectLst/>
                <a:latin typeface="+mj-lt"/>
              </a:rPr>
              <a:t> the news of a disaster (…).”</a:t>
            </a:r>
          </a:p>
          <a:p>
            <a:pPr>
              <a:spcAft>
                <a:spcPts val="600"/>
              </a:spcAft>
            </a:pPr>
            <a:endParaRPr lang="pt-BR" sz="2400" dirty="0">
              <a:effectLst/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pt-BR" sz="2400" dirty="0">
                <a:effectLst/>
                <a:latin typeface="+mj-lt"/>
              </a:rPr>
              <a:t>II. “If you’d like to support a cause </a:t>
            </a:r>
            <a:r>
              <a:rPr lang="pt-BR" sz="2400" b="1" dirty="0">
                <a:effectLst/>
                <a:latin typeface="+mj-lt"/>
              </a:rPr>
              <a:t>but</a:t>
            </a:r>
            <a:r>
              <a:rPr lang="pt-BR" sz="2400" dirty="0">
                <a:effectLst/>
                <a:latin typeface="+mj-lt"/>
              </a:rPr>
              <a:t> can’t afford to donate money (…).”</a:t>
            </a:r>
          </a:p>
          <a:p>
            <a:pPr>
              <a:spcAft>
                <a:spcPts val="600"/>
              </a:spcAft>
            </a:pPr>
            <a:endParaRPr lang="pt-BR" sz="2400" dirty="0">
              <a:effectLst/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pt-BR" sz="2400" dirty="0">
                <a:effectLst/>
                <a:latin typeface="+mj-lt"/>
              </a:rPr>
              <a:t>III. “</a:t>
            </a:r>
            <a:r>
              <a:rPr lang="pt-BR" sz="2400" b="1" dirty="0">
                <a:effectLst/>
                <a:latin typeface="+mj-lt"/>
              </a:rPr>
              <a:t>So</a:t>
            </a:r>
            <a:r>
              <a:rPr lang="pt-BR" sz="2400" dirty="0">
                <a:effectLst/>
                <a:latin typeface="+mj-lt"/>
              </a:rPr>
              <a:t> how do you go about it?”</a:t>
            </a:r>
          </a:p>
          <a:p>
            <a:pPr>
              <a:spcAft>
                <a:spcPts val="600"/>
              </a:spcAft>
            </a:pPr>
            <a:endParaRPr lang="pt-BR" sz="2400" dirty="0">
              <a:effectLst/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pt-BR" sz="2400" dirty="0">
                <a:effectLst/>
                <a:latin typeface="+mj-lt"/>
              </a:rPr>
              <a:t>IV. “Become a Big Brother </a:t>
            </a:r>
            <a:r>
              <a:rPr lang="pt-BR" sz="2400" b="1" dirty="0">
                <a:effectLst/>
                <a:latin typeface="+mj-lt"/>
              </a:rPr>
              <a:t>or</a:t>
            </a:r>
            <a:r>
              <a:rPr lang="pt-BR" sz="2400" dirty="0">
                <a:effectLst/>
                <a:latin typeface="+mj-lt"/>
              </a:rPr>
              <a:t> Big Sister (…).”</a:t>
            </a:r>
          </a:p>
          <a:p>
            <a:pPr>
              <a:spcAft>
                <a:spcPts val="600"/>
              </a:spcAft>
            </a:pPr>
            <a:endParaRPr lang="pt-BR" sz="2400" dirty="0">
              <a:effectLst/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pt-BR" sz="2400" dirty="0">
                <a:effectLst/>
                <a:latin typeface="+mj-lt"/>
              </a:rPr>
              <a:t>V. “(…) to keep the cats </a:t>
            </a:r>
            <a:r>
              <a:rPr lang="pt-BR" sz="2400" b="1" dirty="0">
                <a:effectLst/>
                <a:latin typeface="+mj-lt"/>
              </a:rPr>
              <a:t>and</a:t>
            </a:r>
            <a:r>
              <a:rPr lang="pt-BR" sz="2400" dirty="0">
                <a:effectLst/>
                <a:latin typeface="+mj-lt"/>
              </a:rPr>
              <a:t> dogs happy and well exercised.”</a:t>
            </a:r>
          </a:p>
          <a:p>
            <a:pPr>
              <a:spcAft>
                <a:spcPts val="600"/>
              </a:spcAft>
            </a:pPr>
            <a:endParaRPr lang="pt-BR" sz="2400" dirty="0">
              <a:effectLst/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pt-BR" sz="2400" dirty="0">
                <a:effectLst/>
                <a:latin typeface="+mj-lt"/>
              </a:rPr>
              <a:t>VI. “(…) </a:t>
            </a:r>
            <a:r>
              <a:rPr lang="pt-BR" sz="2400" b="1" dirty="0">
                <a:effectLst/>
                <a:latin typeface="+mj-lt"/>
              </a:rPr>
              <a:t>because</a:t>
            </a:r>
            <a:r>
              <a:rPr lang="pt-BR" sz="2400" dirty="0">
                <a:effectLst/>
                <a:latin typeface="+mj-lt"/>
              </a:rPr>
              <a:t> people really depend on you.”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F0B09A0-183B-888B-A307-EC459C04C84E}"/>
              </a:ext>
            </a:extLst>
          </p:cNvPr>
          <p:cNvSpPr txBox="1"/>
          <p:nvPr/>
        </p:nvSpPr>
        <p:spPr>
          <a:xfrm>
            <a:off x="5002030" y="197188"/>
            <a:ext cx="1481960" cy="430887"/>
          </a:xfrm>
          <a:custGeom>
            <a:avLst/>
            <a:gdLst>
              <a:gd name="connsiteX0" fmla="*/ 0 w 1481960"/>
              <a:gd name="connsiteY0" fmla="*/ 0 h 430887"/>
              <a:gd name="connsiteX1" fmla="*/ 1481960 w 1481960"/>
              <a:gd name="connsiteY1" fmla="*/ 0 h 430887"/>
              <a:gd name="connsiteX2" fmla="*/ 1481960 w 1481960"/>
              <a:gd name="connsiteY2" fmla="*/ 430887 h 430887"/>
              <a:gd name="connsiteX3" fmla="*/ 0 w 1481960"/>
              <a:gd name="connsiteY3" fmla="*/ 430887 h 430887"/>
              <a:gd name="connsiteX4" fmla="*/ 0 w 1481960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960" h="430887" fill="none" extrusionOk="0">
                <a:moveTo>
                  <a:pt x="0" y="0"/>
                </a:moveTo>
                <a:cubicBezTo>
                  <a:pt x="616239" y="133083"/>
                  <a:pt x="876843" y="76587"/>
                  <a:pt x="1481960" y="0"/>
                </a:cubicBezTo>
                <a:cubicBezTo>
                  <a:pt x="1475812" y="73646"/>
                  <a:pt x="1480152" y="310895"/>
                  <a:pt x="1481960" y="430887"/>
                </a:cubicBezTo>
                <a:cubicBezTo>
                  <a:pt x="1063280" y="364672"/>
                  <a:pt x="600695" y="376775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1481960" h="430887" stroke="0" extrusionOk="0">
                <a:moveTo>
                  <a:pt x="0" y="0"/>
                </a:moveTo>
                <a:cubicBezTo>
                  <a:pt x="244549" y="12423"/>
                  <a:pt x="1204377" y="90151"/>
                  <a:pt x="1481960" y="0"/>
                </a:cubicBezTo>
                <a:cubicBezTo>
                  <a:pt x="1451618" y="55302"/>
                  <a:pt x="1461032" y="259425"/>
                  <a:pt x="1481960" y="430887"/>
                </a:cubicBezTo>
                <a:cubicBezTo>
                  <a:pt x="943465" y="476430"/>
                  <a:pt x="660254" y="463719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condição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35614BF-F2E6-7A9E-D3C9-8F3B21DDBC20}"/>
              </a:ext>
            </a:extLst>
          </p:cNvPr>
          <p:cNvSpPr txBox="1"/>
          <p:nvPr/>
        </p:nvSpPr>
        <p:spPr>
          <a:xfrm>
            <a:off x="8802412" y="1542999"/>
            <a:ext cx="1481960" cy="430887"/>
          </a:xfrm>
          <a:custGeom>
            <a:avLst/>
            <a:gdLst>
              <a:gd name="connsiteX0" fmla="*/ 0 w 1481960"/>
              <a:gd name="connsiteY0" fmla="*/ 0 h 430887"/>
              <a:gd name="connsiteX1" fmla="*/ 1481960 w 1481960"/>
              <a:gd name="connsiteY1" fmla="*/ 0 h 430887"/>
              <a:gd name="connsiteX2" fmla="*/ 1481960 w 1481960"/>
              <a:gd name="connsiteY2" fmla="*/ 430887 h 430887"/>
              <a:gd name="connsiteX3" fmla="*/ 0 w 1481960"/>
              <a:gd name="connsiteY3" fmla="*/ 430887 h 430887"/>
              <a:gd name="connsiteX4" fmla="*/ 0 w 1481960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960" h="430887" fill="none" extrusionOk="0">
                <a:moveTo>
                  <a:pt x="0" y="0"/>
                </a:moveTo>
                <a:cubicBezTo>
                  <a:pt x="616239" y="133083"/>
                  <a:pt x="876843" y="76587"/>
                  <a:pt x="1481960" y="0"/>
                </a:cubicBezTo>
                <a:cubicBezTo>
                  <a:pt x="1475812" y="73646"/>
                  <a:pt x="1480152" y="310895"/>
                  <a:pt x="1481960" y="430887"/>
                </a:cubicBezTo>
                <a:cubicBezTo>
                  <a:pt x="1063280" y="364672"/>
                  <a:pt x="600695" y="376775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1481960" h="430887" stroke="0" extrusionOk="0">
                <a:moveTo>
                  <a:pt x="0" y="0"/>
                </a:moveTo>
                <a:cubicBezTo>
                  <a:pt x="244549" y="12423"/>
                  <a:pt x="1204377" y="90151"/>
                  <a:pt x="1481960" y="0"/>
                </a:cubicBezTo>
                <a:cubicBezTo>
                  <a:pt x="1451618" y="55302"/>
                  <a:pt x="1461032" y="259425"/>
                  <a:pt x="1481960" y="430887"/>
                </a:cubicBezTo>
                <a:cubicBezTo>
                  <a:pt x="943465" y="476430"/>
                  <a:pt x="660254" y="463719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oposição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E77F934-AAB5-BF3E-6A28-CC5CA73E0720}"/>
              </a:ext>
            </a:extLst>
          </p:cNvPr>
          <p:cNvSpPr txBox="1"/>
          <p:nvPr/>
        </p:nvSpPr>
        <p:spPr>
          <a:xfrm>
            <a:off x="5002030" y="2689180"/>
            <a:ext cx="1608084" cy="430887"/>
          </a:xfrm>
          <a:custGeom>
            <a:avLst/>
            <a:gdLst>
              <a:gd name="connsiteX0" fmla="*/ 0 w 1608084"/>
              <a:gd name="connsiteY0" fmla="*/ 0 h 430887"/>
              <a:gd name="connsiteX1" fmla="*/ 1608084 w 1608084"/>
              <a:gd name="connsiteY1" fmla="*/ 0 h 430887"/>
              <a:gd name="connsiteX2" fmla="*/ 1608084 w 1608084"/>
              <a:gd name="connsiteY2" fmla="*/ 430887 h 430887"/>
              <a:gd name="connsiteX3" fmla="*/ 0 w 1608084"/>
              <a:gd name="connsiteY3" fmla="*/ 430887 h 430887"/>
              <a:gd name="connsiteX4" fmla="*/ 0 w 1608084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084" h="430887" fill="none" extrusionOk="0">
                <a:moveTo>
                  <a:pt x="0" y="0"/>
                </a:moveTo>
                <a:cubicBezTo>
                  <a:pt x="251249" y="19745"/>
                  <a:pt x="915644" y="-138620"/>
                  <a:pt x="1608084" y="0"/>
                </a:cubicBezTo>
                <a:cubicBezTo>
                  <a:pt x="1601936" y="73646"/>
                  <a:pt x="1606276" y="310895"/>
                  <a:pt x="1608084" y="430887"/>
                </a:cubicBezTo>
                <a:cubicBezTo>
                  <a:pt x="1163354" y="347639"/>
                  <a:pt x="537338" y="314135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1608084" h="430887" stroke="0" extrusionOk="0">
                <a:moveTo>
                  <a:pt x="0" y="0"/>
                </a:moveTo>
                <a:cubicBezTo>
                  <a:pt x="509550" y="52350"/>
                  <a:pt x="876884" y="-142291"/>
                  <a:pt x="1608084" y="0"/>
                </a:cubicBezTo>
                <a:cubicBezTo>
                  <a:pt x="1577742" y="55302"/>
                  <a:pt x="1587156" y="259425"/>
                  <a:pt x="1608084" y="430887"/>
                </a:cubicBezTo>
                <a:cubicBezTo>
                  <a:pt x="1056361" y="498889"/>
                  <a:pt x="192605" y="293294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conclusão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F598AAE-E911-AE08-6E7A-AC5975786193}"/>
              </a:ext>
            </a:extLst>
          </p:cNvPr>
          <p:cNvSpPr txBox="1"/>
          <p:nvPr/>
        </p:nvSpPr>
        <p:spPr>
          <a:xfrm>
            <a:off x="7648679" y="3671588"/>
            <a:ext cx="1776250" cy="430887"/>
          </a:xfrm>
          <a:custGeom>
            <a:avLst/>
            <a:gdLst>
              <a:gd name="connsiteX0" fmla="*/ 0 w 1776250"/>
              <a:gd name="connsiteY0" fmla="*/ 0 h 430887"/>
              <a:gd name="connsiteX1" fmla="*/ 1776250 w 1776250"/>
              <a:gd name="connsiteY1" fmla="*/ 0 h 430887"/>
              <a:gd name="connsiteX2" fmla="*/ 1776250 w 1776250"/>
              <a:gd name="connsiteY2" fmla="*/ 430887 h 430887"/>
              <a:gd name="connsiteX3" fmla="*/ 0 w 1776250"/>
              <a:gd name="connsiteY3" fmla="*/ 430887 h 430887"/>
              <a:gd name="connsiteX4" fmla="*/ 0 w 1776250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6250" h="430887" fill="none" extrusionOk="0">
                <a:moveTo>
                  <a:pt x="0" y="0"/>
                </a:moveTo>
                <a:cubicBezTo>
                  <a:pt x="225888" y="123580"/>
                  <a:pt x="1504054" y="-6772"/>
                  <a:pt x="1776250" y="0"/>
                </a:cubicBezTo>
                <a:cubicBezTo>
                  <a:pt x="1770102" y="73646"/>
                  <a:pt x="1774442" y="310895"/>
                  <a:pt x="1776250" y="430887"/>
                </a:cubicBezTo>
                <a:cubicBezTo>
                  <a:pt x="1411545" y="400619"/>
                  <a:pt x="499553" y="393855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1776250" h="430887" stroke="0" extrusionOk="0">
                <a:moveTo>
                  <a:pt x="0" y="0"/>
                </a:moveTo>
                <a:cubicBezTo>
                  <a:pt x="723937" y="21833"/>
                  <a:pt x="1204731" y="57925"/>
                  <a:pt x="1776250" y="0"/>
                </a:cubicBezTo>
                <a:cubicBezTo>
                  <a:pt x="1745908" y="55302"/>
                  <a:pt x="1755322" y="259425"/>
                  <a:pt x="1776250" y="430887"/>
                </a:cubicBezTo>
                <a:cubicBezTo>
                  <a:pt x="1548355" y="398925"/>
                  <a:pt x="701482" y="331329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alternativa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751DBF9-08F2-2825-2F67-914D70C86FF1}"/>
              </a:ext>
            </a:extLst>
          </p:cNvPr>
          <p:cNvSpPr txBox="1"/>
          <p:nvPr/>
        </p:nvSpPr>
        <p:spPr>
          <a:xfrm>
            <a:off x="7845078" y="4577561"/>
            <a:ext cx="1156137" cy="430887"/>
          </a:xfrm>
          <a:custGeom>
            <a:avLst/>
            <a:gdLst>
              <a:gd name="connsiteX0" fmla="*/ 0 w 1156137"/>
              <a:gd name="connsiteY0" fmla="*/ 0 h 430887"/>
              <a:gd name="connsiteX1" fmla="*/ 1156137 w 1156137"/>
              <a:gd name="connsiteY1" fmla="*/ 0 h 430887"/>
              <a:gd name="connsiteX2" fmla="*/ 1156137 w 1156137"/>
              <a:gd name="connsiteY2" fmla="*/ 430887 h 430887"/>
              <a:gd name="connsiteX3" fmla="*/ 0 w 1156137"/>
              <a:gd name="connsiteY3" fmla="*/ 430887 h 430887"/>
              <a:gd name="connsiteX4" fmla="*/ 0 w 1156137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6137" h="430887" fill="none" extrusionOk="0">
                <a:moveTo>
                  <a:pt x="0" y="0"/>
                </a:moveTo>
                <a:cubicBezTo>
                  <a:pt x="460873" y="12961"/>
                  <a:pt x="697084" y="42886"/>
                  <a:pt x="1156137" y="0"/>
                </a:cubicBezTo>
                <a:cubicBezTo>
                  <a:pt x="1149989" y="73646"/>
                  <a:pt x="1154329" y="310895"/>
                  <a:pt x="1156137" y="430887"/>
                </a:cubicBezTo>
                <a:cubicBezTo>
                  <a:pt x="594097" y="507442"/>
                  <a:pt x="537408" y="418950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1156137" h="430887" stroke="0" extrusionOk="0">
                <a:moveTo>
                  <a:pt x="0" y="0"/>
                </a:moveTo>
                <a:cubicBezTo>
                  <a:pt x="469026" y="57156"/>
                  <a:pt x="976063" y="20124"/>
                  <a:pt x="1156137" y="0"/>
                </a:cubicBezTo>
                <a:cubicBezTo>
                  <a:pt x="1125795" y="55302"/>
                  <a:pt x="1135209" y="259425"/>
                  <a:pt x="1156137" y="430887"/>
                </a:cubicBezTo>
                <a:cubicBezTo>
                  <a:pt x="605515" y="429314"/>
                  <a:pt x="505675" y="442134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adição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1303AE9-16AC-B10E-F002-C79E9A1386F6}"/>
              </a:ext>
            </a:extLst>
          </p:cNvPr>
          <p:cNvSpPr txBox="1"/>
          <p:nvPr/>
        </p:nvSpPr>
        <p:spPr>
          <a:xfrm>
            <a:off x="6095999" y="5790190"/>
            <a:ext cx="1093973" cy="430887"/>
          </a:xfrm>
          <a:custGeom>
            <a:avLst/>
            <a:gdLst>
              <a:gd name="connsiteX0" fmla="*/ 0 w 1093973"/>
              <a:gd name="connsiteY0" fmla="*/ 0 h 430887"/>
              <a:gd name="connsiteX1" fmla="*/ 1093973 w 1093973"/>
              <a:gd name="connsiteY1" fmla="*/ 0 h 430887"/>
              <a:gd name="connsiteX2" fmla="*/ 1093973 w 1093973"/>
              <a:gd name="connsiteY2" fmla="*/ 430887 h 430887"/>
              <a:gd name="connsiteX3" fmla="*/ 0 w 1093973"/>
              <a:gd name="connsiteY3" fmla="*/ 430887 h 430887"/>
              <a:gd name="connsiteX4" fmla="*/ 0 w 1093973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3973" h="430887" fill="none" extrusionOk="0">
                <a:moveTo>
                  <a:pt x="0" y="0"/>
                </a:moveTo>
                <a:cubicBezTo>
                  <a:pt x="280139" y="-98405"/>
                  <a:pt x="579621" y="-80653"/>
                  <a:pt x="1093973" y="0"/>
                </a:cubicBezTo>
                <a:cubicBezTo>
                  <a:pt x="1087825" y="73646"/>
                  <a:pt x="1092165" y="310895"/>
                  <a:pt x="1093973" y="430887"/>
                </a:cubicBezTo>
                <a:cubicBezTo>
                  <a:pt x="880732" y="468075"/>
                  <a:pt x="386444" y="376935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1093973" h="430887" stroke="0" extrusionOk="0">
                <a:moveTo>
                  <a:pt x="0" y="0"/>
                </a:moveTo>
                <a:cubicBezTo>
                  <a:pt x="480346" y="-4140"/>
                  <a:pt x="798888" y="-1066"/>
                  <a:pt x="1093973" y="0"/>
                </a:cubicBezTo>
                <a:cubicBezTo>
                  <a:pt x="1063631" y="55302"/>
                  <a:pt x="1073045" y="259425"/>
                  <a:pt x="1093973" y="430887"/>
                </a:cubicBezTo>
                <a:cubicBezTo>
                  <a:pt x="975624" y="435328"/>
                  <a:pt x="411337" y="516048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causa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022FC97D-5333-BD18-7039-A914C6EDB3FF}"/>
              </a:ext>
            </a:extLst>
          </p:cNvPr>
          <p:cNvGrpSpPr/>
          <p:nvPr/>
        </p:nvGrpSpPr>
        <p:grpSpPr>
          <a:xfrm>
            <a:off x="441434" y="3866250"/>
            <a:ext cx="3546589" cy="2704737"/>
            <a:chOff x="474502" y="2893601"/>
            <a:chExt cx="3546589" cy="2704737"/>
          </a:xfrm>
        </p:grpSpPr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FD369330-3660-4261-CE56-55AB2A82AD1E}"/>
                </a:ext>
              </a:extLst>
            </p:cNvPr>
            <p:cNvSpPr txBox="1"/>
            <p:nvPr/>
          </p:nvSpPr>
          <p:spPr>
            <a:xfrm>
              <a:off x="649740" y="3351569"/>
              <a:ext cx="3371351" cy="2246769"/>
            </a:xfrm>
            <a:custGeom>
              <a:avLst/>
              <a:gdLst>
                <a:gd name="connsiteX0" fmla="*/ 0 w 3371351"/>
                <a:gd name="connsiteY0" fmla="*/ 0 h 2246769"/>
                <a:gd name="connsiteX1" fmla="*/ 3371351 w 3371351"/>
                <a:gd name="connsiteY1" fmla="*/ 0 h 2246769"/>
                <a:gd name="connsiteX2" fmla="*/ 3371351 w 3371351"/>
                <a:gd name="connsiteY2" fmla="*/ 2246769 h 2246769"/>
                <a:gd name="connsiteX3" fmla="*/ 0 w 3371351"/>
                <a:gd name="connsiteY3" fmla="*/ 2246769 h 2246769"/>
                <a:gd name="connsiteX4" fmla="*/ 0 w 3371351"/>
                <a:gd name="connsiteY4" fmla="*/ 0 h 224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351" h="2246769" fill="none" extrusionOk="0">
                  <a:moveTo>
                    <a:pt x="0" y="0"/>
                  </a:moveTo>
                  <a:cubicBezTo>
                    <a:pt x="670277" y="-49533"/>
                    <a:pt x="1856627" y="-14809"/>
                    <a:pt x="3371351" y="0"/>
                  </a:cubicBezTo>
                  <a:cubicBezTo>
                    <a:pt x="3458990" y="709360"/>
                    <a:pt x="3298672" y="1654734"/>
                    <a:pt x="3371351" y="2246769"/>
                  </a:cubicBezTo>
                  <a:cubicBezTo>
                    <a:pt x="1944128" y="2198538"/>
                    <a:pt x="1660230" y="2331224"/>
                    <a:pt x="0" y="2246769"/>
                  </a:cubicBezTo>
                  <a:cubicBezTo>
                    <a:pt x="-38581" y="1920957"/>
                    <a:pt x="63341" y="953370"/>
                    <a:pt x="0" y="0"/>
                  </a:cubicBezTo>
                  <a:close/>
                </a:path>
                <a:path w="3371351" h="2246769" stroke="0" extrusionOk="0">
                  <a:moveTo>
                    <a:pt x="0" y="0"/>
                  </a:moveTo>
                  <a:cubicBezTo>
                    <a:pt x="1101385" y="118645"/>
                    <a:pt x="2553488" y="116012"/>
                    <a:pt x="3371351" y="0"/>
                  </a:cubicBezTo>
                  <a:cubicBezTo>
                    <a:pt x="3238469" y="629768"/>
                    <a:pt x="3456302" y="1685603"/>
                    <a:pt x="3371351" y="2246769"/>
                  </a:cubicBezTo>
                  <a:cubicBezTo>
                    <a:pt x="2262923" y="2381369"/>
                    <a:pt x="1003958" y="2089573"/>
                    <a:pt x="0" y="2246769"/>
                  </a:cubicBezTo>
                  <a:cubicBezTo>
                    <a:pt x="-20187" y="1576725"/>
                    <a:pt x="-152480" y="99515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Conectores ou palavras de ligação (</a:t>
              </a:r>
              <a:r>
                <a:rPr lang="pt-BR" sz="2000" i="1" dirty="0"/>
                <a:t>linking words</a:t>
              </a:r>
              <a:r>
                <a:rPr lang="pt-BR" sz="2000" dirty="0"/>
                <a:t>, em inglês) são palavras utilizadas para unir palavras ou orações. Ao ler um texto, busque</a:t>
              </a:r>
            </a:p>
            <a:p>
              <a:r>
                <a:rPr lang="pt-BR" sz="2000" dirty="0"/>
                <a:t>identificar quais palavras ou orações os conectores ligam.</a:t>
              </a:r>
            </a:p>
          </p:txBody>
        </p:sp>
        <p:sp>
          <p:nvSpPr>
            <p:cNvPr id="24" name="Pentágono 23">
              <a:extLst>
                <a:ext uri="{FF2B5EF4-FFF2-40B4-BE49-F238E27FC236}">
                  <a16:creationId xmlns:a16="http://schemas.microsoft.com/office/drawing/2014/main" id="{F66D7DFE-3351-33A5-95E4-7C8DBEDA0471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0960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461D550-49EE-3BDA-A50A-12F40651556C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PAST CONTINUOUS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A1AE5AD-8B48-BFB5-78EF-466666E43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045" y="890792"/>
            <a:ext cx="6663777" cy="212418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A84E5B8-6D4E-00F9-DF72-11C11D038017}"/>
              </a:ext>
            </a:extLst>
          </p:cNvPr>
          <p:cNvSpPr txBox="1"/>
          <p:nvPr/>
        </p:nvSpPr>
        <p:spPr>
          <a:xfrm>
            <a:off x="6130869" y="4374927"/>
            <a:ext cx="4654297" cy="1015663"/>
          </a:xfrm>
          <a:custGeom>
            <a:avLst/>
            <a:gdLst>
              <a:gd name="connsiteX0" fmla="*/ 0 w 4654297"/>
              <a:gd name="connsiteY0" fmla="*/ 0 h 1015663"/>
              <a:gd name="connsiteX1" fmla="*/ 4654297 w 4654297"/>
              <a:gd name="connsiteY1" fmla="*/ 0 h 1015663"/>
              <a:gd name="connsiteX2" fmla="*/ 4654297 w 4654297"/>
              <a:gd name="connsiteY2" fmla="*/ 1015663 h 1015663"/>
              <a:gd name="connsiteX3" fmla="*/ 0 w 4654297"/>
              <a:gd name="connsiteY3" fmla="*/ 1015663 h 1015663"/>
              <a:gd name="connsiteX4" fmla="*/ 0 w 4654297"/>
              <a:gd name="connsiteY4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297" h="1015663" extrusionOk="0">
                <a:moveTo>
                  <a:pt x="0" y="0"/>
                </a:moveTo>
                <a:cubicBezTo>
                  <a:pt x="986709" y="118645"/>
                  <a:pt x="2990814" y="116012"/>
                  <a:pt x="4654297" y="0"/>
                </a:cubicBezTo>
                <a:cubicBezTo>
                  <a:pt x="4623183" y="243736"/>
                  <a:pt x="4594067" y="806251"/>
                  <a:pt x="4654297" y="1015663"/>
                </a:cubicBezTo>
                <a:cubicBezTo>
                  <a:pt x="2469811" y="1150263"/>
                  <a:pt x="1281923" y="858467"/>
                  <a:pt x="0" y="1015663"/>
                </a:cubicBezTo>
                <a:cubicBezTo>
                  <a:pt x="-5118" y="569580"/>
                  <a:pt x="57277" y="186099"/>
                  <a:pt x="0" y="0"/>
                </a:cubicBezTo>
                <a:close/>
              </a:path>
            </a:pathLst>
          </a:custGeom>
          <a:noFill/>
          <a:ln w="31750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>
                <a:solidFill>
                  <a:schemeClr val="accent1"/>
                </a:solidFill>
              </a:rPr>
              <a:t>Dave came over </a:t>
            </a:r>
          </a:p>
          <a:p>
            <a:pPr algn="r"/>
            <a:r>
              <a:rPr lang="pt-BR" sz="2000" b="1" dirty="0"/>
              <a:t>while</a:t>
            </a:r>
          </a:p>
          <a:p>
            <a:pPr algn="r"/>
            <a:r>
              <a:rPr lang="pt-BR" sz="2000" b="1" dirty="0">
                <a:solidFill>
                  <a:srgbClr val="FF9300"/>
                </a:solidFill>
              </a:rPr>
              <a:t>I was putting the bags in the garage.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7CF010D-4435-90FA-12FD-DBFB5B1F17A9}"/>
              </a:ext>
            </a:extLst>
          </p:cNvPr>
          <p:cNvSpPr txBox="1"/>
          <p:nvPr/>
        </p:nvSpPr>
        <p:spPr>
          <a:xfrm>
            <a:off x="9304336" y="3461308"/>
            <a:ext cx="2487486" cy="707886"/>
          </a:xfrm>
          <a:custGeom>
            <a:avLst/>
            <a:gdLst>
              <a:gd name="connsiteX0" fmla="*/ 0 w 2487486"/>
              <a:gd name="connsiteY0" fmla="*/ 0 h 707886"/>
              <a:gd name="connsiteX1" fmla="*/ 2487486 w 2487486"/>
              <a:gd name="connsiteY1" fmla="*/ 0 h 707886"/>
              <a:gd name="connsiteX2" fmla="*/ 2487486 w 2487486"/>
              <a:gd name="connsiteY2" fmla="*/ 707886 h 707886"/>
              <a:gd name="connsiteX3" fmla="*/ 0 w 2487486"/>
              <a:gd name="connsiteY3" fmla="*/ 707886 h 707886"/>
              <a:gd name="connsiteX4" fmla="*/ 0 w 2487486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7486" h="707886" fill="none" extrusionOk="0">
                <a:moveTo>
                  <a:pt x="0" y="0"/>
                </a:moveTo>
                <a:cubicBezTo>
                  <a:pt x="792991" y="-49533"/>
                  <a:pt x="1734135" y="-14809"/>
                  <a:pt x="2487486" y="0"/>
                </a:cubicBezTo>
                <a:cubicBezTo>
                  <a:pt x="2484589" y="241872"/>
                  <a:pt x="2439483" y="624090"/>
                  <a:pt x="2487486" y="707886"/>
                </a:cubicBezTo>
                <a:cubicBezTo>
                  <a:pt x="1610068" y="659655"/>
                  <a:pt x="727574" y="792341"/>
                  <a:pt x="0" y="707886"/>
                </a:cubicBezTo>
                <a:cubicBezTo>
                  <a:pt x="63689" y="451632"/>
                  <a:pt x="20489" y="177244"/>
                  <a:pt x="0" y="0"/>
                </a:cubicBezTo>
                <a:close/>
              </a:path>
              <a:path w="2487486" h="707886" stroke="0" extrusionOk="0">
                <a:moveTo>
                  <a:pt x="0" y="0"/>
                </a:moveTo>
                <a:cubicBezTo>
                  <a:pt x="510958" y="118645"/>
                  <a:pt x="1549766" y="116012"/>
                  <a:pt x="2487486" y="0"/>
                </a:cubicBezTo>
                <a:cubicBezTo>
                  <a:pt x="2444076" y="186738"/>
                  <a:pt x="2542227" y="428844"/>
                  <a:pt x="2487486" y="707886"/>
                </a:cubicBezTo>
                <a:cubicBezTo>
                  <a:pt x="1961204" y="842486"/>
                  <a:pt x="1207627" y="550690"/>
                  <a:pt x="0" y="707886"/>
                </a:cubicBezTo>
                <a:cubicBezTo>
                  <a:pt x="50286" y="551974"/>
                  <a:pt x="46678" y="31663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>
                <a:solidFill>
                  <a:schemeClr val="accent1"/>
                </a:solidFill>
              </a:rPr>
              <a:t>shorter</a:t>
            </a:r>
            <a:r>
              <a:rPr lang="pt-BR" sz="2000" b="1" dirty="0">
                <a:solidFill>
                  <a:schemeClr val="accent1"/>
                </a:solidFill>
              </a:rPr>
              <a:t> action</a:t>
            </a:r>
          </a:p>
          <a:p>
            <a:pPr algn="ctr"/>
            <a:r>
              <a:rPr lang="pt-BR" sz="2000" b="1" dirty="0">
                <a:solidFill>
                  <a:schemeClr val="accent1"/>
                </a:solidFill>
              </a:rPr>
              <a:t>(Simple Past)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2912E53-34BA-B74E-6285-8DA73F377B5E}"/>
              </a:ext>
            </a:extLst>
          </p:cNvPr>
          <p:cNvSpPr txBox="1"/>
          <p:nvPr/>
        </p:nvSpPr>
        <p:spPr>
          <a:xfrm>
            <a:off x="9304336" y="5590246"/>
            <a:ext cx="2487486" cy="707886"/>
          </a:xfrm>
          <a:custGeom>
            <a:avLst/>
            <a:gdLst>
              <a:gd name="connsiteX0" fmla="*/ 0 w 2487486"/>
              <a:gd name="connsiteY0" fmla="*/ 0 h 707886"/>
              <a:gd name="connsiteX1" fmla="*/ 2487486 w 2487486"/>
              <a:gd name="connsiteY1" fmla="*/ 0 h 707886"/>
              <a:gd name="connsiteX2" fmla="*/ 2487486 w 2487486"/>
              <a:gd name="connsiteY2" fmla="*/ 707886 h 707886"/>
              <a:gd name="connsiteX3" fmla="*/ 0 w 2487486"/>
              <a:gd name="connsiteY3" fmla="*/ 707886 h 707886"/>
              <a:gd name="connsiteX4" fmla="*/ 0 w 2487486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7486" h="707886" fill="none" extrusionOk="0">
                <a:moveTo>
                  <a:pt x="0" y="0"/>
                </a:moveTo>
                <a:cubicBezTo>
                  <a:pt x="792991" y="-49533"/>
                  <a:pt x="1734135" y="-14809"/>
                  <a:pt x="2487486" y="0"/>
                </a:cubicBezTo>
                <a:cubicBezTo>
                  <a:pt x="2484589" y="241872"/>
                  <a:pt x="2439483" y="624090"/>
                  <a:pt x="2487486" y="707886"/>
                </a:cubicBezTo>
                <a:cubicBezTo>
                  <a:pt x="1610068" y="659655"/>
                  <a:pt x="727574" y="792341"/>
                  <a:pt x="0" y="707886"/>
                </a:cubicBezTo>
                <a:cubicBezTo>
                  <a:pt x="63689" y="451632"/>
                  <a:pt x="20489" y="177244"/>
                  <a:pt x="0" y="0"/>
                </a:cubicBezTo>
                <a:close/>
              </a:path>
              <a:path w="2487486" h="707886" stroke="0" extrusionOk="0">
                <a:moveTo>
                  <a:pt x="0" y="0"/>
                </a:moveTo>
                <a:cubicBezTo>
                  <a:pt x="510958" y="118645"/>
                  <a:pt x="1549766" y="116012"/>
                  <a:pt x="2487486" y="0"/>
                </a:cubicBezTo>
                <a:cubicBezTo>
                  <a:pt x="2444076" y="186738"/>
                  <a:pt x="2542227" y="428844"/>
                  <a:pt x="2487486" y="707886"/>
                </a:cubicBezTo>
                <a:cubicBezTo>
                  <a:pt x="1961204" y="842486"/>
                  <a:pt x="1207627" y="550690"/>
                  <a:pt x="0" y="707886"/>
                </a:cubicBezTo>
                <a:cubicBezTo>
                  <a:pt x="50286" y="551974"/>
                  <a:pt x="46678" y="31663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9300"/>
                </a:solidFill>
              </a:rPr>
              <a:t>long action</a:t>
            </a:r>
          </a:p>
          <a:p>
            <a:pPr algn="ctr"/>
            <a:r>
              <a:rPr lang="pt-BR" sz="2000" b="1" dirty="0">
                <a:solidFill>
                  <a:srgbClr val="FF9300"/>
                </a:solidFill>
              </a:rPr>
              <a:t>(Past Continuous)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AC02F3A-F457-02C5-8590-BB2F69E18D81}"/>
              </a:ext>
            </a:extLst>
          </p:cNvPr>
          <p:cNvSpPr txBox="1"/>
          <p:nvPr/>
        </p:nvSpPr>
        <p:spPr>
          <a:xfrm rot="16200000">
            <a:off x="10476759" y="1505199"/>
            <a:ext cx="27994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SCOTT DIKKERS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1348669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household chores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A4BB959-EED9-EC08-9271-1D571EF3280C}"/>
              </a:ext>
            </a:extLst>
          </p:cNvPr>
          <p:cNvSpPr txBox="1"/>
          <p:nvPr/>
        </p:nvSpPr>
        <p:spPr>
          <a:xfrm>
            <a:off x="7368987" y="5996495"/>
            <a:ext cx="2897834" cy="461665"/>
          </a:xfrm>
          <a:custGeom>
            <a:avLst/>
            <a:gdLst>
              <a:gd name="connsiteX0" fmla="*/ 0 w 2897834"/>
              <a:gd name="connsiteY0" fmla="*/ 0 h 461665"/>
              <a:gd name="connsiteX1" fmla="*/ 2897834 w 2897834"/>
              <a:gd name="connsiteY1" fmla="*/ 0 h 461665"/>
              <a:gd name="connsiteX2" fmla="*/ 2897834 w 2897834"/>
              <a:gd name="connsiteY2" fmla="*/ 461665 h 461665"/>
              <a:gd name="connsiteX3" fmla="*/ 0 w 2897834"/>
              <a:gd name="connsiteY3" fmla="*/ 461665 h 461665"/>
              <a:gd name="connsiteX4" fmla="*/ 0 w 289783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61665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5686" y="186521"/>
                  <a:pt x="2895541" y="313513"/>
                  <a:pt x="2897834" y="461665"/>
                </a:cubicBezTo>
                <a:cubicBezTo>
                  <a:pt x="2316579" y="413434"/>
                  <a:pt x="782793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7834" h="461665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916580" y="143527"/>
                  <a:pt x="2870844" y="261265"/>
                  <a:pt x="2897834" y="461665"/>
                </a:cubicBezTo>
                <a:cubicBezTo>
                  <a:pt x="2555081" y="596265"/>
                  <a:pt x="43460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doing the ironing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30D7CD0-E936-1E6C-14A3-47E9AB584EE9}"/>
              </a:ext>
            </a:extLst>
          </p:cNvPr>
          <p:cNvSpPr txBox="1"/>
          <p:nvPr/>
        </p:nvSpPr>
        <p:spPr>
          <a:xfrm>
            <a:off x="7401519" y="1852738"/>
            <a:ext cx="2897834" cy="430887"/>
          </a:xfrm>
          <a:custGeom>
            <a:avLst/>
            <a:gdLst>
              <a:gd name="connsiteX0" fmla="*/ 0 w 2897834"/>
              <a:gd name="connsiteY0" fmla="*/ 0 h 430887"/>
              <a:gd name="connsiteX1" fmla="*/ 2897834 w 2897834"/>
              <a:gd name="connsiteY1" fmla="*/ 0 h 430887"/>
              <a:gd name="connsiteX2" fmla="*/ 2897834 w 2897834"/>
              <a:gd name="connsiteY2" fmla="*/ 430887 h 430887"/>
              <a:gd name="connsiteX3" fmla="*/ 0 w 2897834"/>
              <a:gd name="connsiteY3" fmla="*/ 430887 h 430887"/>
              <a:gd name="connsiteX4" fmla="*/ 0 w 2897834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30887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1686" y="73646"/>
                  <a:pt x="2896026" y="310895"/>
                  <a:pt x="2897834" y="430887"/>
                </a:cubicBezTo>
                <a:cubicBezTo>
                  <a:pt x="2316579" y="382656"/>
                  <a:pt x="782793" y="515342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2897834" h="430887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867492" y="55302"/>
                  <a:pt x="2876906" y="259425"/>
                  <a:pt x="2897834" y="430887"/>
                </a:cubicBezTo>
                <a:cubicBezTo>
                  <a:pt x="2555081" y="565487"/>
                  <a:pt x="434605" y="273691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babysitting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5B85CFB-D456-82DE-0BAC-F9E008A70F88}"/>
              </a:ext>
            </a:extLst>
          </p:cNvPr>
          <p:cNvSpPr txBox="1"/>
          <p:nvPr/>
        </p:nvSpPr>
        <p:spPr>
          <a:xfrm>
            <a:off x="7403461" y="3604417"/>
            <a:ext cx="2818404" cy="769441"/>
          </a:xfrm>
          <a:custGeom>
            <a:avLst/>
            <a:gdLst>
              <a:gd name="connsiteX0" fmla="*/ 0 w 2818404"/>
              <a:gd name="connsiteY0" fmla="*/ 0 h 769441"/>
              <a:gd name="connsiteX1" fmla="*/ 2818404 w 2818404"/>
              <a:gd name="connsiteY1" fmla="*/ 0 h 769441"/>
              <a:gd name="connsiteX2" fmla="*/ 2818404 w 2818404"/>
              <a:gd name="connsiteY2" fmla="*/ 769441 h 769441"/>
              <a:gd name="connsiteX3" fmla="*/ 0 w 2818404"/>
              <a:gd name="connsiteY3" fmla="*/ 769441 h 769441"/>
              <a:gd name="connsiteX4" fmla="*/ 0 w 2818404"/>
              <a:gd name="connsiteY4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404" h="769441" fill="none" extrusionOk="0">
                <a:moveTo>
                  <a:pt x="0" y="0"/>
                </a:moveTo>
                <a:cubicBezTo>
                  <a:pt x="1196723" y="-49533"/>
                  <a:pt x="2312696" y="-14809"/>
                  <a:pt x="2818404" y="0"/>
                </a:cubicBezTo>
                <a:cubicBezTo>
                  <a:pt x="2787179" y="286720"/>
                  <a:pt x="2841252" y="655674"/>
                  <a:pt x="2818404" y="769441"/>
                </a:cubicBezTo>
                <a:cubicBezTo>
                  <a:pt x="2350571" y="721210"/>
                  <a:pt x="1221959" y="853896"/>
                  <a:pt x="0" y="769441"/>
                </a:cubicBezTo>
                <a:cubicBezTo>
                  <a:pt x="-57740" y="678829"/>
                  <a:pt x="16292" y="255566"/>
                  <a:pt x="0" y="0"/>
                </a:cubicBezTo>
                <a:close/>
              </a:path>
              <a:path w="2818404" h="769441" stroke="0" extrusionOk="0">
                <a:moveTo>
                  <a:pt x="0" y="0"/>
                </a:moveTo>
                <a:cubicBezTo>
                  <a:pt x="870361" y="118645"/>
                  <a:pt x="2306020" y="116012"/>
                  <a:pt x="2818404" y="0"/>
                </a:cubicBezTo>
                <a:cubicBezTo>
                  <a:pt x="2807212" y="367057"/>
                  <a:pt x="2816596" y="671081"/>
                  <a:pt x="2818404" y="769441"/>
                </a:cubicBezTo>
                <a:cubicBezTo>
                  <a:pt x="1963415" y="904041"/>
                  <a:pt x="937570" y="612245"/>
                  <a:pt x="0" y="769441"/>
                </a:cubicBezTo>
                <a:cubicBezTo>
                  <a:pt x="-43889" y="483290"/>
                  <a:pt x="13842" y="259799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cooking/ preparing a recipe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B0035732-5B2C-8FC0-E265-CF9B63435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99" y="413105"/>
            <a:ext cx="1870520" cy="1870520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846251B4-F303-B0B3-0241-B8B4FEFC1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99" y="2497407"/>
            <a:ext cx="1870520" cy="1870520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E17CC5B8-1EDD-188C-658F-137B27394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998" y="4587640"/>
            <a:ext cx="1837989" cy="187052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8C61085-26BD-5AEC-038A-4BFCF6C46AF7}"/>
              </a:ext>
            </a:extLst>
          </p:cNvPr>
          <p:cNvSpPr txBox="1"/>
          <p:nvPr/>
        </p:nvSpPr>
        <p:spPr>
          <a:xfrm rot="16200000">
            <a:off x="4244221" y="5188166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ODUA IMAGES/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5244E5-36EC-FD37-4F32-0B0575DC2B12}"/>
              </a:ext>
            </a:extLst>
          </p:cNvPr>
          <p:cNvSpPr txBox="1"/>
          <p:nvPr/>
        </p:nvSpPr>
        <p:spPr>
          <a:xfrm rot="16200000">
            <a:off x="4219094" y="3031274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PROSTOCK-STUDIO/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9BC055D-6FD8-2F8E-5B06-89B7D63D9362}"/>
              </a:ext>
            </a:extLst>
          </p:cNvPr>
          <p:cNvSpPr txBox="1"/>
          <p:nvPr/>
        </p:nvSpPr>
        <p:spPr>
          <a:xfrm rot="16200000">
            <a:off x="4219093" y="955839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BRICOLAGE/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2438466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household chores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A4BB959-EED9-EC08-9271-1D571EF3280C}"/>
              </a:ext>
            </a:extLst>
          </p:cNvPr>
          <p:cNvSpPr txBox="1"/>
          <p:nvPr/>
        </p:nvSpPr>
        <p:spPr>
          <a:xfrm>
            <a:off x="7176037" y="5602568"/>
            <a:ext cx="2897834" cy="461665"/>
          </a:xfrm>
          <a:custGeom>
            <a:avLst/>
            <a:gdLst>
              <a:gd name="connsiteX0" fmla="*/ 0 w 2897834"/>
              <a:gd name="connsiteY0" fmla="*/ 0 h 461665"/>
              <a:gd name="connsiteX1" fmla="*/ 2897834 w 2897834"/>
              <a:gd name="connsiteY1" fmla="*/ 0 h 461665"/>
              <a:gd name="connsiteX2" fmla="*/ 2897834 w 2897834"/>
              <a:gd name="connsiteY2" fmla="*/ 461665 h 461665"/>
              <a:gd name="connsiteX3" fmla="*/ 0 w 2897834"/>
              <a:gd name="connsiteY3" fmla="*/ 461665 h 461665"/>
              <a:gd name="connsiteX4" fmla="*/ 0 w 289783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61665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5686" y="186521"/>
                  <a:pt x="2895541" y="313513"/>
                  <a:pt x="2897834" y="461665"/>
                </a:cubicBezTo>
                <a:cubicBezTo>
                  <a:pt x="2316579" y="413434"/>
                  <a:pt x="782793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7834" h="461665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916580" y="143527"/>
                  <a:pt x="2870844" y="261265"/>
                  <a:pt x="2897834" y="461665"/>
                </a:cubicBezTo>
                <a:cubicBezTo>
                  <a:pt x="2555081" y="596265"/>
                  <a:pt x="43460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sweeping the floor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30D7CD0-E936-1E6C-14A3-47E9AB584EE9}"/>
              </a:ext>
            </a:extLst>
          </p:cNvPr>
          <p:cNvSpPr txBox="1"/>
          <p:nvPr/>
        </p:nvSpPr>
        <p:spPr>
          <a:xfrm>
            <a:off x="7176037" y="1852738"/>
            <a:ext cx="2897834" cy="430887"/>
          </a:xfrm>
          <a:custGeom>
            <a:avLst/>
            <a:gdLst>
              <a:gd name="connsiteX0" fmla="*/ 0 w 2897834"/>
              <a:gd name="connsiteY0" fmla="*/ 0 h 430887"/>
              <a:gd name="connsiteX1" fmla="*/ 2897834 w 2897834"/>
              <a:gd name="connsiteY1" fmla="*/ 0 h 430887"/>
              <a:gd name="connsiteX2" fmla="*/ 2897834 w 2897834"/>
              <a:gd name="connsiteY2" fmla="*/ 430887 h 430887"/>
              <a:gd name="connsiteX3" fmla="*/ 0 w 2897834"/>
              <a:gd name="connsiteY3" fmla="*/ 430887 h 430887"/>
              <a:gd name="connsiteX4" fmla="*/ 0 w 2897834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30887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1686" y="73646"/>
                  <a:pt x="2896026" y="310895"/>
                  <a:pt x="2897834" y="430887"/>
                </a:cubicBezTo>
                <a:cubicBezTo>
                  <a:pt x="2316579" y="382656"/>
                  <a:pt x="782793" y="515342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2897834" h="430887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867492" y="55302"/>
                  <a:pt x="2876906" y="259425"/>
                  <a:pt x="2897834" y="430887"/>
                </a:cubicBezTo>
                <a:cubicBezTo>
                  <a:pt x="2555081" y="565487"/>
                  <a:pt x="434605" y="273691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making the bed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5B85CFB-D456-82DE-0BAC-F9E008A70F88}"/>
              </a:ext>
            </a:extLst>
          </p:cNvPr>
          <p:cNvSpPr txBox="1"/>
          <p:nvPr/>
        </p:nvSpPr>
        <p:spPr>
          <a:xfrm>
            <a:off x="7160295" y="3735171"/>
            <a:ext cx="2818404" cy="430887"/>
          </a:xfrm>
          <a:custGeom>
            <a:avLst/>
            <a:gdLst>
              <a:gd name="connsiteX0" fmla="*/ 0 w 2818404"/>
              <a:gd name="connsiteY0" fmla="*/ 0 h 430887"/>
              <a:gd name="connsiteX1" fmla="*/ 2818404 w 2818404"/>
              <a:gd name="connsiteY1" fmla="*/ 0 h 430887"/>
              <a:gd name="connsiteX2" fmla="*/ 2818404 w 2818404"/>
              <a:gd name="connsiteY2" fmla="*/ 430887 h 430887"/>
              <a:gd name="connsiteX3" fmla="*/ 0 w 2818404"/>
              <a:gd name="connsiteY3" fmla="*/ 430887 h 430887"/>
              <a:gd name="connsiteX4" fmla="*/ 0 w 2818404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404" h="430887" fill="none" extrusionOk="0">
                <a:moveTo>
                  <a:pt x="0" y="0"/>
                </a:moveTo>
                <a:cubicBezTo>
                  <a:pt x="1196723" y="-49533"/>
                  <a:pt x="2312696" y="-14809"/>
                  <a:pt x="2818404" y="0"/>
                </a:cubicBezTo>
                <a:cubicBezTo>
                  <a:pt x="2812256" y="73646"/>
                  <a:pt x="2816596" y="310895"/>
                  <a:pt x="2818404" y="430887"/>
                </a:cubicBezTo>
                <a:cubicBezTo>
                  <a:pt x="2350571" y="382656"/>
                  <a:pt x="1221959" y="515342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2818404" h="430887" stroke="0" extrusionOk="0">
                <a:moveTo>
                  <a:pt x="0" y="0"/>
                </a:moveTo>
                <a:cubicBezTo>
                  <a:pt x="870361" y="118645"/>
                  <a:pt x="2306020" y="116012"/>
                  <a:pt x="2818404" y="0"/>
                </a:cubicBezTo>
                <a:cubicBezTo>
                  <a:pt x="2788062" y="55302"/>
                  <a:pt x="2797476" y="259425"/>
                  <a:pt x="2818404" y="430887"/>
                </a:cubicBezTo>
                <a:cubicBezTo>
                  <a:pt x="1963415" y="565487"/>
                  <a:pt x="937570" y="273691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setting the table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FF7B11C-A4B5-805E-3B87-C3F41C557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748" y="473336"/>
            <a:ext cx="1810289" cy="181028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327C573-6930-50D7-06A0-5B5143417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748" y="2371511"/>
            <a:ext cx="1794547" cy="179454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670B3AD-D51E-86AC-7056-6E3296BBB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748" y="4253944"/>
            <a:ext cx="1810289" cy="181028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87973EA-8626-E834-D618-0481B4361619}"/>
              </a:ext>
            </a:extLst>
          </p:cNvPr>
          <p:cNvSpPr txBox="1"/>
          <p:nvPr/>
        </p:nvSpPr>
        <p:spPr>
          <a:xfrm rot="16200000">
            <a:off x="4053842" y="4840096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DEAN DROBOT/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9B2B534-DD44-1836-CD9F-9D585BDE5A89}"/>
              </a:ext>
            </a:extLst>
          </p:cNvPr>
          <p:cNvSpPr txBox="1"/>
          <p:nvPr/>
        </p:nvSpPr>
        <p:spPr>
          <a:xfrm rot="16200000">
            <a:off x="4073392" y="2927879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u="none" strike="noStrike" baseline="0" dirty="0">
                <a:solidFill>
                  <a:srgbClr val="2F2F2E"/>
                </a:solidFill>
                <a:latin typeface="HelveticaLTStd-Cond"/>
              </a:rPr>
              <a:t>MONKEY BUSINESS IMAGES/</a:t>
            </a:r>
          </a:p>
          <a:p>
            <a:r>
              <a:rPr lang="en-US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266FEC6-3857-0A1D-A3D2-EAACA50FD004}"/>
              </a:ext>
            </a:extLst>
          </p:cNvPr>
          <p:cNvSpPr txBox="1"/>
          <p:nvPr/>
        </p:nvSpPr>
        <p:spPr>
          <a:xfrm rot="16200000">
            <a:off x="4053842" y="1015663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PEOPLEIMAGES.COM - YURI A/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451275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household chores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25E426C-979B-DC22-4B9A-493071B1E75D}"/>
              </a:ext>
            </a:extLst>
          </p:cNvPr>
          <p:cNvSpPr txBox="1"/>
          <p:nvPr/>
        </p:nvSpPr>
        <p:spPr>
          <a:xfrm>
            <a:off x="7159611" y="5602568"/>
            <a:ext cx="3000697" cy="461665"/>
          </a:xfrm>
          <a:custGeom>
            <a:avLst/>
            <a:gdLst>
              <a:gd name="connsiteX0" fmla="*/ 0 w 3000697"/>
              <a:gd name="connsiteY0" fmla="*/ 0 h 461665"/>
              <a:gd name="connsiteX1" fmla="*/ 3000697 w 3000697"/>
              <a:gd name="connsiteY1" fmla="*/ 0 h 461665"/>
              <a:gd name="connsiteX2" fmla="*/ 3000697 w 3000697"/>
              <a:gd name="connsiteY2" fmla="*/ 461665 h 461665"/>
              <a:gd name="connsiteX3" fmla="*/ 0 w 3000697"/>
              <a:gd name="connsiteY3" fmla="*/ 461665 h 461665"/>
              <a:gd name="connsiteX4" fmla="*/ 0 w 300069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0697" h="461665" fill="none" extrusionOk="0">
                <a:moveTo>
                  <a:pt x="0" y="0"/>
                </a:moveTo>
                <a:cubicBezTo>
                  <a:pt x="1499544" y="-49533"/>
                  <a:pt x="1968748" y="-14809"/>
                  <a:pt x="3000697" y="0"/>
                </a:cubicBezTo>
                <a:cubicBezTo>
                  <a:pt x="2998549" y="186521"/>
                  <a:pt x="2998404" y="313513"/>
                  <a:pt x="3000697" y="461665"/>
                </a:cubicBezTo>
                <a:cubicBezTo>
                  <a:pt x="2185666" y="413434"/>
                  <a:pt x="70444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00697" h="461665" stroke="0" extrusionOk="0">
                <a:moveTo>
                  <a:pt x="0" y="0"/>
                </a:moveTo>
                <a:cubicBezTo>
                  <a:pt x="1033138" y="118645"/>
                  <a:pt x="1624822" y="116012"/>
                  <a:pt x="3000697" y="0"/>
                </a:cubicBezTo>
                <a:cubicBezTo>
                  <a:pt x="3019443" y="143527"/>
                  <a:pt x="2973707" y="261265"/>
                  <a:pt x="3000697" y="461665"/>
                </a:cubicBezTo>
                <a:cubicBezTo>
                  <a:pt x="2161166" y="596265"/>
                  <a:pt x="9312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watering the plants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2DFFF60-3FCD-55AD-D0B7-0F399BC92149}"/>
              </a:ext>
            </a:extLst>
          </p:cNvPr>
          <p:cNvSpPr txBox="1"/>
          <p:nvPr/>
        </p:nvSpPr>
        <p:spPr>
          <a:xfrm>
            <a:off x="7159612" y="1852738"/>
            <a:ext cx="2897834" cy="430887"/>
          </a:xfrm>
          <a:custGeom>
            <a:avLst/>
            <a:gdLst>
              <a:gd name="connsiteX0" fmla="*/ 0 w 2897834"/>
              <a:gd name="connsiteY0" fmla="*/ 0 h 430887"/>
              <a:gd name="connsiteX1" fmla="*/ 2897834 w 2897834"/>
              <a:gd name="connsiteY1" fmla="*/ 0 h 430887"/>
              <a:gd name="connsiteX2" fmla="*/ 2897834 w 2897834"/>
              <a:gd name="connsiteY2" fmla="*/ 430887 h 430887"/>
              <a:gd name="connsiteX3" fmla="*/ 0 w 2897834"/>
              <a:gd name="connsiteY3" fmla="*/ 430887 h 430887"/>
              <a:gd name="connsiteX4" fmla="*/ 0 w 2897834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30887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1686" y="73646"/>
                  <a:pt x="2896026" y="310895"/>
                  <a:pt x="2897834" y="430887"/>
                </a:cubicBezTo>
                <a:cubicBezTo>
                  <a:pt x="2316579" y="382656"/>
                  <a:pt x="782793" y="515342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2897834" h="430887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867492" y="55302"/>
                  <a:pt x="2876906" y="259425"/>
                  <a:pt x="2897834" y="430887"/>
                </a:cubicBezTo>
                <a:cubicBezTo>
                  <a:pt x="2555081" y="565487"/>
                  <a:pt x="434605" y="273691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taking out the trash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DBCC43C-6572-2FC7-59D6-3A3403DC2076}"/>
              </a:ext>
            </a:extLst>
          </p:cNvPr>
          <p:cNvSpPr txBox="1"/>
          <p:nvPr/>
        </p:nvSpPr>
        <p:spPr>
          <a:xfrm>
            <a:off x="7157879" y="3754005"/>
            <a:ext cx="2818404" cy="430887"/>
          </a:xfrm>
          <a:custGeom>
            <a:avLst/>
            <a:gdLst>
              <a:gd name="connsiteX0" fmla="*/ 0 w 2818404"/>
              <a:gd name="connsiteY0" fmla="*/ 0 h 430887"/>
              <a:gd name="connsiteX1" fmla="*/ 2818404 w 2818404"/>
              <a:gd name="connsiteY1" fmla="*/ 0 h 430887"/>
              <a:gd name="connsiteX2" fmla="*/ 2818404 w 2818404"/>
              <a:gd name="connsiteY2" fmla="*/ 430887 h 430887"/>
              <a:gd name="connsiteX3" fmla="*/ 0 w 2818404"/>
              <a:gd name="connsiteY3" fmla="*/ 430887 h 430887"/>
              <a:gd name="connsiteX4" fmla="*/ 0 w 2818404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404" h="430887" fill="none" extrusionOk="0">
                <a:moveTo>
                  <a:pt x="0" y="0"/>
                </a:moveTo>
                <a:cubicBezTo>
                  <a:pt x="1196723" y="-49533"/>
                  <a:pt x="2312696" y="-14809"/>
                  <a:pt x="2818404" y="0"/>
                </a:cubicBezTo>
                <a:cubicBezTo>
                  <a:pt x="2812256" y="73646"/>
                  <a:pt x="2816596" y="310895"/>
                  <a:pt x="2818404" y="430887"/>
                </a:cubicBezTo>
                <a:cubicBezTo>
                  <a:pt x="2350571" y="382656"/>
                  <a:pt x="1221959" y="515342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2818404" h="430887" stroke="0" extrusionOk="0">
                <a:moveTo>
                  <a:pt x="0" y="0"/>
                </a:moveTo>
                <a:cubicBezTo>
                  <a:pt x="870361" y="118645"/>
                  <a:pt x="2306020" y="116012"/>
                  <a:pt x="2818404" y="0"/>
                </a:cubicBezTo>
                <a:cubicBezTo>
                  <a:pt x="2788062" y="55302"/>
                  <a:pt x="2797476" y="259425"/>
                  <a:pt x="2818404" y="430887"/>
                </a:cubicBezTo>
                <a:cubicBezTo>
                  <a:pt x="1963415" y="565487"/>
                  <a:pt x="937570" y="273691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washing the dishes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87D0FE3-8A6E-8E90-5772-37C436D75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749" y="504684"/>
            <a:ext cx="1794546" cy="177894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C0BFBBC-46C6-9A8D-D598-9356C4834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332" y="2390346"/>
            <a:ext cx="1794546" cy="179454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6AABFC7-663C-4D01-260D-F78B96E69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748" y="4269687"/>
            <a:ext cx="1794546" cy="179454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06FB71B-8B2E-8715-3FB6-ED993E53DEB0}"/>
              </a:ext>
            </a:extLst>
          </p:cNvPr>
          <p:cNvSpPr txBox="1"/>
          <p:nvPr/>
        </p:nvSpPr>
        <p:spPr>
          <a:xfrm rot="16200000">
            <a:off x="4082487" y="4893262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ANNGAYSORN/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F4240E2-9DAF-D384-A82E-2E74A67DBE54}"/>
              </a:ext>
            </a:extLst>
          </p:cNvPr>
          <p:cNvSpPr txBox="1"/>
          <p:nvPr/>
        </p:nvSpPr>
        <p:spPr>
          <a:xfrm rot="16200000">
            <a:off x="4069048" y="2872986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ZURIJETA/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29A0834-797C-81AE-1F96-1DF6A9FB1495}"/>
              </a:ext>
            </a:extLst>
          </p:cNvPr>
          <p:cNvSpPr txBox="1"/>
          <p:nvPr/>
        </p:nvSpPr>
        <p:spPr>
          <a:xfrm rot="16200000">
            <a:off x="4082486" y="1010508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RANTA IMAGES/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2076864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past continuous or simple past?</a:t>
            </a:r>
          </a:p>
        </p:txBody>
      </p:sp>
      <p:pic>
        <p:nvPicPr>
          <p:cNvPr id="6" name="Imagem 5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94AC9E6-A391-3A58-91FE-743C36142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117" y="2574203"/>
            <a:ext cx="7308061" cy="205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0200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7801</TotalTime>
  <Words>406</Words>
  <Application>Microsoft Office PowerPoint</Application>
  <PresentationFormat>Widescreen</PresentationFormat>
  <Paragraphs>98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Gill Sans MT</vt:lpstr>
      <vt:lpstr>Helvetica</vt:lpstr>
      <vt:lpstr>HelveticaLTStd-Cond</vt:lpstr>
      <vt:lpstr>Pacote</vt:lpstr>
      <vt:lpstr>Língua inglesa</vt:lpstr>
      <vt:lpstr>UNIT 7</vt:lpstr>
      <vt:lpstr>UNIT 7</vt:lpstr>
      <vt:lpstr>UNIT 7</vt:lpstr>
      <vt:lpstr>Unit 7</vt:lpstr>
      <vt:lpstr>VOCABULARY CORNER</vt:lpstr>
      <vt:lpstr>VOCABULARY CORNER</vt:lpstr>
      <vt:lpstr>VOCABULARY CORNER</vt:lpstr>
      <vt:lpstr>LANGUAGE 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 </cp:lastModifiedBy>
  <cp:revision>53</cp:revision>
  <dcterms:created xsi:type="dcterms:W3CDTF">2023-05-08T13:05:16Z</dcterms:created>
  <dcterms:modified xsi:type="dcterms:W3CDTF">2023-06-21T12:54:29Z</dcterms:modified>
</cp:coreProperties>
</file>