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71" r:id="rId3"/>
    <p:sldId id="378" r:id="rId4"/>
    <p:sldId id="377" r:id="rId5"/>
    <p:sldId id="379" r:id="rId6"/>
    <p:sldId id="380" r:id="rId7"/>
    <p:sldId id="390" r:id="rId8"/>
    <p:sldId id="336" r:id="rId9"/>
    <p:sldId id="391" r:id="rId10"/>
    <p:sldId id="392" r:id="rId11"/>
    <p:sldId id="397" r:id="rId12"/>
    <p:sldId id="399" r:id="rId13"/>
    <p:sldId id="293" r:id="rId14"/>
    <p:sldId id="400" r:id="rId15"/>
    <p:sldId id="401" r:id="rId16"/>
    <p:sldId id="402" r:id="rId17"/>
    <p:sldId id="403" r:id="rId18"/>
    <p:sldId id="404" r:id="rId19"/>
    <p:sldId id="40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6126"/>
    <a:srgbClr val="FF9300"/>
    <a:srgbClr val="9FC2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5694CC-0DFF-A348-806A-21D1857145DA}" v="9" dt="2023-05-23T13:38:47.914"/>
    <p1510:client id="{B867D6AB-BB92-4B0E-863B-FBA713B709CF}" v="2" dt="2023-05-22T09:51:51.099"/>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Estilo Claro 2 - Ênfas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Estilo Claro 2 - Ênfas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27"/>
    <p:restoredTop sz="96335"/>
  </p:normalViewPr>
  <p:slideViewPr>
    <p:cSldViewPr snapToGrid="0">
      <p:cViewPr varScale="1">
        <p:scale>
          <a:sx n="68" d="100"/>
          <a:sy n="68" d="100"/>
        </p:scale>
        <p:origin x="5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pt-BR"/>
              <a:t>Clique para editar o título Mestre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6/21/2023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6/21/2023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7" name="Date Placeholder 6"/>
          <p:cNvSpPr>
            <a:spLocks noGrp="1"/>
          </p:cNvSpPr>
          <p:nvPr>
            <p:ph type="dt" sz="half" idx="10"/>
          </p:nvPr>
        </p:nvSpPr>
        <p:spPr/>
        <p:txBody>
          <a:bodyPr/>
          <a:lstStyle/>
          <a:p>
            <a:fld id="{1160EA64-D806-43AC-9DF2-F8C432F32B4C}" type="datetimeFigureOut">
              <a:rPr lang="en-US" dirty="0"/>
              <a:t>6/21/2023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6/21/2023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583436" y="3143250"/>
            <a:ext cx="4270248" cy="25967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7" name="Date Placeholder 6"/>
          <p:cNvSpPr>
            <a:spLocks noGrp="1"/>
          </p:cNvSpPr>
          <p:nvPr>
            <p:ph type="dt" sz="half" idx="10"/>
          </p:nvPr>
        </p:nvSpPr>
        <p:spPr/>
        <p:txBody>
          <a:bodyPr/>
          <a:lstStyle/>
          <a:p>
            <a:fld id="{4F7D4976-E339-4826-83B7-FBD03F55ECF8}" type="datetimeFigureOut">
              <a:rPr lang="en-US" dirty="0"/>
              <a:t>6/21/2023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‹nº›</a:t>
            </a:fld>
            <a:endParaRPr lang="en-US" dirty="0"/>
          </a:p>
        </p:txBody>
      </p:sp>
      <p:sp>
        <p:nvSpPr>
          <p:cNvPr id="10" name="Title 9"/>
          <p:cNvSpPr>
            <a:spLocks noGrp="1"/>
          </p:cNvSpPr>
          <p:nvPr>
            <p:ph type="title"/>
          </p:nvPr>
        </p:nvSpPr>
        <p:spPr/>
        <p:txBody>
          <a:bodyPr/>
          <a:lstStyle/>
          <a:p>
            <a:r>
              <a:rPr lang="pt-BR"/>
              <a:t>Clique para editar o título Mestre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6/21/2023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6/21/2023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pt-BR"/>
              <a:t>Clique para editar o título Mestre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9" name="Date Placeholder 8"/>
          <p:cNvSpPr>
            <a:spLocks noGrp="1"/>
          </p:cNvSpPr>
          <p:nvPr>
            <p:ph type="dt" sz="half" idx="10"/>
          </p:nvPr>
        </p:nvSpPr>
        <p:spPr/>
        <p:txBody>
          <a:bodyPr/>
          <a:lstStyle/>
          <a:p>
            <a:fld id="{D1BE4249-C0D0-4B06-8692-E8BB871AF643}" type="datetimeFigureOut">
              <a:rPr lang="en-US" dirty="0"/>
              <a:t>6/21/2023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6/21/2023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6/21/2023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E0B95C-AFAC-64E7-0AFE-943A4F475178}"/>
              </a:ext>
            </a:extLst>
          </p:cNvPr>
          <p:cNvSpPr>
            <a:spLocks noGrp="1"/>
          </p:cNvSpPr>
          <p:nvPr>
            <p:ph type="ctrTitle"/>
          </p:nvPr>
        </p:nvSpPr>
        <p:spPr>
          <a:xfrm>
            <a:off x="5498590" y="988741"/>
            <a:ext cx="5888754" cy="4880518"/>
          </a:xfrm>
          <a:noFill/>
          <a:ln>
            <a:noFill/>
          </a:ln>
        </p:spPr>
        <p:txBody>
          <a:bodyPr wrap="square">
            <a:normAutofit/>
          </a:bodyPr>
          <a:lstStyle/>
          <a:p>
            <a:pPr algn="l"/>
            <a:r>
              <a:rPr lang="pt-BR" sz="4800">
                <a:solidFill>
                  <a:schemeClr val="tx1"/>
                </a:solidFill>
              </a:rPr>
              <a:t>Língua inglesa</a:t>
            </a:r>
          </a:p>
        </p:txBody>
      </p:sp>
      <p:sp>
        <p:nvSpPr>
          <p:cNvPr id="8" name="Rectangle 7">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Rectangle 9">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0DE6392D-CB40-B4D6-2F08-5702781EA3BB}"/>
              </a:ext>
            </a:extLst>
          </p:cNvPr>
          <p:cNvSpPr>
            <a:spLocks noGrp="1"/>
          </p:cNvSpPr>
          <p:nvPr>
            <p:ph type="subTitle" idx="1"/>
          </p:nvPr>
        </p:nvSpPr>
        <p:spPr>
          <a:xfrm>
            <a:off x="1867700" y="2007220"/>
            <a:ext cx="2357553" cy="2843560"/>
          </a:xfrm>
        </p:spPr>
        <p:txBody>
          <a:bodyPr anchor="ctr">
            <a:normAutofit/>
          </a:bodyPr>
          <a:lstStyle/>
          <a:p>
            <a:pPr algn="r"/>
            <a:r>
              <a:rPr lang="pt-BR" sz="2800" dirty="0">
                <a:solidFill>
                  <a:srgbClr val="FFFFFF"/>
                </a:solidFill>
              </a:rPr>
              <a:t>7º ano</a:t>
            </a:r>
          </a:p>
        </p:txBody>
      </p:sp>
      <p:sp>
        <p:nvSpPr>
          <p:cNvPr id="4" name="CaixaDeTexto 1">
            <a:extLst>
              <a:ext uri="{FF2B5EF4-FFF2-40B4-BE49-F238E27FC236}">
                <a16:creationId xmlns:a16="http://schemas.microsoft.com/office/drawing/2014/main" id="{D75FCF52-1A32-F4C5-7DD9-990A68D59944}"/>
              </a:ext>
            </a:extLst>
          </p:cNvPr>
          <p:cNvSpPr txBox="1"/>
          <p:nvPr/>
        </p:nvSpPr>
        <p:spPr>
          <a:xfrm>
            <a:off x="5476875" y="264583"/>
            <a:ext cx="1799166"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pt-BR"/>
          </a:p>
        </p:txBody>
      </p:sp>
      <p:sp>
        <p:nvSpPr>
          <p:cNvPr id="7" name="CaixaDeTexto 1">
            <a:extLst>
              <a:ext uri="{FF2B5EF4-FFF2-40B4-BE49-F238E27FC236}">
                <a16:creationId xmlns:a16="http://schemas.microsoft.com/office/drawing/2014/main" id="{7448A73D-39EB-9131-87CA-D66038FC0CFF}"/>
              </a:ext>
            </a:extLst>
          </p:cNvPr>
          <p:cNvSpPr txBox="1"/>
          <p:nvPr/>
        </p:nvSpPr>
        <p:spPr>
          <a:xfrm>
            <a:off x="7688791" y="179916"/>
            <a:ext cx="1799166"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dirty="0"/>
              <a:t>CONJUNTO 1</a:t>
            </a:r>
          </a:p>
        </p:txBody>
      </p:sp>
    </p:spTree>
    <p:extLst>
      <p:ext uri="{BB962C8B-B14F-4D97-AF65-F5344CB8AC3E}">
        <p14:creationId xmlns:p14="http://schemas.microsoft.com/office/powerpoint/2010/main" val="315653910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VOCABULARY CORNER</a:t>
            </a:r>
          </a:p>
        </p:txBody>
      </p:sp>
      <p:sp>
        <p:nvSpPr>
          <p:cNvPr id="3" name="Título 1">
            <a:extLst>
              <a:ext uri="{FF2B5EF4-FFF2-40B4-BE49-F238E27FC236}">
                <a16:creationId xmlns:a16="http://schemas.microsoft.com/office/drawing/2014/main" id="{FDB4BE6D-CD9D-0066-8CA6-DD3BA1B8E13B}"/>
              </a:ext>
            </a:extLst>
          </p:cNvPr>
          <p:cNvSpPr txBox="1">
            <a:spLocks/>
          </p:cNvSpPr>
          <p:nvPr/>
        </p:nvSpPr>
        <p:spPr bwMode="black">
          <a:xfrm>
            <a:off x="643467" y="3014978"/>
            <a:ext cx="3363974" cy="1174991"/>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Unit 6: false friends</a:t>
            </a:r>
          </a:p>
        </p:txBody>
      </p:sp>
      <p:graphicFrame>
        <p:nvGraphicFramePr>
          <p:cNvPr id="18" name="Tabela 17">
            <a:extLst>
              <a:ext uri="{FF2B5EF4-FFF2-40B4-BE49-F238E27FC236}">
                <a16:creationId xmlns:a16="http://schemas.microsoft.com/office/drawing/2014/main" id="{7A5E8F83-35E2-7ACD-E5DF-F51D128D2281}"/>
              </a:ext>
            </a:extLst>
          </p:cNvPr>
          <p:cNvGraphicFramePr>
            <a:graphicFrameLocks noGrp="1"/>
          </p:cNvGraphicFramePr>
          <p:nvPr/>
        </p:nvGraphicFramePr>
        <p:xfrm>
          <a:off x="5077610" y="643467"/>
          <a:ext cx="6691256" cy="5059820"/>
        </p:xfrm>
        <a:graphic>
          <a:graphicData uri="http://schemas.openxmlformats.org/drawingml/2006/table">
            <a:tbl>
              <a:tblPr firstRow="1" firstCol="1" bandRow="1">
                <a:tableStyleId>{69012ECD-51FC-41F1-AA8D-1B2483CD663E}</a:tableStyleId>
              </a:tblPr>
              <a:tblGrid>
                <a:gridCol w="1224971">
                  <a:extLst>
                    <a:ext uri="{9D8B030D-6E8A-4147-A177-3AD203B41FA5}">
                      <a16:colId xmlns:a16="http://schemas.microsoft.com/office/drawing/2014/main" val="379569235"/>
                    </a:ext>
                  </a:extLst>
                </a:gridCol>
                <a:gridCol w="2119871">
                  <a:extLst>
                    <a:ext uri="{9D8B030D-6E8A-4147-A177-3AD203B41FA5}">
                      <a16:colId xmlns:a16="http://schemas.microsoft.com/office/drawing/2014/main" val="3329571578"/>
                    </a:ext>
                  </a:extLst>
                </a:gridCol>
                <a:gridCol w="1673207">
                  <a:extLst>
                    <a:ext uri="{9D8B030D-6E8A-4147-A177-3AD203B41FA5}">
                      <a16:colId xmlns:a16="http://schemas.microsoft.com/office/drawing/2014/main" val="3260551091"/>
                    </a:ext>
                  </a:extLst>
                </a:gridCol>
                <a:gridCol w="1673207">
                  <a:extLst>
                    <a:ext uri="{9D8B030D-6E8A-4147-A177-3AD203B41FA5}">
                      <a16:colId xmlns:a16="http://schemas.microsoft.com/office/drawing/2014/main" val="578521855"/>
                    </a:ext>
                  </a:extLst>
                </a:gridCol>
              </a:tblGrid>
              <a:tr h="335591">
                <a:tc gridSpan="2">
                  <a:txBody>
                    <a:bodyPr/>
                    <a:lstStyle/>
                    <a:p>
                      <a:pPr algn="ctr">
                        <a:lnSpc>
                          <a:spcPct val="120000"/>
                        </a:lnSpc>
                      </a:pPr>
                      <a:r>
                        <a:rPr lang="pt-BR" sz="1600">
                          <a:effectLst/>
                        </a:rPr>
                        <a:t>Inglês - Português</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tc>
                <a:tc hMerge="1">
                  <a:txBody>
                    <a:bodyPr/>
                    <a:lstStyle/>
                    <a:p>
                      <a:endParaRPr lang="pt-BR"/>
                    </a:p>
                  </a:txBody>
                  <a:tcPr/>
                </a:tc>
                <a:tc gridSpan="2">
                  <a:txBody>
                    <a:bodyPr/>
                    <a:lstStyle/>
                    <a:p>
                      <a:pPr algn="ctr">
                        <a:lnSpc>
                          <a:spcPct val="120000"/>
                        </a:lnSpc>
                      </a:pPr>
                      <a:r>
                        <a:rPr lang="pt-BR" sz="1600">
                          <a:effectLst/>
                        </a:rPr>
                        <a:t>Português - Inglês</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tc>
                <a:tc hMerge="1">
                  <a:txBody>
                    <a:bodyPr/>
                    <a:lstStyle/>
                    <a:p>
                      <a:endParaRPr lang="pt-BR"/>
                    </a:p>
                  </a:txBody>
                  <a:tcPr/>
                </a:tc>
                <a:extLst>
                  <a:ext uri="{0D108BD9-81ED-4DB2-BD59-A6C34878D82A}">
                    <a16:rowId xmlns:a16="http://schemas.microsoft.com/office/drawing/2014/main" val="869544285"/>
                  </a:ext>
                </a:extLst>
              </a:tr>
              <a:tr h="1757185">
                <a:tc>
                  <a:txBody>
                    <a:bodyPr/>
                    <a:lstStyle/>
                    <a:p>
                      <a:pPr>
                        <a:lnSpc>
                          <a:spcPct val="150000"/>
                        </a:lnSpc>
                      </a:pPr>
                      <a:r>
                        <a:rPr lang="pt-BR" sz="1600">
                          <a:effectLst/>
                        </a:rPr>
                        <a:t>realize</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perceber, dar-se conta de</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tc>
                  <a:txBody>
                    <a:bodyPr/>
                    <a:lstStyle/>
                    <a:p>
                      <a:pPr>
                        <a:lnSpc>
                          <a:spcPct val="150000"/>
                        </a:lnSpc>
                      </a:pPr>
                      <a:r>
                        <a:rPr lang="pt-BR" sz="1600" b="1" dirty="0">
                          <a:effectLst/>
                        </a:rPr>
                        <a:t>realizar</a:t>
                      </a:r>
                      <a:endParaRPr lang="pt-BR" sz="1600" b="1" dirty="0">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en-US" sz="1600" dirty="0">
                          <a:effectLst/>
                        </a:rPr>
                        <a:t>perform, carry out, fulfill, accomplish</a:t>
                      </a:r>
                      <a:endParaRPr lang="pt-BR" sz="1600" dirty="0">
                        <a:solidFill>
                          <a:srgbClr val="FF327F"/>
                        </a:solidFill>
                        <a:effectLst/>
                        <a:latin typeface="FrutigerLT-Roman"/>
                        <a:ea typeface="Times New Roman" panose="02020603050405020304" pitchFamily="18" charset="0"/>
                        <a:cs typeface="FrutigerLT-Roman"/>
                      </a:endParaRPr>
                    </a:p>
                  </a:txBody>
                  <a:tcPr marL="36789" marR="36789" marT="0" marB="0" anchor="ctr"/>
                </a:tc>
                <a:extLst>
                  <a:ext uri="{0D108BD9-81ED-4DB2-BD59-A6C34878D82A}">
                    <a16:rowId xmlns:a16="http://schemas.microsoft.com/office/drawing/2014/main" val="2312151499"/>
                  </a:ext>
                </a:extLst>
              </a:tr>
              <a:tr h="854586">
                <a:tc>
                  <a:txBody>
                    <a:bodyPr/>
                    <a:lstStyle/>
                    <a:p>
                      <a:pPr>
                        <a:lnSpc>
                          <a:spcPct val="150000"/>
                        </a:lnSpc>
                      </a:pPr>
                      <a:r>
                        <a:rPr lang="pt-BR" sz="1600">
                          <a:effectLst/>
                        </a:rPr>
                        <a:t>stranger</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desconhecido/a, estranho/a</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tc>
                  <a:txBody>
                    <a:bodyPr/>
                    <a:lstStyle/>
                    <a:p>
                      <a:pPr>
                        <a:lnSpc>
                          <a:spcPct val="150000"/>
                        </a:lnSpc>
                      </a:pPr>
                      <a:r>
                        <a:rPr lang="pt-BR" sz="1600" b="1" dirty="0">
                          <a:effectLst/>
                        </a:rPr>
                        <a:t>estrangeiro/a</a:t>
                      </a:r>
                      <a:endParaRPr lang="pt-BR" sz="1600" b="1" dirty="0">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foreigner</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extLst>
                  <a:ext uri="{0D108BD9-81ED-4DB2-BD59-A6C34878D82A}">
                    <a16:rowId xmlns:a16="http://schemas.microsoft.com/office/drawing/2014/main" val="472754073"/>
                  </a:ext>
                </a:extLst>
              </a:tr>
              <a:tr h="854586">
                <a:tc>
                  <a:txBody>
                    <a:bodyPr/>
                    <a:lstStyle/>
                    <a:p>
                      <a:pPr>
                        <a:lnSpc>
                          <a:spcPct val="150000"/>
                        </a:lnSpc>
                      </a:pPr>
                      <a:r>
                        <a:rPr lang="pt-BR" sz="1600" dirty="0">
                          <a:effectLst/>
                        </a:rPr>
                        <a:t>support</a:t>
                      </a:r>
                      <a:endParaRPr lang="pt-BR" sz="1600" b="1" dirty="0">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apoiar</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tc>
                  <a:txBody>
                    <a:bodyPr/>
                    <a:lstStyle/>
                    <a:p>
                      <a:pPr>
                        <a:lnSpc>
                          <a:spcPct val="150000"/>
                        </a:lnSpc>
                      </a:pPr>
                      <a:r>
                        <a:rPr lang="pt-BR" sz="1600" b="1" dirty="0">
                          <a:effectLst/>
                        </a:rPr>
                        <a:t>suportar (tolerar)</a:t>
                      </a:r>
                      <a:endParaRPr lang="pt-BR" sz="1600" b="1" dirty="0">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stand, </a:t>
                      </a:r>
                      <a:r>
                        <a:rPr lang="en-US" sz="1600">
                          <a:effectLst/>
                        </a:rPr>
                        <a:t>  </a:t>
                      </a:r>
                      <a:r>
                        <a:rPr lang="pt-BR" sz="1600">
                          <a:effectLst/>
                        </a:rPr>
                        <a:t>tolerate</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extLst>
                  <a:ext uri="{0D108BD9-81ED-4DB2-BD59-A6C34878D82A}">
                    <a16:rowId xmlns:a16="http://schemas.microsoft.com/office/drawing/2014/main" val="3896080773"/>
                  </a:ext>
                </a:extLst>
              </a:tr>
              <a:tr h="403286">
                <a:tc>
                  <a:txBody>
                    <a:bodyPr/>
                    <a:lstStyle/>
                    <a:p>
                      <a:pPr>
                        <a:lnSpc>
                          <a:spcPct val="150000"/>
                        </a:lnSpc>
                      </a:pPr>
                      <a:r>
                        <a:rPr lang="pt-BR" sz="1600">
                          <a:effectLst/>
                        </a:rPr>
                        <a:t>time</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tempo</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tc>
                  <a:txBody>
                    <a:bodyPr/>
                    <a:lstStyle/>
                    <a:p>
                      <a:pPr>
                        <a:lnSpc>
                          <a:spcPct val="150000"/>
                        </a:lnSpc>
                      </a:pPr>
                      <a:r>
                        <a:rPr lang="pt-BR" sz="1600" b="1" dirty="0">
                          <a:effectLst/>
                        </a:rPr>
                        <a:t>time</a:t>
                      </a:r>
                      <a:endParaRPr lang="pt-BR" sz="1600" b="1" dirty="0">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dirty="0">
                          <a:effectLst/>
                        </a:rPr>
                        <a:t>team</a:t>
                      </a:r>
                      <a:endParaRPr lang="pt-BR" sz="1600" dirty="0">
                        <a:solidFill>
                          <a:srgbClr val="FF327F"/>
                        </a:solidFill>
                        <a:effectLst/>
                        <a:latin typeface="FrutigerLT-Roman"/>
                        <a:ea typeface="Times New Roman" panose="02020603050405020304" pitchFamily="18" charset="0"/>
                        <a:cs typeface="FrutigerLT-Roman"/>
                      </a:endParaRPr>
                    </a:p>
                  </a:txBody>
                  <a:tcPr marL="36789" marR="36789" marT="0" marB="0" anchor="ctr"/>
                </a:tc>
                <a:extLst>
                  <a:ext uri="{0D108BD9-81ED-4DB2-BD59-A6C34878D82A}">
                    <a16:rowId xmlns:a16="http://schemas.microsoft.com/office/drawing/2014/main" val="2813428463"/>
                  </a:ext>
                </a:extLst>
              </a:tr>
              <a:tr h="854586">
                <a:tc>
                  <a:txBody>
                    <a:bodyPr/>
                    <a:lstStyle/>
                    <a:p>
                      <a:pPr>
                        <a:lnSpc>
                          <a:spcPct val="150000"/>
                        </a:lnSpc>
                      </a:pPr>
                      <a:r>
                        <a:rPr lang="pt-BR" sz="1600">
                          <a:effectLst/>
                        </a:rPr>
                        <a:t>turn</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vez, volta; virar, girar</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tc>
                  <a:txBody>
                    <a:bodyPr/>
                    <a:lstStyle/>
                    <a:p>
                      <a:pPr>
                        <a:lnSpc>
                          <a:spcPct val="150000"/>
                        </a:lnSpc>
                      </a:pPr>
                      <a:r>
                        <a:rPr lang="pt-BR" sz="1600" b="1" dirty="0">
                          <a:effectLst/>
                        </a:rPr>
                        <a:t>turno</a:t>
                      </a:r>
                      <a:endParaRPr lang="pt-BR" sz="1600" b="1" dirty="0">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dirty="0">
                          <a:effectLst/>
                        </a:rPr>
                        <a:t>shift; round</a:t>
                      </a:r>
                      <a:endParaRPr lang="pt-BR" sz="1600" dirty="0">
                        <a:solidFill>
                          <a:srgbClr val="FF327F"/>
                        </a:solidFill>
                        <a:effectLst/>
                        <a:latin typeface="FrutigerLT-Roman"/>
                        <a:ea typeface="Times New Roman" panose="02020603050405020304" pitchFamily="18" charset="0"/>
                        <a:cs typeface="FrutigerLT-Roman"/>
                      </a:endParaRPr>
                    </a:p>
                  </a:txBody>
                  <a:tcPr marL="36789" marR="36789" marT="0" marB="0" anchor="ctr"/>
                </a:tc>
                <a:extLst>
                  <a:ext uri="{0D108BD9-81ED-4DB2-BD59-A6C34878D82A}">
                    <a16:rowId xmlns:a16="http://schemas.microsoft.com/office/drawing/2014/main" val="1259220743"/>
                  </a:ext>
                </a:extLst>
              </a:tr>
            </a:tbl>
          </a:graphicData>
        </a:graphic>
      </p:graphicFrame>
    </p:spTree>
    <p:extLst>
      <p:ext uri="{BB962C8B-B14F-4D97-AF65-F5344CB8AC3E}">
        <p14:creationId xmlns:p14="http://schemas.microsoft.com/office/powerpoint/2010/main" val="2746492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LANGUAGE REFERENCE</a:t>
            </a:r>
          </a:p>
        </p:txBody>
      </p:sp>
      <p:sp>
        <p:nvSpPr>
          <p:cNvPr id="3" name="Título 1">
            <a:extLst>
              <a:ext uri="{FF2B5EF4-FFF2-40B4-BE49-F238E27FC236}">
                <a16:creationId xmlns:a16="http://schemas.microsoft.com/office/drawing/2014/main" id="{FDB4BE6D-CD9D-0066-8CA6-DD3BA1B8E13B}"/>
              </a:ext>
            </a:extLst>
          </p:cNvPr>
          <p:cNvSpPr txBox="1">
            <a:spLocks/>
          </p:cNvSpPr>
          <p:nvPr/>
        </p:nvSpPr>
        <p:spPr bwMode="black">
          <a:xfrm>
            <a:off x="643467" y="3014978"/>
            <a:ext cx="3363974" cy="1174991"/>
          </a:xfrm>
          <a:prstGeom prst="rect">
            <a:avLst/>
          </a:prstGeom>
          <a:solidFill>
            <a:srgbClr val="FFFFFF"/>
          </a:solidFill>
          <a:ln w="31750" cap="sq">
            <a:solidFill>
              <a:srgbClr val="404040"/>
            </a:solidFill>
            <a:miter lim="800000"/>
          </a:ln>
        </p:spPr>
        <p:txBody>
          <a:bodyPr vert="horz" lIns="182880" tIns="182880" rIns="182880" bIns="182880" rtlCol="0" anchor="ctr">
            <a:normAutofit fontScale="92500" lnSpcReduction="1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Unit 6:</a:t>
            </a:r>
          </a:p>
          <a:p>
            <a:r>
              <a:rPr lang="en-US" sz="2400" dirty="0"/>
              <a:t>Simple past (irregular verbs)</a:t>
            </a:r>
          </a:p>
        </p:txBody>
      </p:sp>
      <p:pic>
        <p:nvPicPr>
          <p:cNvPr id="5" name="Imagem 4" descr="Texto&#10;&#10;Descrição gerada automaticamente com confiança média">
            <a:extLst>
              <a:ext uri="{FF2B5EF4-FFF2-40B4-BE49-F238E27FC236}">
                <a16:creationId xmlns:a16="http://schemas.microsoft.com/office/drawing/2014/main" id="{AD7E221E-87D1-825A-4E7E-6B57D9A67D59}"/>
              </a:ext>
            </a:extLst>
          </p:cNvPr>
          <p:cNvPicPr>
            <a:picLocks noChangeAspect="1"/>
          </p:cNvPicPr>
          <p:nvPr/>
        </p:nvPicPr>
        <p:blipFill>
          <a:blip r:embed="rId2"/>
          <a:stretch>
            <a:fillRect/>
          </a:stretch>
        </p:blipFill>
        <p:spPr>
          <a:xfrm>
            <a:off x="4873497" y="1830823"/>
            <a:ext cx="7099300" cy="3543300"/>
          </a:xfrm>
          <a:prstGeom prst="rect">
            <a:avLst/>
          </a:prstGeom>
        </p:spPr>
      </p:pic>
    </p:spTree>
    <p:extLst>
      <p:ext uri="{BB962C8B-B14F-4D97-AF65-F5344CB8AC3E}">
        <p14:creationId xmlns:p14="http://schemas.microsoft.com/office/powerpoint/2010/main" val="491178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LANGUAGE REFERENCE</a:t>
            </a:r>
          </a:p>
        </p:txBody>
      </p:sp>
      <p:sp>
        <p:nvSpPr>
          <p:cNvPr id="3" name="Título 1">
            <a:extLst>
              <a:ext uri="{FF2B5EF4-FFF2-40B4-BE49-F238E27FC236}">
                <a16:creationId xmlns:a16="http://schemas.microsoft.com/office/drawing/2014/main" id="{FDB4BE6D-CD9D-0066-8CA6-DD3BA1B8E13B}"/>
              </a:ext>
            </a:extLst>
          </p:cNvPr>
          <p:cNvSpPr txBox="1">
            <a:spLocks/>
          </p:cNvSpPr>
          <p:nvPr/>
        </p:nvSpPr>
        <p:spPr bwMode="black">
          <a:xfrm>
            <a:off x="643467" y="3014978"/>
            <a:ext cx="3363974" cy="1174991"/>
          </a:xfrm>
          <a:prstGeom prst="rect">
            <a:avLst/>
          </a:prstGeom>
          <a:solidFill>
            <a:srgbClr val="FFFFFF"/>
          </a:solidFill>
          <a:ln w="31750" cap="sq">
            <a:solidFill>
              <a:srgbClr val="404040"/>
            </a:solidFill>
            <a:miter lim="800000"/>
          </a:ln>
        </p:spPr>
        <p:txBody>
          <a:bodyPr vert="horz" lIns="182880" tIns="182880" rIns="182880" bIns="182880" rtlCol="0" anchor="ctr">
            <a:normAutofit fontScale="92500" lnSpcReduction="1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Unit 6:</a:t>
            </a:r>
          </a:p>
          <a:p>
            <a:r>
              <a:rPr lang="en-US" sz="2400" dirty="0"/>
              <a:t>Simple past (irregular verbs)</a:t>
            </a:r>
          </a:p>
        </p:txBody>
      </p:sp>
      <p:pic>
        <p:nvPicPr>
          <p:cNvPr id="6" name="Imagem 5" descr="Interface gráfica do usuário, Texto, Aplicativo&#10;&#10;Descrição gerada automaticamente">
            <a:extLst>
              <a:ext uri="{FF2B5EF4-FFF2-40B4-BE49-F238E27FC236}">
                <a16:creationId xmlns:a16="http://schemas.microsoft.com/office/drawing/2014/main" id="{4DB1BBD5-7A3F-17B1-94BD-1B9F187BD1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36458" y="2002087"/>
            <a:ext cx="6775025" cy="2853825"/>
          </a:xfrm>
          <a:prstGeom prst="rect">
            <a:avLst/>
          </a:prstGeom>
        </p:spPr>
      </p:pic>
    </p:spTree>
    <p:extLst>
      <p:ext uri="{BB962C8B-B14F-4D97-AF65-F5344CB8AC3E}">
        <p14:creationId xmlns:p14="http://schemas.microsoft.com/office/powerpoint/2010/main" val="1274377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LANGUAGE REFERENCE</a:t>
            </a:r>
          </a:p>
        </p:txBody>
      </p:sp>
      <p:sp>
        <p:nvSpPr>
          <p:cNvPr id="3" name="Título 1">
            <a:extLst>
              <a:ext uri="{FF2B5EF4-FFF2-40B4-BE49-F238E27FC236}">
                <a16:creationId xmlns:a16="http://schemas.microsoft.com/office/drawing/2014/main" id="{FDB4BE6D-CD9D-0066-8CA6-DD3BA1B8E13B}"/>
              </a:ext>
            </a:extLst>
          </p:cNvPr>
          <p:cNvSpPr txBox="1">
            <a:spLocks/>
          </p:cNvSpPr>
          <p:nvPr/>
        </p:nvSpPr>
        <p:spPr bwMode="black">
          <a:xfrm>
            <a:off x="643467" y="3014978"/>
            <a:ext cx="3363974" cy="1728044"/>
          </a:xfrm>
          <a:prstGeom prst="rect">
            <a:avLst/>
          </a:prstGeom>
          <a:solidFill>
            <a:srgbClr val="FFFFFF"/>
          </a:solidFill>
          <a:ln w="31750" cap="sq">
            <a:solidFill>
              <a:srgbClr val="404040"/>
            </a:solidFill>
            <a:miter lim="800000"/>
          </a:ln>
        </p:spPr>
        <p:txBody>
          <a:bodyPr vert="horz" lIns="182880" tIns="182880" rIns="182880" bIns="182880" rtlCol="0" anchor="ctr">
            <a:normAutofit fontScale="92500" lnSpcReduction="1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Unit 6: verbos irregulares agrupados por formas semelhantes</a:t>
            </a:r>
          </a:p>
        </p:txBody>
      </p:sp>
      <p:sp>
        <p:nvSpPr>
          <p:cNvPr id="22" name="Título 1">
            <a:extLst>
              <a:ext uri="{FF2B5EF4-FFF2-40B4-BE49-F238E27FC236}">
                <a16:creationId xmlns:a16="http://schemas.microsoft.com/office/drawing/2014/main" id="{6D3D3D32-CADC-F936-4DEF-A5C8EC554A78}"/>
              </a:ext>
            </a:extLst>
          </p:cNvPr>
          <p:cNvSpPr txBox="1">
            <a:spLocks/>
          </p:cNvSpPr>
          <p:nvPr/>
        </p:nvSpPr>
        <p:spPr bwMode="black">
          <a:xfrm>
            <a:off x="5059172" y="643467"/>
            <a:ext cx="6721701" cy="845091"/>
          </a:xfrm>
          <a:prstGeom prst="rect">
            <a:avLst/>
          </a:prstGeom>
          <a:solidFill>
            <a:srgbClr val="FFFFFF"/>
          </a:solidFill>
          <a:ln w="31750" cap="sq">
            <a:solidFill>
              <a:srgbClr val="404040"/>
            </a:solidFill>
            <a:miter lim="800000"/>
          </a:ln>
        </p:spPr>
        <p:txBody>
          <a:bodyPr vert="horz" lIns="182880" tIns="182880" rIns="182880" bIns="182880" rtlCol="0" anchor="ctr">
            <a:normAutofit fontScale="925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A. Forma básica e passado com a mesma forma</a:t>
            </a:r>
          </a:p>
        </p:txBody>
      </p:sp>
      <p:pic>
        <p:nvPicPr>
          <p:cNvPr id="24" name="Imagem 23" descr="Tabela&#10;&#10;Descrição gerada automaticamente">
            <a:extLst>
              <a:ext uri="{FF2B5EF4-FFF2-40B4-BE49-F238E27FC236}">
                <a16:creationId xmlns:a16="http://schemas.microsoft.com/office/drawing/2014/main" id="{3DC1CA45-B88C-E5E5-A851-E8C70DC081C1}"/>
              </a:ext>
            </a:extLst>
          </p:cNvPr>
          <p:cNvPicPr>
            <a:picLocks noChangeAspect="1"/>
          </p:cNvPicPr>
          <p:nvPr/>
        </p:nvPicPr>
        <p:blipFill>
          <a:blip r:embed="rId2"/>
          <a:stretch>
            <a:fillRect/>
          </a:stretch>
        </p:blipFill>
        <p:spPr>
          <a:xfrm>
            <a:off x="5137072" y="1830129"/>
            <a:ext cx="6565900" cy="4686300"/>
          </a:xfrm>
          <a:prstGeom prst="rect">
            <a:avLst/>
          </a:prstGeom>
        </p:spPr>
      </p:pic>
    </p:spTree>
    <p:extLst>
      <p:ext uri="{BB962C8B-B14F-4D97-AF65-F5344CB8AC3E}">
        <p14:creationId xmlns:p14="http://schemas.microsoft.com/office/powerpoint/2010/main" val="4017113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LANGUAGE REFERENCE</a:t>
            </a:r>
          </a:p>
        </p:txBody>
      </p:sp>
      <p:sp>
        <p:nvSpPr>
          <p:cNvPr id="3" name="Título 1">
            <a:extLst>
              <a:ext uri="{FF2B5EF4-FFF2-40B4-BE49-F238E27FC236}">
                <a16:creationId xmlns:a16="http://schemas.microsoft.com/office/drawing/2014/main" id="{FDB4BE6D-CD9D-0066-8CA6-DD3BA1B8E13B}"/>
              </a:ext>
            </a:extLst>
          </p:cNvPr>
          <p:cNvSpPr txBox="1">
            <a:spLocks/>
          </p:cNvSpPr>
          <p:nvPr/>
        </p:nvSpPr>
        <p:spPr bwMode="black">
          <a:xfrm>
            <a:off x="643467" y="3014978"/>
            <a:ext cx="3363974" cy="1728044"/>
          </a:xfrm>
          <a:prstGeom prst="rect">
            <a:avLst/>
          </a:prstGeom>
          <a:solidFill>
            <a:srgbClr val="FFFFFF"/>
          </a:solidFill>
          <a:ln w="31750" cap="sq">
            <a:solidFill>
              <a:srgbClr val="404040"/>
            </a:solidFill>
            <a:miter lim="800000"/>
          </a:ln>
        </p:spPr>
        <p:txBody>
          <a:bodyPr vert="horz" lIns="182880" tIns="182880" rIns="182880" bIns="182880" rtlCol="0" anchor="ctr">
            <a:normAutofit fontScale="92500" lnSpcReduction="1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Unit 6: verbos irregulars agrupados por formas semelhantes</a:t>
            </a:r>
          </a:p>
        </p:txBody>
      </p:sp>
      <p:sp>
        <p:nvSpPr>
          <p:cNvPr id="22" name="Título 1">
            <a:extLst>
              <a:ext uri="{FF2B5EF4-FFF2-40B4-BE49-F238E27FC236}">
                <a16:creationId xmlns:a16="http://schemas.microsoft.com/office/drawing/2014/main" id="{6D3D3D32-CADC-F936-4DEF-A5C8EC554A78}"/>
              </a:ext>
            </a:extLst>
          </p:cNvPr>
          <p:cNvSpPr txBox="1">
            <a:spLocks/>
          </p:cNvSpPr>
          <p:nvPr/>
        </p:nvSpPr>
        <p:spPr bwMode="black">
          <a:xfrm>
            <a:off x="5059172" y="643467"/>
            <a:ext cx="6721701" cy="845091"/>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B. Passado com o som </a:t>
            </a:r>
            <a:r>
              <a:rPr lang="en-US" sz="2400" b="1" dirty="0"/>
              <a:t>/</a:t>
            </a:r>
            <a:r>
              <a:rPr lang="en-US" b="1" cap="none" dirty="0"/>
              <a:t>an</a:t>
            </a:r>
            <a:r>
              <a:rPr lang="en-US" sz="2400" b="1" dirty="0"/>
              <a:t>/ /</a:t>
            </a:r>
            <a:r>
              <a:rPr lang="en-US" b="1" cap="none" dirty="0" err="1"/>
              <a:t>aŋ</a:t>
            </a:r>
            <a:r>
              <a:rPr lang="en-US" sz="2400" b="1" dirty="0"/>
              <a:t>/</a:t>
            </a:r>
          </a:p>
        </p:txBody>
      </p:sp>
      <p:pic>
        <p:nvPicPr>
          <p:cNvPr id="5" name="Imagem 4" descr="Tabela&#10;&#10;Descrição gerada automaticamente">
            <a:extLst>
              <a:ext uri="{FF2B5EF4-FFF2-40B4-BE49-F238E27FC236}">
                <a16:creationId xmlns:a16="http://schemas.microsoft.com/office/drawing/2014/main" id="{1E98054E-7094-B9A7-51DB-D36E61970CEE}"/>
              </a:ext>
            </a:extLst>
          </p:cNvPr>
          <p:cNvPicPr>
            <a:picLocks noChangeAspect="1"/>
          </p:cNvPicPr>
          <p:nvPr/>
        </p:nvPicPr>
        <p:blipFill>
          <a:blip r:embed="rId2"/>
          <a:stretch>
            <a:fillRect/>
          </a:stretch>
        </p:blipFill>
        <p:spPr>
          <a:xfrm>
            <a:off x="5127497" y="2025222"/>
            <a:ext cx="6591300" cy="2717800"/>
          </a:xfrm>
          <a:prstGeom prst="rect">
            <a:avLst/>
          </a:prstGeom>
        </p:spPr>
      </p:pic>
    </p:spTree>
    <p:extLst>
      <p:ext uri="{BB962C8B-B14F-4D97-AF65-F5344CB8AC3E}">
        <p14:creationId xmlns:p14="http://schemas.microsoft.com/office/powerpoint/2010/main" val="3411853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LANGUAGE REFERENCE</a:t>
            </a:r>
          </a:p>
        </p:txBody>
      </p:sp>
      <p:sp>
        <p:nvSpPr>
          <p:cNvPr id="3" name="Título 1">
            <a:extLst>
              <a:ext uri="{FF2B5EF4-FFF2-40B4-BE49-F238E27FC236}">
                <a16:creationId xmlns:a16="http://schemas.microsoft.com/office/drawing/2014/main" id="{FDB4BE6D-CD9D-0066-8CA6-DD3BA1B8E13B}"/>
              </a:ext>
            </a:extLst>
          </p:cNvPr>
          <p:cNvSpPr txBox="1">
            <a:spLocks/>
          </p:cNvSpPr>
          <p:nvPr/>
        </p:nvSpPr>
        <p:spPr bwMode="black">
          <a:xfrm>
            <a:off x="643467" y="3014978"/>
            <a:ext cx="3363974" cy="1728044"/>
          </a:xfrm>
          <a:prstGeom prst="rect">
            <a:avLst/>
          </a:prstGeom>
          <a:solidFill>
            <a:srgbClr val="FFFFFF"/>
          </a:solidFill>
          <a:ln w="31750" cap="sq">
            <a:solidFill>
              <a:srgbClr val="404040"/>
            </a:solidFill>
            <a:miter lim="800000"/>
          </a:ln>
        </p:spPr>
        <p:txBody>
          <a:bodyPr vert="horz" lIns="182880" tIns="182880" rIns="182880" bIns="182880" rtlCol="0" anchor="ctr">
            <a:normAutofit fontScale="92500" lnSpcReduction="1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Unit 6: verbos irregulars agrupados por formas semelhantes</a:t>
            </a:r>
          </a:p>
        </p:txBody>
      </p:sp>
      <p:sp>
        <p:nvSpPr>
          <p:cNvPr id="22" name="Título 1">
            <a:extLst>
              <a:ext uri="{FF2B5EF4-FFF2-40B4-BE49-F238E27FC236}">
                <a16:creationId xmlns:a16="http://schemas.microsoft.com/office/drawing/2014/main" id="{6D3D3D32-CADC-F936-4DEF-A5C8EC554A78}"/>
              </a:ext>
            </a:extLst>
          </p:cNvPr>
          <p:cNvSpPr txBox="1">
            <a:spLocks/>
          </p:cNvSpPr>
          <p:nvPr/>
        </p:nvSpPr>
        <p:spPr bwMode="black">
          <a:xfrm>
            <a:off x="5059172" y="643467"/>
            <a:ext cx="6721701" cy="845091"/>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C. Passado com o som </a:t>
            </a:r>
            <a:r>
              <a:rPr lang="en-US" sz="2400" b="1" dirty="0"/>
              <a:t>/</a:t>
            </a:r>
            <a:r>
              <a:rPr lang="en-US" b="1" cap="none" dirty="0" err="1"/>
              <a:t>əʊ</a:t>
            </a:r>
            <a:r>
              <a:rPr lang="en-US" sz="2400" b="1" dirty="0"/>
              <a:t>/</a:t>
            </a:r>
          </a:p>
        </p:txBody>
      </p:sp>
      <p:pic>
        <p:nvPicPr>
          <p:cNvPr id="7" name="Imagem 6" descr="Tabela&#10;&#10;Descrição gerada automaticamente">
            <a:extLst>
              <a:ext uri="{FF2B5EF4-FFF2-40B4-BE49-F238E27FC236}">
                <a16:creationId xmlns:a16="http://schemas.microsoft.com/office/drawing/2014/main" id="{9EC8E2CB-A6E1-8E90-0FF7-BBB2031D731F}"/>
              </a:ext>
            </a:extLst>
          </p:cNvPr>
          <p:cNvPicPr>
            <a:picLocks noChangeAspect="1"/>
          </p:cNvPicPr>
          <p:nvPr/>
        </p:nvPicPr>
        <p:blipFill>
          <a:blip r:embed="rId2"/>
          <a:stretch>
            <a:fillRect/>
          </a:stretch>
        </p:blipFill>
        <p:spPr>
          <a:xfrm>
            <a:off x="5149772" y="2596411"/>
            <a:ext cx="6540500" cy="2260600"/>
          </a:xfrm>
          <a:prstGeom prst="rect">
            <a:avLst/>
          </a:prstGeom>
        </p:spPr>
      </p:pic>
      <p:pic>
        <p:nvPicPr>
          <p:cNvPr id="5" name="Imagem 4">
            <a:extLst>
              <a:ext uri="{FF2B5EF4-FFF2-40B4-BE49-F238E27FC236}">
                <a16:creationId xmlns:a16="http://schemas.microsoft.com/office/drawing/2014/main" id="{D5F473AC-D70D-128A-2D94-852132913C0D}"/>
              </a:ext>
            </a:extLst>
          </p:cNvPr>
          <p:cNvPicPr>
            <a:picLocks noChangeAspect="1"/>
          </p:cNvPicPr>
          <p:nvPr/>
        </p:nvPicPr>
        <p:blipFill>
          <a:blip r:embed="rId3"/>
          <a:stretch>
            <a:fillRect/>
          </a:stretch>
        </p:blipFill>
        <p:spPr>
          <a:xfrm>
            <a:off x="5152897" y="2066711"/>
            <a:ext cx="6540500" cy="609600"/>
          </a:xfrm>
          <a:prstGeom prst="rect">
            <a:avLst/>
          </a:prstGeom>
        </p:spPr>
      </p:pic>
    </p:spTree>
    <p:extLst>
      <p:ext uri="{BB962C8B-B14F-4D97-AF65-F5344CB8AC3E}">
        <p14:creationId xmlns:p14="http://schemas.microsoft.com/office/powerpoint/2010/main" val="902940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LANGUAGE REFERENCE</a:t>
            </a:r>
          </a:p>
        </p:txBody>
      </p:sp>
      <p:sp>
        <p:nvSpPr>
          <p:cNvPr id="3" name="Título 1">
            <a:extLst>
              <a:ext uri="{FF2B5EF4-FFF2-40B4-BE49-F238E27FC236}">
                <a16:creationId xmlns:a16="http://schemas.microsoft.com/office/drawing/2014/main" id="{FDB4BE6D-CD9D-0066-8CA6-DD3BA1B8E13B}"/>
              </a:ext>
            </a:extLst>
          </p:cNvPr>
          <p:cNvSpPr txBox="1">
            <a:spLocks/>
          </p:cNvSpPr>
          <p:nvPr/>
        </p:nvSpPr>
        <p:spPr bwMode="black">
          <a:xfrm>
            <a:off x="643467" y="3014978"/>
            <a:ext cx="3363974" cy="1728044"/>
          </a:xfrm>
          <a:prstGeom prst="rect">
            <a:avLst/>
          </a:prstGeom>
          <a:solidFill>
            <a:srgbClr val="FFFFFF"/>
          </a:solidFill>
          <a:ln w="31750" cap="sq">
            <a:solidFill>
              <a:srgbClr val="404040"/>
            </a:solidFill>
            <a:miter lim="800000"/>
          </a:ln>
        </p:spPr>
        <p:txBody>
          <a:bodyPr vert="horz" lIns="182880" tIns="182880" rIns="182880" bIns="182880" rtlCol="0" anchor="ctr">
            <a:normAutofit fontScale="92500" lnSpcReduction="1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Unit 6: verbos irregulars agrupados por formas semelhantes</a:t>
            </a:r>
          </a:p>
        </p:txBody>
      </p:sp>
      <p:sp>
        <p:nvSpPr>
          <p:cNvPr id="22" name="Título 1">
            <a:extLst>
              <a:ext uri="{FF2B5EF4-FFF2-40B4-BE49-F238E27FC236}">
                <a16:creationId xmlns:a16="http://schemas.microsoft.com/office/drawing/2014/main" id="{6D3D3D32-CADC-F936-4DEF-A5C8EC554A78}"/>
              </a:ext>
            </a:extLst>
          </p:cNvPr>
          <p:cNvSpPr txBox="1">
            <a:spLocks/>
          </p:cNvSpPr>
          <p:nvPr/>
        </p:nvSpPr>
        <p:spPr bwMode="black">
          <a:xfrm>
            <a:off x="5059172" y="643467"/>
            <a:ext cx="6721701" cy="845091"/>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D. Passado com o som </a:t>
            </a:r>
            <a:r>
              <a:rPr lang="en-US" sz="2400" b="1" dirty="0"/>
              <a:t>/</a:t>
            </a:r>
            <a:r>
              <a:rPr lang="en-US" b="1" cap="none" dirty="0" err="1"/>
              <a:t>ɔːt</a:t>
            </a:r>
            <a:r>
              <a:rPr lang="en-US" sz="2400" b="1" dirty="0"/>
              <a:t>/</a:t>
            </a:r>
          </a:p>
        </p:txBody>
      </p:sp>
      <p:pic>
        <p:nvPicPr>
          <p:cNvPr id="5" name="Imagem 4" descr="Tabela&#10;&#10;Descrição gerada automaticamente">
            <a:extLst>
              <a:ext uri="{FF2B5EF4-FFF2-40B4-BE49-F238E27FC236}">
                <a16:creationId xmlns:a16="http://schemas.microsoft.com/office/drawing/2014/main" id="{F34AF774-8A8E-F64D-20EC-18BB9F4EC738}"/>
              </a:ext>
            </a:extLst>
          </p:cNvPr>
          <p:cNvPicPr>
            <a:picLocks noChangeAspect="1"/>
          </p:cNvPicPr>
          <p:nvPr/>
        </p:nvPicPr>
        <p:blipFill>
          <a:blip r:embed="rId2"/>
          <a:stretch>
            <a:fillRect/>
          </a:stretch>
        </p:blipFill>
        <p:spPr>
          <a:xfrm>
            <a:off x="5146547" y="2132025"/>
            <a:ext cx="6553200" cy="2235200"/>
          </a:xfrm>
          <a:prstGeom prst="rect">
            <a:avLst/>
          </a:prstGeom>
        </p:spPr>
      </p:pic>
    </p:spTree>
    <p:extLst>
      <p:ext uri="{BB962C8B-B14F-4D97-AF65-F5344CB8AC3E}">
        <p14:creationId xmlns:p14="http://schemas.microsoft.com/office/powerpoint/2010/main" val="4142283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LANGUAGE REFERENCE</a:t>
            </a:r>
          </a:p>
        </p:txBody>
      </p:sp>
      <p:sp>
        <p:nvSpPr>
          <p:cNvPr id="3" name="Título 1">
            <a:extLst>
              <a:ext uri="{FF2B5EF4-FFF2-40B4-BE49-F238E27FC236}">
                <a16:creationId xmlns:a16="http://schemas.microsoft.com/office/drawing/2014/main" id="{FDB4BE6D-CD9D-0066-8CA6-DD3BA1B8E13B}"/>
              </a:ext>
            </a:extLst>
          </p:cNvPr>
          <p:cNvSpPr txBox="1">
            <a:spLocks/>
          </p:cNvSpPr>
          <p:nvPr/>
        </p:nvSpPr>
        <p:spPr bwMode="black">
          <a:xfrm>
            <a:off x="643467" y="3014978"/>
            <a:ext cx="3363974" cy="1728044"/>
          </a:xfrm>
          <a:prstGeom prst="rect">
            <a:avLst/>
          </a:prstGeom>
          <a:solidFill>
            <a:srgbClr val="FFFFFF"/>
          </a:solidFill>
          <a:ln w="31750" cap="sq">
            <a:solidFill>
              <a:srgbClr val="404040"/>
            </a:solidFill>
            <a:miter lim="800000"/>
          </a:ln>
        </p:spPr>
        <p:txBody>
          <a:bodyPr vert="horz" lIns="182880" tIns="182880" rIns="182880" bIns="182880" rtlCol="0" anchor="ctr">
            <a:normAutofit fontScale="92500" lnSpcReduction="1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Unit 6: verbos irregulars agrupados por formas semelhantes</a:t>
            </a:r>
          </a:p>
        </p:txBody>
      </p:sp>
      <p:sp>
        <p:nvSpPr>
          <p:cNvPr id="22" name="Título 1">
            <a:extLst>
              <a:ext uri="{FF2B5EF4-FFF2-40B4-BE49-F238E27FC236}">
                <a16:creationId xmlns:a16="http://schemas.microsoft.com/office/drawing/2014/main" id="{6D3D3D32-CADC-F936-4DEF-A5C8EC554A78}"/>
              </a:ext>
            </a:extLst>
          </p:cNvPr>
          <p:cNvSpPr txBox="1">
            <a:spLocks/>
          </p:cNvSpPr>
          <p:nvPr/>
        </p:nvSpPr>
        <p:spPr bwMode="black">
          <a:xfrm>
            <a:off x="5059172" y="643467"/>
            <a:ext cx="6721701" cy="845091"/>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E. Passado com o som </a:t>
            </a:r>
            <a:r>
              <a:rPr lang="en-US" sz="2400" b="1" dirty="0"/>
              <a:t>/</a:t>
            </a:r>
            <a:r>
              <a:rPr lang="en-US" b="1" cap="none" dirty="0"/>
              <a:t>u</a:t>
            </a:r>
            <a:r>
              <a:rPr lang="en-US" b="1" dirty="0"/>
              <a:t>ː</a:t>
            </a:r>
            <a:r>
              <a:rPr lang="en-US" sz="2400" b="1" dirty="0"/>
              <a:t>/</a:t>
            </a:r>
          </a:p>
        </p:txBody>
      </p:sp>
      <p:pic>
        <p:nvPicPr>
          <p:cNvPr id="5" name="Imagem 4" descr="Tabela&#10;&#10;Descrição gerada automaticamente">
            <a:extLst>
              <a:ext uri="{FF2B5EF4-FFF2-40B4-BE49-F238E27FC236}">
                <a16:creationId xmlns:a16="http://schemas.microsoft.com/office/drawing/2014/main" id="{A305E948-2AF5-1A20-FD77-B9BC2A0F1300}"/>
              </a:ext>
            </a:extLst>
          </p:cNvPr>
          <p:cNvPicPr>
            <a:picLocks noChangeAspect="1"/>
          </p:cNvPicPr>
          <p:nvPr/>
        </p:nvPicPr>
        <p:blipFill>
          <a:blip r:embed="rId2"/>
          <a:stretch>
            <a:fillRect/>
          </a:stretch>
        </p:blipFill>
        <p:spPr>
          <a:xfrm>
            <a:off x="5152897" y="2132025"/>
            <a:ext cx="6540500" cy="1968500"/>
          </a:xfrm>
          <a:prstGeom prst="rect">
            <a:avLst/>
          </a:prstGeom>
        </p:spPr>
      </p:pic>
    </p:spTree>
    <p:extLst>
      <p:ext uri="{BB962C8B-B14F-4D97-AF65-F5344CB8AC3E}">
        <p14:creationId xmlns:p14="http://schemas.microsoft.com/office/powerpoint/2010/main" val="1020234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LANGUAGE REFERENCE</a:t>
            </a:r>
          </a:p>
        </p:txBody>
      </p:sp>
      <p:sp>
        <p:nvSpPr>
          <p:cNvPr id="3" name="Título 1">
            <a:extLst>
              <a:ext uri="{FF2B5EF4-FFF2-40B4-BE49-F238E27FC236}">
                <a16:creationId xmlns:a16="http://schemas.microsoft.com/office/drawing/2014/main" id="{FDB4BE6D-CD9D-0066-8CA6-DD3BA1B8E13B}"/>
              </a:ext>
            </a:extLst>
          </p:cNvPr>
          <p:cNvSpPr txBox="1">
            <a:spLocks/>
          </p:cNvSpPr>
          <p:nvPr/>
        </p:nvSpPr>
        <p:spPr bwMode="black">
          <a:xfrm>
            <a:off x="643467" y="3014978"/>
            <a:ext cx="3363974" cy="1728044"/>
          </a:xfrm>
          <a:prstGeom prst="rect">
            <a:avLst/>
          </a:prstGeom>
          <a:solidFill>
            <a:srgbClr val="FFFFFF"/>
          </a:solidFill>
          <a:ln w="31750" cap="sq">
            <a:solidFill>
              <a:srgbClr val="404040"/>
            </a:solidFill>
            <a:miter lim="800000"/>
          </a:ln>
        </p:spPr>
        <p:txBody>
          <a:bodyPr vert="horz" lIns="182880" tIns="182880" rIns="182880" bIns="182880" rtlCol="0" anchor="ctr">
            <a:normAutofit fontScale="92500" lnSpcReduction="1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Unit 6: verbos irregulars agrupados por formas semelhantes</a:t>
            </a:r>
          </a:p>
        </p:txBody>
      </p:sp>
      <p:sp>
        <p:nvSpPr>
          <p:cNvPr id="22" name="Título 1">
            <a:extLst>
              <a:ext uri="{FF2B5EF4-FFF2-40B4-BE49-F238E27FC236}">
                <a16:creationId xmlns:a16="http://schemas.microsoft.com/office/drawing/2014/main" id="{6D3D3D32-CADC-F936-4DEF-A5C8EC554A78}"/>
              </a:ext>
            </a:extLst>
          </p:cNvPr>
          <p:cNvSpPr txBox="1">
            <a:spLocks/>
          </p:cNvSpPr>
          <p:nvPr/>
        </p:nvSpPr>
        <p:spPr bwMode="black">
          <a:xfrm>
            <a:off x="5059172" y="643467"/>
            <a:ext cx="6721701" cy="845091"/>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F. Passado com o som </a:t>
            </a:r>
            <a:r>
              <a:rPr lang="en-US" sz="2400" b="1" dirty="0"/>
              <a:t>/</a:t>
            </a:r>
            <a:r>
              <a:rPr lang="en-US" b="1" cap="none" dirty="0" err="1"/>
              <a:t>ɛnt</a:t>
            </a:r>
            <a:r>
              <a:rPr lang="en-US" sz="2400" b="1" dirty="0"/>
              <a:t>/</a:t>
            </a:r>
          </a:p>
        </p:txBody>
      </p:sp>
      <p:pic>
        <p:nvPicPr>
          <p:cNvPr id="5" name="Imagem 4" descr="Tabela&#10;&#10;Descrição gerada automaticamente">
            <a:extLst>
              <a:ext uri="{FF2B5EF4-FFF2-40B4-BE49-F238E27FC236}">
                <a16:creationId xmlns:a16="http://schemas.microsoft.com/office/drawing/2014/main" id="{76EAC04D-1959-15A9-22FA-59DAD434E34B}"/>
              </a:ext>
            </a:extLst>
          </p:cNvPr>
          <p:cNvPicPr>
            <a:picLocks noChangeAspect="1"/>
          </p:cNvPicPr>
          <p:nvPr/>
        </p:nvPicPr>
        <p:blipFill>
          <a:blip r:embed="rId2"/>
          <a:stretch>
            <a:fillRect/>
          </a:stretch>
        </p:blipFill>
        <p:spPr>
          <a:xfrm>
            <a:off x="5152897" y="2132025"/>
            <a:ext cx="6540500" cy="1485900"/>
          </a:xfrm>
          <a:prstGeom prst="rect">
            <a:avLst/>
          </a:prstGeom>
        </p:spPr>
      </p:pic>
    </p:spTree>
    <p:extLst>
      <p:ext uri="{BB962C8B-B14F-4D97-AF65-F5344CB8AC3E}">
        <p14:creationId xmlns:p14="http://schemas.microsoft.com/office/powerpoint/2010/main" val="2142749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LANGUAGE REFERENCE</a:t>
            </a:r>
          </a:p>
        </p:txBody>
      </p:sp>
      <p:sp>
        <p:nvSpPr>
          <p:cNvPr id="3" name="Título 1">
            <a:extLst>
              <a:ext uri="{FF2B5EF4-FFF2-40B4-BE49-F238E27FC236}">
                <a16:creationId xmlns:a16="http://schemas.microsoft.com/office/drawing/2014/main" id="{FDB4BE6D-CD9D-0066-8CA6-DD3BA1B8E13B}"/>
              </a:ext>
            </a:extLst>
          </p:cNvPr>
          <p:cNvSpPr txBox="1">
            <a:spLocks/>
          </p:cNvSpPr>
          <p:nvPr/>
        </p:nvSpPr>
        <p:spPr bwMode="black">
          <a:xfrm>
            <a:off x="643467" y="3014978"/>
            <a:ext cx="3363974" cy="1728044"/>
          </a:xfrm>
          <a:prstGeom prst="rect">
            <a:avLst/>
          </a:prstGeom>
          <a:solidFill>
            <a:srgbClr val="FFFFFF"/>
          </a:solidFill>
          <a:ln w="31750" cap="sq">
            <a:solidFill>
              <a:srgbClr val="404040"/>
            </a:solidFill>
            <a:miter lim="800000"/>
          </a:ln>
        </p:spPr>
        <p:txBody>
          <a:bodyPr vert="horz" lIns="182880" tIns="182880" rIns="182880" bIns="182880" rtlCol="0" anchor="ctr">
            <a:normAutofit fontScale="92500" lnSpcReduction="1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Unit 6: verbos irregulars agrupados por formas semelhantes</a:t>
            </a:r>
          </a:p>
        </p:txBody>
      </p:sp>
      <p:sp>
        <p:nvSpPr>
          <p:cNvPr id="22" name="Título 1">
            <a:extLst>
              <a:ext uri="{FF2B5EF4-FFF2-40B4-BE49-F238E27FC236}">
                <a16:creationId xmlns:a16="http://schemas.microsoft.com/office/drawing/2014/main" id="{6D3D3D32-CADC-F936-4DEF-A5C8EC554A78}"/>
              </a:ext>
            </a:extLst>
          </p:cNvPr>
          <p:cNvSpPr txBox="1">
            <a:spLocks/>
          </p:cNvSpPr>
          <p:nvPr/>
        </p:nvSpPr>
        <p:spPr bwMode="black">
          <a:xfrm>
            <a:off x="5059172" y="643467"/>
            <a:ext cx="6721701" cy="845091"/>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G. Passado com o som </a:t>
            </a:r>
            <a:r>
              <a:rPr lang="en-US" sz="2400" b="1" dirty="0"/>
              <a:t>/</a:t>
            </a:r>
            <a:r>
              <a:rPr lang="en-US" b="1" cap="none" dirty="0" err="1"/>
              <a:t>ept</a:t>
            </a:r>
            <a:r>
              <a:rPr lang="en-US" sz="2400" b="1" dirty="0"/>
              <a:t>/</a:t>
            </a:r>
          </a:p>
        </p:txBody>
      </p:sp>
      <p:pic>
        <p:nvPicPr>
          <p:cNvPr id="5" name="Imagem 4" descr="Tabela&#10;&#10;Descrição gerada automaticamente">
            <a:extLst>
              <a:ext uri="{FF2B5EF4-FFF2-40B4-BE49-F238E27FC236}">
                <a16:creationId xmlns:a16="http://schemas.microsoft.com/office/drawing/2014/main" id="{6E005A7F-7C49-724A-DC26-EA9FA8A62390}"/>
              </a:ext>
            </a:extLst>
          </p:cNvPr>
          <p:cNvPicPr>
            <a:picLocks noChangeAspect="1"/>
          </p:cNvPicPr>
          <p:nvPr/>
        </p:nvPicPr>
        <p:blipFill>
          <a:blip r:embed="rId2"/>
          <a:stretch>
            <a:fillRect/>
          </a:stretch>
        </p:blipFill>
        <p:spPr>
          <a:xfrm>
            <a:off x="5124372" y="2132025"/>
            <a:ext cx="6591300" cy="1473200"/>
          </a:xfrm>
          <a:prstGeom prst="rect">
            <a:avLst/>
          </a:prstGeom>
        </p:spPr>
      </p:pic>
    </p:spTree>
    <p:extLst>
      <p:ext uri="{BB962C8B-B14F-4D97-AF65-F5344CB8AC3E}">
        <p14:creationId xmlns:p14="http://schemas.microsoft.com/office/powerpoint/2010/main" val="3585074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UNIT 6</a:t>
            </a:r>
          </a:p>
        </p:txBody>
      </p:sp>
      <p:sp>
        <p:nvSpPr>
          <p:cNvPr id="8" name="Espaço Reservado para Conteúdo 2">
            <a:extLst>
              <a:ext uri="{FF2B5EF4-FFF2-40B4-BE49-F238E27FC236}">
                <a16:creationId xmlns:a16="http://schemas.microsoft.com/office/drawing/2014/main" id="{5F48CA7A-0F86-D6A3-842C-58122F78C653}"/>
              </a:ext>
            </a:extLst>
          </p:cNvPr>
          <p:cNvSpPr txBox="1">
            <a:spLocks/>
          </p:cNvSpPr>
          <p:nvPr/>
        </p:nvSpPr>
        <p:spPr>
          <a:xfrm>
            <a:off x="5163989" y="5496559"/>
            <a:ext cx="6518315" cy="186424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pt-BR" sz="1200" dirty="0">
                <a:solidFill>
                  <a:srgbClr val="2F2F2E"/>
                </a:solidFill>
                <a:latin typeface="Helvetica" pitchFamily="2" charset="0"/>
              </a:rPr>
              <a:t>14 MINI </a:t>
            </a:r>
            <a:r>
              <a:rPr lang="pt-BR" sz="1200" dirty="0" err="1">
                <a:solidFill>
                  <a:srgbClr val="2F2F2E"/>
                </a:solidFill>
                <a:latin typeface="Helvetica" pitchFamily="2" charset="0"/>
              </a:rPr>
              <a:t>essays</a:t>
            </a:r>
            <a:r>
              <a:rPr lang="pt-BR" sz="1200" dirty="0">
                <a:solidFill>
                  <a:srgbClr val="2F2F2E"/>
                </a:solidFill>
                <a:latin typeface="Helvetica" pitchFamily="2" charset="0"/>
              </a:rPr>
              <a:t> that prove the </a:t>
            </a:r>
            <a:r>
              <a:rPr lang="pt-BR" sz="1200" dirty="0" err="1">
                <a:solidFill>
                  <a:srgbClr val="2F2F2E"/>
                </a:solidFill>
                <a:latin typeface="Helvetica" pitchFamily="2" charset="0"/>
              </a:rPr>
              <a:t>meaning</a:t>
            </a:r>
            <a:r>
              <a:rPr lang="pt-BR" sz="1200" dirty="0">
                <a:solidFill>
                  <a:srgbClr val="2F2F2E"/>
                </a:solidFill>
                <a:latin typeface="Helvetica" pitchFamily="2" charset="0"/>
              </a:rPr>
              <a:t> of </a:t>
            </a:r>
            <a:r>
              <a:rPr lang="pt-BR" sz="1200" dirty="0" err="1">
                <a:solidFill>
                  <a:srgbClr val="2F2F2E"/>
                </a:solidFill>
                <a:latin typeface="Helvetica" pitchFamily="2" charset="0"/>
              </a:rPr>
              <a:t>love</a:t>
            </a:r>
            <a:r>
              <a:rPr lang="pt-BR" sz="1200" dirty="0">
                <a:solidFill>
                  <a:srgbClr val="2F2F2E"/>
                </a:solidFill>
                <a:latin typeface="Helvetica" pitchFamily="2" charset="0"/>
              </a:rPr>
              <a:t> in 100 words or </a:t>
            </a:r>
            <a:r>
              <a:rPr lang="pt-BR" sz="1200" dirty="0" err="1">
                <a:solidFill>
                  <a:srgbClr val="2F2F2E"/>
                </a:solidFill>
                <a:latin typeface="Helvetica" pitchFamily="2" charset="0"/>
              </a:rPr>
              <a:t>less</a:t>
            </a:r>
            <a:r>
              <a:rPr lang="pt-BR" sz="1200" dirty="0">
                <a:solidFill>
                  <a:srgbClr val="2F2F2E"/>
                </a:solidFill>
                <a:latin typeface="Helvetica" pitchFamily="2" charset="0"/>
              </a:rPr>
              <a:t>. </a:t>
            </a:r>
            <a:r>
              <a:rPr lang="pt-BR" sz="1200" b="1" dirty="0" err="1">
                <a:solidFill>
                  <a:srgbClr val="2F2F2E"/>
                </a:solidFill>
                <a:latin typeface="Helvetica" pitchFamily="2" charset="0"/>
              </a:rPr>
              <a:t>Reader's</a:t>
            </a:r>
            <a:r>
              <a:rPr lang="pt-BR" sz="1200" b="1" dirty="0">
                <a:solidFill>
                  <a:srgbClr val="2F2F2E"/>
                </a:solidFill>
                <a:latin typeface="Helvetica" pitchFamily="2" charset="0"/>
              </a:rPr>
              <a:t> </a:t>
            </a:r>
            <a:r>
              <a:rPr lang="pt-BR" sz="1200" b="1" dirty="0" err="1">
                <a:solidFill>
                  <a:srgbClr val="2F2F2E"/>
                </a:solidFill>
                <a:latin typeface="Helvetica" pitchFamily="2" charset="0"/>
              </a:rPr>
              <a:t>Digest</a:t>
            </a:r>
            <a:r>
              <a:rPr lang="pt-BR" sz="1200" dirty="0">
                <a:solidFill>
                  <a:srgbClr val="2F2F2E"/>
                </a:solidFill>
                <a:latin typeface="Helvetica" pitchFamily="2" charset="0"/>
              </a:rPr>
              <a:t>, 14 fev. 2019. Disponível em: </a:t>
            </a:r>
            <a:r>
              <a:rPr lang="pt-BR" sz="1200" dirty="0" err="1">
                <a:solidFill>
                  <a:srgbClr val="2F2F2E"/>
                </a:solidFill>
                <a:latin typeface="Helvetica" pitchFamily="2" charset="0"/>
              </a:rPr>
              <a:t>www.rd.com</a:t>
            </a:r>
            <a:r>
              <a:rPr lang="pt-BR" sz="1200" dirty="0">
                <a:solidFill>
                  <a:srgbClr val="2F2F2E"/>
                </a:solidFill>
                <a:latin typeface="Helvetica" pitchFamily="2" charset="0"/>
              </a:rPr>
              <a:t>/</a:t>
            </a:r>
            <a:r>
              <a:rPr lang="pt-BR" sz="1200" dirty="0" err="1">
                <a:solidFill>
                  <a:srgbClr val="2F2F2E"/>
                </a:solidFill>
                <a:latin typeface="Helvetica" pitchFamily="2" charset="0"/>
              </a:rPr>
              <a:t>article</a:t>
            </a:r>
            <a:r>
              <a:rPr lang="pt-BR" sz="1200" dirty="0">
                <a:solidFill>
                  <a:srgbClr val="2F2F2E"/>
                </a:solidFill>
                <a:latin typeface="Helvetica" pitchFamily="2" charset="0"/>
              </a:rPr>
              <a:t>/100-word-love-stories/. Acesso em: 16 jun. 2022.</a:t>
            </a:r>
          </a:p>
        </p:txBody>
      </p:sp>
      <p:sp>
        <p:nvSpPr>
          <p:cNvPr id="6" name="CaixaDeTexto 5">
            <a:extLst>
              <a:ext uri="{FF2B5EF4-FFF2-40B4-BE49-F238E27FC236}">
                <a16:creationId xmlns:a16="http://schemas.microsoft.com/office/drawing/2014/main" id="{33BADC9C-6C4E-C448-04B9-32CC221DE980}"/>
              </a:ext>
            </a:extLst>
          </p:cNvPr>
          <p:cNvSpPr txBox="1"/>
          <p:nvPr/>
        </p:nvSpPr>
        <p:spPr>
          <a:xfrm>
            <a:off x="5163990" y="1382286"/>
            <a:ext cx="6518315" cy="4093428"/>
          </a:xfrm>
          <a:prstGeom prst="rect">
            <a:avLst/>
          </a:prstGeom>
          <a:solidFill>
            <a:schemeClr val="bg2"/>
          </a:solidFill>
          <a:ln>
            <a:solidFill>
              <a:schemeClr val="tx2"/>
            </a:solidFill>
          </a:ln>
        </p:spPr>
        <p:txBody>
          <a:bodyPr wrap="square">
            <a:spAutoFit/>
          </a:bodyPr>
          <a:lstStyle/>
          <a:p>
            <a:r>
              <a:rPr lang="en-US" sz="2000" b="1" dirty="0">
                <a:solidFill>
                  <a:srgbClr val="2F2F2E"/>
                </a:solidFill>
                <a:effectLst/>
                <a:latin typeface="+mj-lt"/>
              </a:rPr>
              <a:t>A MUTUAL CALLING</a:t>
            </a:r>
          </a:p>
          <a:p>
            <a:r>
              <a:rPr lang="en-US" sz="2000" i="1" dirty="0">
                <a:solidFill>
                  <a:srgbClr val="2F2F2E"/>
                </a:solidFill>
                <a:effectLst/>
                <a:latin typeface="+mj-lt"/>
              </a:rPr>
              <a:t>by Lauren </a:t>
            </a:r>
            <a:r>
              <a:rPr lang="en-US" sz="2000" i="1" dirty="0" err="1">
                <a:solidFill>
                  <a:srgbClr val="2F2F2E"/>
                </a:solidFill>
                <a:effectLst/>
                <a:latin typeface="+mj-lt"/>
              </a:rPr>
              <a:t>Belski</a:t>
            </a:r>
            <a:r>
              <a:rPr lang="en-US" sz="2000" i="1" dirty="0">
                <a:solidFill>
                  <a:srgbClr val="2F2F2E"/>
                </a:solidFill>
                <a:effectLst/>
                <a:latin typeface="+mj-lt"/>
              </a:rPr>
              <a:t>, New York, New York</a:t>
            </a:r>
          </a:p>
          <a:p>
            <a:endParaRPr lang="en-US" sz="2000" dirty="0">
              <a:solidFill>
                <a:srgbClr val="2F2F2E"/>
              </a:solidFill>
              <a:effectLst/>
              <a:latin typeface="+mj-lt"/>
            </a:endParaRPr>
          </a:p>
          <a:p>
            <a:r>
              <a:rPr lang="en-US" sz="2000" dirty="0">
                <a:solidFill>
                  <a:srgbClr val="2F2F2E"/>
                </a:solidFill>
                <a:effectLst/>
                <a:latin typeface="+mj-lt"/>
              </a:rPr>
              <a:t>Brian and I have been married three years, but we’ve been together ten. We met as AmeriCorps volunteers on the Pine Ridge Indian Reservation in Porcupine, South Dakota – a tucked-away place with a scattered population of 1,000. He taught computers and played guitar. I taught English and wrote poetry. In the volunteer house, we courted each other by making a phone out of tin cans and a string. I still remember his voice in my ear. Automatic goose bumps. A year later, our mothers discovered we were born in the same hospital in New Jersey, 1,600 miles away.</a:t>
            </a:r>
          </a:p>
        </p:txBody>
      </p:sp>
    </p:spTree>
    <p:extLst>
      <p:ext uri="{BB962C8B-B14F-4D97-AF65-F5344CB8AC3E}">
        <p14:creationId xmlns:p14="http://schemas.microsoft.com/office/powerpoint/2010/main" val="278571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dirty="0">
                <a:solidFill>
                  <a:schemeClr val="bg1"/>
                </a:solidFill>
              </a:rPr>
              <a:t>UNIT 6</a:t>
            </a:r>
          </a:p>
        </p:txBody>
      </p:sp>
      <p:pic>
        <p:nvPicPr>
          <p:cNvPr id="3" name="Imagem 2">
            <a:extLst>
              <a:ext uri="{FF2B5EF4-FFF2-40B4-BE49-F238E27FC236}">
                <a16:creationId xmlns:a16="http://schemas.microsoft.com/office/drawing/2014/main" id="{A2FE94C4-73DE-DCD2-DE1E-D12B266AB1B1}"/>
              </a:ext>
            </a:extLst>
          </p:cNvPr>
          <p:cNvPicPr>
            <a:picLocks noChangeAspect="1"/>
          </p:cNvPicPr>
          <p:nvPr/>
        </p:nvPicPr>
        <p:blipFill>
          <a:blip r:embed="rId2"/>
          <a:stretch>
            <a:fillRect/>
          </a:stretch>
        </p:blipFill>
        <p:spPr>
          <a:xfrm>
            <a:off x="5323553" y="875913"/>
            <a:ext cx="6184850" cy="1977811"/>
          </a:xfrm>
          <a:prstGeom prst="rect">
            <a:avLst/>
          </a:prstGeom>
        </p:spPr>
      </p:pic>
      <p:pic>
        <p:nvPicPr>
          <p:cNvPr id="4" name="Imagem 3">
            <a:extLst>
              <a:ext uri="{FF2B5EF4-FFF2-40B4-BE49-F238E27FC236}">
                <a16:creationId xmlns:a16="http://schemas.microsoft.com/office/drawing/2014/main" id="{BD846F96-F485-8A3C-0886-1EF1C122E799}"/>
              </a:ext>
            </a:extLst>
          </p:cNvPr>
          <p:cNvPicPr>
            <a:picLocks noChangeAspect="1"/>
          </p:cNvPicPr>
          <p:nvPr/>
        </p:nvPicPr>
        <p:blipFill>
          <a:blip r:embed="rId3"/>
          <a:stretch>
            <a:fillRect/>
          </a:stretch>
        </p:blipFill>
        <p:spPr>
          <a:xfrm>
            <a:off x="5054746" y="3289241"/>
            <a:ext cx="3218133" cy="2028094"/>
          </a:xfrm>
          <a:prstGeom prst="rect">
            <a:avLst/>
          </a:prstGeom>
        </p:spPr>
      </p:pic>
      <p:pic>
        <p:nvPicPr>
          <p:cNvPr id="5" name="Imagem 4">
            <a:extLst>
              <a:ext uri="{FF2B5EF4-FFF2-40B4-BE49-F238E27FC236}">
                <a16:creationId xmlns:a16="http://schemas.microsoft.com/office/drawing/2014/main" id="{CF2D0FFF-1215-92EE-ECE8-976544846007}"/>
              </a:ext>
            </a:extLst>
          </p:cNvPr>
          <p:cNvPicPr>
            <a:picLocks noChangeAspect="1"/>
          </p:cNvPicPr>
          <p:nvPr/>
        </p:nvPicPr>
        <p:blipFill>
          <a:blip r:embed="rId4"/>
          <a:stretch>
            <a:fillRect/>
          </a:stretch>
        </p:blipFill>
        <p:spPr>
          <a:xfrm>
            <a:off x="8573413" y="3289241"/>
            <a:ext cx="3201372" cy="2011333"/>
          </a:xfrm>
          <a:prstGeom prst="rect">
            <a:avLst/>
          </a:prstGeom>
        </p:spPr>
      </p:pic>
      <p:sp>
        <p:nvSpPr>
          <p:cNvPr id="7" name="CaixaDeTexto 6">
            <a:extLst>
              <a:ext uri="{FF2B5EF4-FFF2-40B4-BE49-F238E27FC236}">
                <a16:creationId xmlns:a16="http://schemas.microsoft.com/office/drawing/2014/main" id="{0FF3B987-E26E-F1ED-58D1-68135B3AAD8C}"/>
              </a:ext>
            </a:extLst>
          </p:cNvPr>
          <p:cNvSpPr txBox="1"/>
          <p:nvPr/>
        </p:nvSpPr>
        <p:spPr>
          <a:xfrm>
            <a:off x="5323553" y="2854998"/>
            <a:ext cx="6184849" cy="400110"/>
          </a:xfrm>
          <a:custGeom>
            <a:avLst/>
            <a:gdLst>
              <a:gd name="connsiteX0" fmla="*/ 0 w 6184849"/>
              <a:gd name="connsiteY0" fmla="*/ 0 h 400110"/>
              <a:gd name="connsiteX1" fmla="*/ 6184849 w 6184849"/>
              <a:gd name="connsiteY1" fmla="*/ 0 h 400110"/>
              <a:gd name="connsiteX2" fmla="*/ 6184849 w 6184849"/>
              <a:gd name="connsiteY2" fmla="*/ 400110 h 400110"/>
              <a:gd name="connsiteX3" fmla="*/ 0 w 6184849"/>
              <a:gd name="connsiteY3" fmla="*/ 400110 h 400110"/>
              <a:gd name="connsiteX4" fmla="*/ 0 w 6184849"/>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849" h="400110" fill="none" extrusionOk="0">
                <a:moveTo>
                  <a:pt x="0" y="0"/>
                </a:moveTo>
                <a:cubicBezTo>
                  <a:pt x="1245095" y="-49533"/>
                  <a:pt x="3799990" y="-14809"/>
                  <a:pt x="6184849" y="0"/>
                </a:cubicBezTo>
                <a:cubicBezTo>
                  <a:pt x="6167405" y="188354"/>
                  <a:pt x="6218257" y="268442"/>
                  <a:pt x="6184849" y="400110"/>
                </a:cubicBezTo>
                <a:cubicBezTo>
                  <a:pt x="3852782" y="351879"/>
                  <a:pt x="1028694" y="484565"/>
                  <a:pt x="0" y="400110"/>
                </a:cubicBezTo>
                <a:cubicBezTo>
                  <a:pt x="6807" y="313366"/>
                  <a:pt x="-28259" y="156545"/>
                  <a:pt x="0" y="0"/>
                </a:cubicBezTo>
                <a:close/>
              </a:path>
              <a:path w="6184849" h="400110" stroke="0" extrusionOk="0">
                <a:moveTo>
                  <a:pt x="0" y="0"/>
                </a:moveTo>
                <a:cubicBezTo>
                  <a:pt x="1518996" y="118645"/>
                  <a:pt x="5019073" y="116012"/>
                  <a:pt x="6184849" y="0"/>
                </a:cubicBezTo>
                <a:cubicBezTo>
                  <a:pt x="6155886" y="83683"/>
                  <a:pt x="6154740" y="323643"/>
                  <a:pt x="6184849" y="400110"/>
                </a:cubicBezTo>
                <a:cubicBezTo>
                  <a:pt x="4152828" y="534710"/>
                  <a:pt x="2378507" y="242914"/>
                  <a:pt x="0" y="400110"/>
                </a:cubicBezTo>
                <a:cubicBezTo>
                  <a:pt x="-5127" y="280748"/>
                  <a:pt x="28726" y="60435"/>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000" b="1" dirty="0"/>
              <a:t>Lauren and Brian met as AmeriCorps volunteers.</a:t>
            </a:r>
          </a:p>
        </p:txBody>
      </p:sp>
      <p:sp>
        <p:nvSpPr>
          <p:cNvPr id="9" name="CaixaDeTexto 8">
            <a:extLst>
              <a:ext uri="{FF2B5EF4-FFF2-40B4-BE49-F238E27FC236}">
                <a16:creationId xmlns:a16="http://schemas.microsoft.com/office/drawing/2014/main" id="{C17D211B-F0FE-F918-35D3-4FEFD5FA7FF8}"/>
              </a:ext>
            </a:extLst>
          </p:cNvPr>
          <p:cNvSpPr txBox="1"/>
          <p:nvPr/>
        </p:nvSpPr>
        <p:spPr>
          <a:xfrm>
            <a:off x="5054746" y="5317335"/>
            <a:ext cx="3092426" cy="1323439"/>
          </a:xfrm>
          <a:custGeom>
            <a:avLst/>
            <a:gdLst>
              <a:gd name="connsiteX0" fmla="*/ 0 w 3092426"/>
              <a:gd name="connsiteY0" fmla="*/ 0 h 1323439"/>
              <a:gd name="connsiteX1" fmla="*/ 3092426 w 3092426"/>
              <a:gd name="connsiteY1" fmla="*/ 0 h 1323439"/>
              <a:gd name="connsiteX2" fmla="*/ 3092426 w 3092426"/>
              <a:gd name="connsiteY2" fmla="*/ 1323439 h 1323439"/>
              <a:gd name="connsiteX3" fmla="*/ 0 w 3092426"/>
              <a:gd name="connsiteY3" fmla="*/ 1323439 h 1323439"/>
              <a:gd name="connsiteX4" fmla="*/ 0 w 3092426"/>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426" h="1323439" fill="none" extrusionOk="0">
                <a:moveTo>
                  <a:pt x="0" y="0"/>
                </a:moveTo>
                <a:cubicBezTo>
                  <a:pt x="933497" y="-49533"/>
                  <a:pt x="2250835" y="-14809"/>
                  <a:pt x="3092426" y="0"/>
                </a:cubicBezTo>
                <a:cubicBezTo>
                  <a:pt x="3128257" y="344707"/>
                  <a:pt x="3066485" y="675326"/>
                  <a:pt x="3092426" y="1323439"/>
                </a:cubicBezTo>
                <a:cubicBezTo>
                  <a:pt x="2309092" y="1275208"/>
                  <a:pt x="720352" y="1407894"/>
                  <a:pt x="0" y="1323439"/>
                </a:cubicBezTo>
                <a:cubicBezTo>
                  <a:pt x="-47073" y="1053495"/>
                  <a:pt x="-117899" y="591620"/>
                  <a:pt x="0" y="0"/>
                </a:cubicBezTo>
                <a:close/>
              </a:path>
              <a:path w="3092426" h="1323439" stroke="0" extrusionOk="0">
                <a:moveTo>
                  <a:pt x="0" y="0"/>
                </a:moveTo>
                <a:cubicBezTo>
                  <a:pt x="1209327" y="118645"/>
                  <a:pt x="2234577" y="116012"/>
                  <a:pt x="3092426" y="0"/>
                </a:cubicBezTo>
                <a:cubicBezTo>
                  <a:pt x="3004611" y="535917"/>
                  <a:pt x="3180311" y="914339"/>
                  <a:pt x="3092426" y="1323439"/>
                </a:cubicBezTo>
                <a:cubicBezTo>
                  <a:pt x="2608500" y="1458039"/>
                  <a:pt x="835314" y="1166243"/>
                  <a:pt x="0" y="1323439"/>
                </a:cubicBezTo>
                <a:cubicBezTo>
                  <a:pt x="89067" y="1177433"/>
                  <a:pt x="13472" y="251537"/>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000" b="1" dirty="0"/>
              <a:t>Lauren and Brian courted each other by making a phone out of tin cans and a string.</a:t>
            </a:r>
          </a:p>
        </p:txBody>
      </p:sp>
      <p:sp>
        <p:nvSpPr>
          <p:cNvPr id="11" name="CaixaDeTexto 10">
            <a:extLst>
              <a:ext uri="{FF2B5EF4-FFF2-40B4-BE49-F238E27FC236}">
                <a16:creationId xmlns:a16="http://schemas.microsoft.com/office/drawing/2014/main" id="{25B054C0-0DB4-C722-88C2-209197E56A79}"/>
              </a:ext>
            </a:extLst>
          </p:cNvPr>
          <p:cNvSpPr txBox="1"/>
          <p:nvPr/>
        </p:nvSpPr>
        <p:spPr>
          <a:xfrm>
            <a:off x="8699122" y="5334707"/>
            <a:ext cx="3092426" cy="1323439"/>
          </a:xfrm>
          <a:custGeom>
            <a:avLst/>
            <a:gdLst>
              <a:gd name="connsiteX0" fmla="*/ 0 w 3092426"/>
              <a:gd name="connsiteY0" fmla="*/ 0 h 1323439"/>
              <a:gd name="connsiteX1" fmla="*/ 3092426 w 3092426"/>
              <a:gd name="connsiteY1" fmla="*/ 0 h 1323439"/>
              <a:gd name="connsiteX2" fmla="*/ 3092426 w 3092426"/>
              <a:gd name="connsiteY2" fmla="*/ 1323439 h 1323439"/>
              <a:gd name="connsiteX3" fmla="*/ 0 w 3092426"/>
              <a:gd name="connsiteY3" fmla="*/ 1323439 h 1323439"/>
              <a:gd name="connsiteX4" fmla="*/ 0 w 3092426"/>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426" h="1323439" fill="none" extrusionOk="0">
                <a:moveTo>
                  <a:pt x="0" y="0"/>
                </a:moveTo>
                <a:cubicBezTo>
                  <a:pt x="933497" y="-49533"/>
                  <a:pt x="2250835" y="-14809"/>
                  <a:pt x="3092426" y="0"/>
                </a:cubicBezTo>
                <a:cubicBezTo>
                  <a:pt x="3128257" y="344707"/>
                  <a:pt x="3066485" y="675326"/>
                  <a:pt x="3092426" y="1323439"/>
                </a:cubicBezTo>
                <a:cubicBezTo>
                  <a:pt x="2309092" y="1275208"/>
                  <a:pt x="720352" y="1407894"/>
                  <a:pt x="0" y="1323439"/>
                </a:cubicBezTo>
                <a:cubicBezTo>
                  <a:pt x="-47073" y="1053495"/>
                  <a:pt x="-117899" y="591620"/>
                  <a:pt x="0" y="0"/>
                </a:cubicBezTo>
                <a:close/>
              </a:path>
              <a:path w="3092426" h="1323439" stroke="0" extrusionOk="0">
                <a:moveTo>
                  <a:pt x="0" y="0"/>
                </a:moveTo>
                <a:cubicBezTo>
                  <a:pt x="1209327" y="118645"/>
                  <a:pt x="2234577" y="116012"/>
                  <a:pt x="3092426" y="0"/>
                </a:cubicBezTo>
                <a:cubicBezTo>
                  <a:pt x="3004611" y="535917"/>
                  <a:pt x="3180311" y="914339"/>
                  <a:pt x="3092426" y="1323439"/>
                </a:cubicBezTo>
                <a:cubicBezTo>
                  <a:pt x="2608500" y="1458039"/>
                  <a:pt x="835314" y="1166243"/>
                  <a:pt x="0" y="1323439"/>
                </a:cubicBezTo>
                <a:cubicBezTo>
                  <a:pt x="89067" y="1177433"/>
                  <a:pt x="13472" y="251537"/>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000" b="1" dirty="0"/>
              <a:t>Lauren and Brian’s mothers discovered they were born in the same hospital.</a:t>
            </a:r>
          </a:p>
        </p:txBody>
      </p:sp>
      <p:sp>
        <p:nvSpPr>
          <p:cNvPr id="13" name="CaixaDeTexto 12">
            <a:extLst>
              <a:ext uri="{FF2B5EF4-FFF2-40B4-BE49-F238E27FC236}">
                <a16:creationId xmlns:a16="http://schemas.microsoft.com/office/drawing/2014/main" id="{81B7B867-FEB4-DCC2-7200-D652C571AB91}"/>
              </a:ext>
            </a:extLst>
          </p:cNvPr>
          <p:cNvSpPr txBox="1"/>
          <p:nvPr/>
        </p:nvSpPr>
        <p:spPr>
          <a:xfrm>
            <a:off x="5189780" y="210151"/>
            <a:ext cx="6518315" cy="707886"/>
          </a:xfrm>
          <a:prstGeom prst="rect">
            <a:avLst/>
          </a:prstGeom>
          <a:solidFill>
            <a:schemeClr val="bg2"/>
          </a:solidFill>
          <a:ln>
            <a:solidFill>
              <a:schemeClr val="tx2"/>
            </a:solidFill>
          </a:ln>
        </p:spPr>
        <p:txBody>
          <a:bodyPr wrap="square">
            <a:spAutoFit/>
          </a:bodyPr>
          <a:lstStyle/>
          <a:p>
            <a:r>
              <a:rPr lang="en-US" sz="2000" b="1" dirty="0">
                <a:solidFill>
                  <a:srgbClr val="2F2F2E"/>
                </a:solidFill>
                <a:effectLst/>
                <a:latin typeface="+mj-lt"/>
              </a:rPr>
              <a:t>A MUTUAL CALLING</a:t>
            </a:r>
          </a:p>
          <a:p>
            <a:r>
              <a:rPr lang="en-US" sz="2000" i="1" dirty="0">
                <a:solidFill>
                  <a:srgbClr val="2F2F2E"/>
                </a:solidFill>
                <a:effectLst/>
                <a:latin typeface="+mj-lt"/>
              </a:rPr>
              <a:t>by Lauren </a:t>
            </a:r>
            <a:r>
              <a:rPr lang="en-US" sz="2000" i="1" dirty="0" err="1">
                <a:solidFill>
                  <a:srgbClr val="2F2F2E"/>
                </a:solidFill>
                <a:effectLst/>
                <a:latin typeface="+mj-lt"/>
              </a:rPr>
              <a:t>Belski</a:t>
            </a:r>
            <a:r>
              <a:rPr lang="en-US" sz="2000" i="1" dirty="0">
                <a:solidFill>
                  <a:srgbClr val="2F2F2E"/>
                </a:solidFill>
                <a:effectLst/>
                <a:latin typeface="+mj-lt"/>
              </a:rPr>
              <a:t>, New York, New York</a:t>
            </a:r>
          </a:p>
        </p:txBody>
      </p:sp>
      <p:sp>
        <p:nvSpPr>
          <p:cNvPr id="6" name="CaixaDeTexto 5">
            <a:extLst>
              <a:ext uri="{FF2B5EF4-FFF2-40B4-BE49-F238E27FC236}">
                <a16:creationId xmlns:a16="http://schemas.microsoft.com/office/drawing/2014/main" id="{C6BBF783-02B8-7F1E-7757-AEF73DD0A631}"/>
              </a:ext>
            </a:extLst>
          </p:cNvPr>
          <p:cNvSpPr txBox="1"/>
          <p:nvPr/>
        </p:nvSpPr>
        <p:spPr>
          <a:xfrm rot="16200000">
            <a:off x="10274107" y="4920980"/>
            <a:ext cx="3193366" cy="246221"/>
          </a:xfrm>
          <a:prstGeom prst="rect">
            <a:avLst/>
          </a:prstGeom>
          <a:noFill/>
        </p:spPr>
        <p:txBody>
          <a:bodyPr wrap="square" rtlCol="0">
            <a:spAutoFit/>
          </a:bodyPr>
          <a:lstStyle/>
          <a:p>
            <a:r>
              <a:rPr lang="pt-BR" sz="1000" b="1" i="0" u="none" strike="noStrike" baseline="0" dirty="0">
                <a:solidFill>
                  <a:srgbClr val="2F2F2E"/>
                </a:solidFill>
                <a:latin typeface="HelveticaLTStd-Cond"/>
              </a:rPr>
              <a:t>ILUSTRAÇÕES: GALVÃO BERTAZZI</a:t>
            </a:r>
            <a:endParaRPr lang="pt-BR" sz="1000" b="1" dirty="0"/>
          </a:p>
        </p:txBody>
      </p:sp>
    </p:spTree>
    <p:extLst>
      <p:ext uri="{BB962C8B-B14F-4D97-AF65-F5344CB8AC3E}">
        <p14:creationId xmlns:p14="http://schemas.microsoft.com/office/powerpoint/2010/main" val="2225096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UNIT 6</a:t>
            </a:r>
          </a:p>
        </p:txBody>
      </p:sp>
      <p:sp>
        <p:nvSpPr>
          <p:cNvPr id="8" name="Espaço Reservado para Conteúdo 2">
            <a:extLst>
              <a:ext uri="{FF2B5EF4-FFF2-40B4-BE49-F238E27FC236}">
                <a16:creationId xmlns:a16="http://schemas.microsoft.com/office/drawing/2014/main" id="{5F48CA7A-0F86-D6A3-842C-58122F78C653}"/>
              </a:ext>
            </a:extLst>
          </p:cNvPr>
          <p:cNvSpPr txBox="1">
            <a:spLocks/>
          </p:cNvSpPr>
          <p:nvPr/>
        </p:nvSpPr>
        <p:spPr>
          <a:xfrm>
            <a:off x="5163990" y="5167938"/>
            <a:ext cx="6518315" cy="186424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pt-BR" sz="1200" dirty="0">
                <a:solidFill>
                  <a:srgbClr val="2F2F2E"/>
                </a:solidFill>
                <a:latin typeface="Helvetica" pitchFamily="2" charset="0"/>
              </a:rPr>
              <a:t>14 MINI </a:t>
            </a:r>
            <a:r>
              <a:rPr lang="pt-BR" sz="1200" dirty="0" err="1">
                <a:solidFill>
                  <a:srgbClr val="2F2F2E"/>
                </a:solidFill>
                <a:latin typeface="Helvetica" pitchFamily="2" charset="0"/>
              </a:rPr>
              <a:t>essays</a:t>
            </a:r>
            <a:r>
              <a:rPr lang="pt-BR" sz="1200" dirty="0">
                <a:solidFill>
                  <a:srgbClr val="2F2F2E"/>
                </a:solidFill>
                <a:latin typeface="Helvetica" pitchFamily="2" charset="0"/>
              </a:rPr>
              <a:t> that prove the </a:t>
            </a:r>
            <a:r>
              <a:rPr lang="pt-BR" sz="1200" dirty="0" err="1">
                <a:solidFill>
                  <a:srgbClr val="2F2F2E"/>
                </a:solidFill>
                <a:latin typeface="Helvetica" pitchFamily="2" charset="0"/>
              </a:rPr>
              <a:t>meaning</a:t>
            </a:r>
            <a:r>
              <a:rPr lang="pt-BR" sz="1200" dirty="0">
                <a:solidFill>
                  <a:srgbClr val="2F2F2E"/>
                </a:solidFill>
                <a:latin typeface="Helvetica" pitchFamily="2" charset="0"/>
              </a:rPr>
              <a:t> of </a:t>
            </a:r>
            <a:r>
              <a:rPr lang="pt-BR" sz="1200" dirty="0" err="1">
                <a:solidFill>
                  <a:srgbClr val="2F2F2E"/>
                </a:solidFill>
                <a:latin typeface="Helvetica" pitchFamily="2" charset="0"/>
              </a:rPr>
              <a:t>love</a:t>
            </a:r>
            <a:r>
              <a:rPr lang="pt-BR" sz="1200" dirty="0">
                <a:solidFill>
                  <a:srgbClr val="2F2F2E"/>
                </a:solidFill>
                <a:latin typeface="Helvetica" pitchFamily="2" charset="0"/>
              </a:rPr>
              <a:t> in 100 words or </a:t>
            </a:r>
            <a:r>
              <a:rPr lang="pt-BR" sz="1200" dirty="0" err="1">
                <a:solidFill>
                  <a:srgbClr val="2F2F2E"/>
                </a:solidFill>
                <a:latin typeface="Helvetica" pitchFamily="2" charset="0"/>
              </a:rPr>
              <a:t>less</a:t>
            </a:r>
            <a:r>
              <a:rPr lang="pt-BR" sz="1200" dirty="0">
                <a:solidFill>
                  <a:srgbClr val="2F2F2E"/>
                </a:solidFill>
                <a:latin typeface="Helvetica" pitchFamily="2" charset="0"/>
              </a:rPr>
              <a:t>. </a:t>
            </a:r>
            <a:r>
              <a:rPr lang="pt-BR" sz="1200" b="1" dirty="0" err="1">
                <a:solidFill>
                  <a:srgbClr val="2F2F2E"/>
                </a:solidFill>
                <a:latin typeface="Helvetica" pitchFamily="2" charset="0"/>
              </a:rPr>
              <a:t>Reader's</a:t>
            </a:r>
            <a:r>
              <a:rPr lang="pt-BR" sz="1200" b="1" dirty="0">
                <a:solidFill>
                  <a:srgbClr val="2F2F2E"/>
                </a:solidFill>
                <a:latin typeface="Helvetica" pitchFamily="2" charset="0"/>
              </a:rPr>
              <a:t> </a:t>
            </a:r>
            <a:r>
              <a:rPr lang="pt-BR" sz="1200" b="1" dirty="0" err="1">
                <a:solidFill>
                  <a:srgbClr val="2F2F2E"/>
                </a:solidFill>
                <a:latin typeface="Helvetica" pitchFamily="2" charset="0"/>
              </a:rPr>
              <a:t>Digest</a:t>
            </a:r>
            <a:r>
              <a:rPr lang="pt-BR" sz="1200" dirty="0">
                <a:solidFill>
                  <a:srgbClr val="2F2F2E"/>
                </a:solidFill>
                <a:latin typeface="Helvetica" pitchFamily="2" charset="0"/>
              </a:rPr>
              <a:t>, 14 fev. 2019. Disponível em: </a:t>
            </a:r>
            <a:r>
              <a:rPr lang="pt-BR" sz="1200" dirty="0" err="1">
                <a:solidFill>
                  <a:srgbClr val="2F2F2E"/>
                </a:solidFill>
                <a:latin typeface="Helvetica" pitchFamily="2" charset="0"/>
              </a:rPr>
              <a:t>www.rd.com</a:t>
            </a:r>
            <a:r>
              <a:rPr lang="pt-BR" sz="1200" dirty="0">
                <a:solidFill>
                  <a:srgbClr val="2F2F2E"/>
                </a:solidFill>
                <a:latin typeface="Helvetica" pitchFamily="2" charset="0"/>
              </a:rPr>
              <a:t>/</a:t>
            </a:r>
            <a:r>
              <a:rPr lang="pt-BR" sz="1200" dirty="0" err="1">
                <a:solidFill>
                  <a:srgbClr val="2F2F2E"/>
                </a:solidFill>
                <a:latin typeface="Helvetica" pitchFamily="2" charset="0"/>
              </a:rPr>
              <a:t>article</a:t>
            </a:r>
            <a:r>
              <a:rPr lang="pt-BR" sz="1200" dirty="0">
                <a:solidFill>
                  <a:srgbClr val="2F2F2E"/>
                </a:solidFill>
                <a:latin typeface="Helvetica" pitchFamily="2" charset="0"/>
              </a:rPr>
              <a:t>/100-word-love-stories/. Acesso em: 16 jun. 2022.</a:t>
            </a:r>
          </a:p>
        </p:txBody>
      </p:sp>
      <p:sp>
        <p:nvSpPr>
          <p:cNvPr id="6" name="CaixaDeTexto 5">
            <a:extLst>
              <a:ext uri="{FF2B5EF4-FFF2-40B4-BE49-F238E27FC236}">
                <a16:creationId xmlns:a16="http://schemas.microsoft.com/office/drawing/2014/main" id="{33BADC9C-6C4E-C448-04B9-32CC221DE980}"/>
              </a:ext>
            </a:extLst>
          </p:cNvPr>
          <p:cNvSpPr txBox="1"/>
          <p:nvPr/>
        </p:nvSpPr>
        <p:spPr>
          <a:xfrm>
            <a:off x="5163990" y="1382286"/>
            <a:ext cx="6518315" cy="3785652"/>
          </a:xfrm>
          <a:prstGeom prst="rect">
            <a:avLst/>
          </a:prstGeom>
          <a:solidFill>
            <a:schemeClr val="bg2"/>
          </a:solidFill>
          <a:ln>
            <a:solidFill>
              <a:schemeClr val="tx2"/>
            </a:solidFill>
          </a:ln>
        </p:spPr>
        <p:txBody>
          <a:bodyPr wrap="square">
            <a:spAutoFit/>
          </a:bodyPr>
          <a:lstStyle/>
          <a:p>
            <a:r>
              <a:rPr lang="en-US" sz="2000" b="1" dirty="0">
                <a:solidFill>
                  <a:srgbClr val="2F2F2E"/>
                </a:solidFill>
                <a:effectLst/>
                <a:latin typeface="+mj-lt"/>
              </a:rPr>
              <a:t>LOVE BOAT REUNION</a:t>
            </a:r>
          </a:p>
          <a:p>
            <a:r>
              <a:rPr lang="en-US" sz="2000" dirty="0">
                <a:solidFill>
                  <a:srgbClr val="2F2F2E"/>
                </a:solidFill>
                <a:effectLst/>
                <a:latin typeface="+mj-lt"/>
              </a:rPr>
              <a:t>by </a:t>
            </a:r>
            <a:r>
              <a:rPr lang="en-US" sz="2000" i="1" dirty="0">
                <a:solidFill>
                  <a:srgbClr val="2F2F2E"/>
                </a:solidFill>
                <a:effectLst/>
                <a:latin typeface="+mj-lt"/>
              </a:rPr>
              <a:t>Rick </a:t>
            </a:r>
            <a:r>
              <a:rPr lang="en-US" sz="2000" i="1" dirty="0" err="1">
                <a:solidFill>
                  <a:srgbClr val="2F2F2E"/>
                </a:solidFill>
                <a:effectLst/>
                <a:latin typeface="+mj-lt"/>
              </a:rPr>
              <a:t>Bennette</a:t>
            </a:r>
            <a:r>
              <a:rPr lang="en-US" sz="2000" i="1" dirty="0">
                <a:solidFill>
                  <a:srgbClr val="2F2F2E"/>
                </a:solidFill>
                <a:effectLst/>
                <a:latin typeface="+mj-lt"/>
              </a:rPr>
              <a:t>, Tequesta, Florida</a:t>
            </a:r>
          </a:p>
          <a:p>
            <a:endParaRPr lang="en-US" sz="2000" i="1" dirty="0">
              <a:solidFill>
                <a:srgbClr val="2F2F2E"/>
              </a:solidFill>
              <a:effectLst/>
              <a:latin typeface="+mj-lt"/>
            </a:endParaRPr>
          </a:p>
          <a:p>
            <a:r>
              <a:rPr lang="en-US" sz="2000" dirty="0">
                <a:solidFill>
                  <a:srgbClr val="2F2F2E"/>
                </a:solidFill>
                <a:effectLst/>
                <a:latin typeface="+mj-lt"/>
              </a:rPr>
              <a:t>The moment I met Denise aboard the Love Boat, I knew she was someone special. She became my first love, but we lived 90 miles apart. After the cruise, we maintained our love affair</a:t>
            </a:r>
          </a:p>
          <a:p>
            <a:r>
              <a:rPr lang="en-US" sz="2000" dirty="0">
                <a:solidFill>
                  <a:srgbClr val="2F2F2E"/>
                </a:solidFill>
                <a:effectLst/>
                <a:latin typeface="+mj-lt"/>
              </a:rPr>
              <a:t>through handwritten letters. Eventually, geography took its toll. We went on to separate lives, yet I thought about her quite often. Thirty years later, we reunited in Grand Central Station. I</a:t>
            </a:r>
            <a:r>
              <a:rPr lang="en-US" sz="2000" dirty="0">
                <a:solidFill>
                  <a:srgbClr val="2F2F2E"/>
                </a:solidFill>
                <a:latin typeface="+mj-lt"/>
              </a:rPr>
              <a:t> </a:t>
            </a:r>
            <a:r>
              <a:rPr lang="en-US" sz="2000" dirty="0">
                <a:solidFill>
                  <a:srgbClr val="2F2F2E"/>
                </a:solidFill>
                <a:effectLst/>
                <a:latin typeface="+mj-lt"/>
              </a:rPr>
              <a:t>hired a violinist to play our love song as we held each other for the first time in three decades. After wishing to be with her all those years apart, we finally married.</a:t>
            </a:r>
          </a:p>
        </p:txBody>
      </p:sp>
    </p:spTree>
    <p:extLst>
      <p:ext uri="{BB962C8B-B14F-4D97-AF65-F5344CB8AC3E}">
        <p14:creationId xmlns:p14="http://schemas.microsoft.com/office/powerpoint/2010/main" val="1472552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dirty="0">
                <a:solidFill>
                  <a:schemeClr val="bg1"/>
                </a:solidFill>
              </a:rPr>
              <a:t>UNIT 6</a:t>
            </a:r>
          </a:p>
        </p:txBody>
      </p:sp>
      <p:sp>
        <p:nvSpPr>
          <p:cNvPr id="9" name="CaixaDeTexto 8">
            <a:extLst>
              <a:ext uri="{FF2B5EF4-FFF2-40B4-BE49-F238E27FC236}">
                <a16:creationId xmlns:a16="http://schemas.microsoft.com/office/drawing/2014/main" id="{C17D211B-F0FE-F918-35D3-4FEFD5FA7FF8}"/>
              </a:ext>
            </a:extLst>
          </p:cNvPr>
          <p:cNvSpPr txBox="1"/>
          <p:nvPr/>
        </p:nvSpPr>
        <p:spPr>
          <a:xfrm>
            <a:off x="5211885" y="5592465"/>
            <a:ext cx="3092426" cy="1015663"/>
          </a:xfrm>
          <a:custGeom>
            <a:avLst/>
            <a:gdLst>
              <a:gd name="connsiteX0" fmla="*/ 0 w 3092426"/>
              <a:gd name="connsiteY0" fmla="*/ 0 h 1015663"/>
              <a:gd name="connsiteX1" fmla="*/ 3092426 w 3092426"/>
              <a:gd name="connsiteY1" fmla="*/ 0 h 1015663"/>
              <a:gd name="connsiteX2" fmla="*/ 3092426 w 3092426"/>
              <a:gd name="connsiteY2" fmla="*/ 1015663 h 1015663"/>
              <a:gd name="connsiteX3" fmla="*/ 0 w 3092426"/>
              <a:gd name="connsiteY3" fmla="*/ 1015663 h 1015663"/>
              <a:gd name="connsiteX4" fmla="*/ 0 w 3092426"/>
              <a:gd name="connsiteY4" fmla="*/ 0 h 101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426" h="1015663" fill="none" extrusionOk="0">
                <a:moveTo>
                  <a:pt x="0" y="0"/>
                </a:moveTo>
                <a:cubicBezTo>
                  <a:pt x="933497" y="-49533"/>
                  <a:pt x="2250835" y="-14809"/>
                  <a:pt x="3092426" y="0"/>
                </a:cubicBezTo>
                <a:cubicBezTo>
                  <a:pt x="3007178" y="249582"/>
                  <a:pt x="3173233" y="889491"/>
                  <a:pt x="3092426" y="1015663"/>
                </a:cubicBezTo>
                <a:cubicBezTo>
                  <a:pt x="2309092" y="967432"/>
                  <a:pt x="720352" y="1100118"/>
                  <a:pt x="0" y="1015663"/>
                </a:cubicBezTo>
                <a:cubicBezTo>
                  <a:pt x="46534" y="691205"/>
                  <a:pt x="35510" y="501986"/>
                  <a:pt x="0" y="0"/>
                </a:cubicBezTo>
                <a:close/>
              </a:path>
              <a:path w="3092426" h="1015663" stroke="0" extrusionOk="0">
                <a:moveTo>
                  <a:pt x="0" y="0"/>
                </a:moveTo>
                <a:cubicBezTo>
                  <a:pt x="1209327" y="118645"/>
                  <a:pt x="2234577" y="116012"/>
                  <a:pt x="3092426" y="0"/>
                </a:cubicBezTo>
                <a:cubicBezTo>
                  <a:pt x="3061312" y="243736"/>
                  <a:pt x="3032196" y="806251"/>
                  <a:pt x="3092426" y="1015663"/>
                </a:cubicBezTo>
                <a:cubicBezTo>
                  <a:pt x="2608500" y="1150263"/>
                  <a:pt x="835314" y="858467"/>
                  <a:pt x="0" y="1015663"/>
                </a:cubicBezTo>
                <a:cubicBezTo>
                  <a:pt x="-5118" y="569580"/>
                  <a:pt x="57277" y="186099"/>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000" b="1" dirty="0"/>
              <a:t>Rick and Denise reunited in Grand Central Station.</a:t>
            </a:r>
          </a:p>
        </p:txBody>
      </p:sp>
      <p:sp>
        <p:nvSpPr>
          <p:cNvPr id="11" name="CaixaDeTexto 10">
            <a:extLst>
              <a:ext uri="{FF2B5EF4-FFF2-40B4-BE49-F238E27FC236}">
                <a16:creationId xmlns:a16="http://schemas.microsoft.com/office/drawing/2014/main" id="{25B054C0-0DB4-C722-88C2-209197E56A79}"/>
              </a:ext>
            </a:extLst>
          </p:cNvPr>
          <p:cNvSpPr txBox="1"/>
          <p:nvPr/>
        </p:nvSpPr>
        <p:spPr>
          <a:xfrm>
            <a:off x="8562988" y="5888831"/>
            <a:ext cx="3092426" cy="707886"/>
          </a:xfrm>
          <a:custGeom>
            <a:avLst/>
            <a:gdLst>
              <a:gd name="connsiteX0" fmla="*/ 0 w 3092426"/>
              <a:gd name="connsiteY0" fmla="*/ 0 h 707886"/>
              <a:gd name="connsiteX1" fmla="*/ 3092426 w 3092426"/>
              <a:gd name="connsiteY1" fmla="*/ 0 h 707886"/>
              <a:gd name="connsiteX2" fmla="*/ 3092426 w 3092426"/>
              <a:gd name="connsiteY2" fmla="*/ 707886 h 707886"/>
              <a:gd name="connsiteX3" fmla="*/ 0 w 3092426"/>
              <a:gd name="connsiteY3" fmla="*/ 707886 h 707886"/>
              <a:gd name="connsiteX4" fmla="*/ 0 w 3092426"/>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426" h="707886" fill="none" extrusionOk="0">
                <a:moveTo>
                  <a:pt x="0" y="0"/>
                </a:moveTo>
                <a:cubicBezTo>
                  <a:pt x="933497" y="-49533"/>
                  <a:pt x="2250835" y="-14809"/>
                  <a:pt x="3092426" y="0"/>
                </a:cubicBezTo>
                <a:cubicBezTo>
                  <a:pt x="3089529" y="241872"/>
                  <a:pt x="3044423" y="624090"/>
                  <a:pt x="3092426" y="707886"/>
                </a:cubicBezTo>
                <a:cubicBezTo>
                  <a:pt x="2309092" y="659655"/>
                  <a:pt x="720352" y="792341"/>
                  <a:pt x="0" y="707886"/>
                </a:cubicBezTo>
                <a:cubicBezTo>
                  <a:pt x="63689" y="451632"/>
                  <a:pt x="20489" y="177244"/>
                  <a:pt x="0" y="0"/>
                </a:cubicBezTo>
                <a:close/>
              </a:path>
              <a:path w="3092426" h="707886" stroke="0" extrusionOk="0">
                <a:moveTo>
                  <a:pt x="0" y="0"/>
                </a:moveTo>
                <a:cubicBezTo>
                  <a:pt x="1209327" y="118645"/>
                  <a:pt x="2234577" y="116012"/>
                  <a:pt x="3092426" y="0"/>
                </a:cubicBezTo>
                <a:cubicBezTo>
                  <a:pt x="3049016" y="186738"/>
                  <a:pt x="3147167" y="428844"/>
                  <a:pt x="3092426" y="707886"/>
                </a:cubicBezTo>
                <a:cubicBezTo>
                  <a:pt x="2608500" y="842486"/>
                  <a:pt x="835314" y="550690"/>
                  <a:pt x="0" y="707886"/>
                </a:cubicBezTo>
                <a:cubicBezTo>
                  <a:pt x="50286" y="551974"/>
                  <a:pt x="46678" y="31663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000" b="1" dirty="0"/>
              <a:t>Rick and Denise finally married.</a:t>
            </a:r>
          </a:p>
        </p:txBody>
      </p:sp>
      <p:sp>
        <p:nvSpPr>
          <p:cNvPr id="6" name="CaixaDeTexto 5">
            <a:extLst>
              <a:ext uri="{FF2B5EF4-FFF2-40B4-BE49-F238E27FC236}">
                <a16:creationId xmlns:a16="http://schemas.microsoft.com/office/drawing/2014/main" id="{EE7A2931-499F-00F5-94D7-A69E548E91E4}"/>
              </a:ext>
            </a:extLst>
          </p:cNvPr>
          <p:cNvSpPr txBox="1"/>
          <p:nvPr/>
        </p:nvSpPr>
        <p:spPr>
          <a:xfrm>
            <a:off x="5190881" y="2742098"/>
            <a:ext cx="3092426" cy="707886"/>
          </a:xfrm>
          <a:custGeom>
            <a:avLst/>
            <a:gdLst>
              <a:gd name="connsiteX0" fmla="*/ 0 w 3092426"/>
              <a:gd name="connsiteY0" fmla="*/ 0 h 707886"/>
              <a:gd name="connsiteX1" fmla="*/ 3092426 w 3092426"/>
              <a:gd name="connsiteY1" fmla="*/ 0 h 707886"/>
              <a:gd name="connsiteX2" fmla="*/ 3092426 w 3092426"/>
              <a:gd name="connsiteY2" fmla="*/ 707886 h 707886"/>
              <a:gd name="connsiteX3" fmla="*/ 0 w 3092426"/>
              <a:gd name="connsiteY3" fmla="*/ 707886 h 707886"/>
              <a:gd name="connsiteX4" fmla="*/ 0 w 3092426"/>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426" h="707886" fill="none" extrusionOk="0">
                <a:moveTo>
                  <a:pt x="0" y="0"/>
                </a:moveTo>
                <a:cubicBezTo>
                  <a:pt x="933497" y="-49533"/>
                  <a:pt x="2250835" y="-14809"/>
                  <a:pt x="3092426" y="0"/>
                </a:cubicBezTo>
                <a:cubicBezTo>
                  <a:pt x="3089529" y="241872"/>
                  <a:pt x="3044423" y="624090"/>
                  <a:pt x="3092426" y="707886"/>
                </a:cubicBezTo>
                <a:cubicBezTo>
                  <a:pt x="2309092" y="659655"/>
                  <a:pt x="720352" y="792341"/>
                  <a:pt x="0" y="707886"/>
                </a:cubicBezTo>
                <a:cubicBezTo>
                  <a:pt x="63689" y="451632"/>
                  <a:pt x="20489" y="177244"/>
                  <a:pt x="0" y="0"/>
                </a:cubicBezTo>
                <a:close/>
              </a:path>
              <a:path w="3092426" h="707886" stroke="0" extrusionOk="0">
                <a:moveTo>
                  <a:pt x="0" y="0"/>
                </a:moveTo>
                <a:cubicBezTo>
                  <a:pt x="1209327" y="118645"/>
                  <a:pt x="2234577" y="116012"/>
                  <a:pt x="3092426" y="0"/>
                </a:cubicBezTo>
                <a:cubicBezTo>
                  <a:pt x="3049016" y="186738"/>
                  <a:pt x="3147167" y="428844"/>
                  <a:pt x="3092426" y="707886"/>
                </a:cubicBezTo>
                <a:cubicBezTo>
                  <a:pt x="2608500" y="842486"/>
                  <a:pt x="835314" y="550690"/>
                  <a:pt x="0" y="707886"/>
                </a:cubicBezTo>
                <a:cubicBezTo>
                  <a:pt x="50286" y="551974"/>
                  <a:pt x="46678" y="316632"/>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000" b="1" dirty="0"/>
              <a:t>Rick met Denise aboard the Love Boat.</a:t>
            </a:r>
          </a:p>
        </p:txBody>
      </p:sp>
      <p:sp>
        <p:nvSpPr>
          <p:cNvPr id="8" name="CaixaDeTexto 7">
            <a:extLst>
              <a:ext uri="{FF2B5EF4-FFF2-40B4-BE49-F238E27FC236}">
                <a16:creationId xmlns:a16="http://schemas.microsoft.com/office/drawing/2014/main" id="{73AFAB52-63A8-CFA4-B4D8-1F8C047E2804}"/>
              </a:ext>
            </a:extLst>
          </p:cNvPr>
          <p:cNvSpPr txBox="1"/>
          <p:nvPr/>
        </p:nvSpPr>
        <p:spPr>
          <a:xfrm>
            <a:off x="8562988" y="2739373"/>
            <a:ext cx="3092426" cy="1323439"/>
          </a:xfrm>
          <a:custGeom>
            <a:avLst/>
            <a:gdLst>
              <a:gd name="connsiteX0" fmla="*/ 0 w 3092426"/>
              <a:gd name="connsiteY0" fmla="*/ 0 h 1323439"/>
              <a:gd name="connsiteX1" fmla="*/ 3092426 w 3092426"/>
              <a:gd name="connsiteY1" fmla="*/ 0 h 1323439"/>
              <a:gd name="connsiteX2" fmla="*/ 3092426 w 3092426"/>
              <a:gd name="connsiteY2" fmla="*/ 1323439 h 1323439"/>
              <a:gd name="connsiteX3" fmla="*/ 0 w 3092426"/>
              <a:gd name="connsiteY3" fmla="*/ 1323439 h 1323439"/>
              <a:gd name="connsiteX4" fmla="*/ 0 w 3092426"/>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426" h="1323439" fill="none" extrusionOk="0">
                <a:moveTo>
                  <a:pt x="0" y="0"/>
                </a:moveTo>
                <a:cubicBezTo>
                  <a:pt x="933497" y="-49533"/>
                  <a:pt x="2250835" y="-14809"/>
                  <a:pt x="3092426" y="0"/>
                </a:cubicBezTo>
                <a:cubicBezTo>
                  <a:pt x="3128257" y="344707"/>
                  <a:pt x="3066485" y="675326"/>
                  <a:pt x="3092426" y="1323439"/>
                </a:cubicBezTo>
                <a:cubicBezTo>
                  <a:pt x="2309092" y="1275208"/>
                  <a:pt x="720352" y="1407894"/>
                  <a:pt x="0" y="1323439"/>
                </a:cubicBezTo>
                <a:cubicBezTo>
                  <a:pt x="-47073" y="1053495"/>
                  <a:pt x="-117899" y="591620"/>
                  <a:pt x="0" y="0"/>
                </a:cubicBezTo>
                <a:close/>
              </a:path>
              <a:path w="3092426" h="1323439" stroke="0" extrusionOk="0">
                <a:moveTo>
                  <a:pt x="0" y="0"/>
                </a:moveTo>
                <a:cubicBezTo>
                  <a:pt x="1209327" y="118645"/>
                  <a:pt x="2234577" y="116012"/>
                  <a:pt x="3092426" y="0"/>
                </a:cubicBezTo>
                <a:cubicBezTo>
                  <a:pt x="3004611" y="535917"/>
                  <a:pt x="3180311" y="914339"/>
                  <a:pt x="3092426" y="1323439"/>
                </a:cubicBezTo>
                <a:cubicBezTo>
                  <a:pt x="2608500" y="1458039"/>
                  <a:pt x="835314" y="1166243"/>
                  <a:pt x="0" y="1323439"/>
                </a:cubicBezTo>
                <a:cubicBezTo>
                  <a:pt x="89067" y="1177433"/>
                  <a:pt x="13472" y="251537"/>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2000" b="1" dirty="0"/>
              <a:t>Rick and Denise maintained their love</a:t>
            </a:r>
          </a:p>
          <a:p>
            <a:pPr algn="ctr"/>
            <a:r>
              <a:rPr lang="en-US" sz="2000" b="1" dirty="0"/>
              <a:t>affair through handwritten letters.</a:t>
            </a:r>
          </a:p>
        </p:txBody>
      </p:sp>
      <p:pic>
        <p:nvPicPr>
          <p:cNvPr id="13" name="Imagem 12">
            <a:extLst>
              <a:ext uri="{FF2B5EF4-FFF2-40B4-BE49-F238E27FC236}">
                <a16:creationId xmlns:a16="http://schemas.microsoft.com/office/drawing/2014/main" id="{2881983F-67C6-F871-F5D4-B94D5C1F54FC}"/>
              </a:ext>
            </a:extLst>
          </p:cNvPr>
          <p:cNvPicPr>
            <a:picLocks noChangeAspect="1"/>
          </p:cNvPicPr>
          <p:nvPr/>
        </p:nvPicPr>
        <p:blipFill>
          <a:blip r:embed="rId2"/>
          <a:stretch>
            <a:fillRect/>
          </a:stretch>
        </p:blipFill>
        <p:spPr>
          <a:xfrm>
            <a:off x="5350821" y="896971"/>
            <a:ext cx="2779164" cy="1846800"/>
          </a:xfrm>
          <a:prstGeom prst="rect">
            <a:avLst/>
          </a:prstGeom>
        </p:spPr>
      </p:pic>
      <p:pic>
        <p:nvPicPr>
          <p:cNvPr id="14" name="Imagem 13">
            <a:extLst>
              <a:ext uri="{FF2B5EF4-FFF2-40B4-BE49-F238E27FC236}">
                <a16:creationId xmlns:a16="http://schemas.microsoft.com/office/drawing/2014/main" id="{D15CB250-930A-E4AD-2C84-6C608E262E19}"/>
              </a:ext>
            </a:extLst>
          </p:cNvPr>
          <p:cNvPicPr>
            <a:picLocks noChangeAspect="1"/>
          </p:cNvPicPr>
          <p:nvPr/>
        </p:nvPicPr>
        <p:blipFill>
          <a:blip r:embed="rId3"/>
          <a:stretch>
            <a:fillRect/>
          </a:stretch>
        </p:blipFill>
        <p:spPr>
          <a:xfrm>
            <a:off x="8727398" y="896971"/>
            <a:ext cx="2763603" cy="1842402"/>
          </a:xfrm>
          <a:prstGeom prst="rect">
            <a:avLst/>
          </a:prstGeom>
        </p:spPr>
      </p:pic>
      <p:pic>
        <p:nvPicPr>
          <p:cNvPr id="15" name="Imagem 14">
            <a:extLst>
              <a:ext uri="{FF2B5EF4-FFF2-40B4-BE49-F238E27FC236}">
                <a16:creationId xmlns:a16="http://schemas.microsoft.com/office/drawing/2014/main" id="{878C0D96-8E65-CB16-9BFF-CCBD7008E7B9}"/>
              </a:ext>
            </a:extLst>
          </p:cNvPr>
          <p:cNvPicPr>
            <a:picLocks noChangeAspect="1"/>
          </p:cNvPicPr>
          <p:nvPr/>
        </p:nvPicPr>
        <p:blipFill>
          <a:blip r:embed="rId4"/>
          <a:stretch>
            <a:fillRect/>
          </a:stretch>
        </p:blipFill>
        <p:spPr>
          <a:xfrm>
            <a:off x="5376297" y="3744613"/>
            <a:ext cx="2763602" cy="1847852"/>
          </a:xfrm>
          <a:prstGeom prst="rect">
            <a:avLst/>
          </a:prstGeom>
        </p:spPr>
      </p:pic>
      <p:pic>
        <p:nvPicPr>
          <p:cNvPr id="16" name="Imagem 15">
            <a:extLst>
              <a:ext uri="{FF2B5EF4-FFF2-40B4-BE49-F238E27FC236}">
                <a16:creationId xmlns:a16="http://schemas.microsoft.com/office/drawing/2014/main" id="{F7E7973E-CF5F-44C3-C214-000D5A18B1DE}"/>
              </a:ext>
            </a:extLst>
          </p:cNvPr>
          <p:cNvPicPr>
            <a:picLocks noChangeAspect="1"/>
          </p:cNvPicPr>
          <p:nvPr/>
        </p:nvPicPr>
        <p:blipFill>
          <a:blip r:embed="rId5"/>
          <a:stretch>
            <a:fillRect/>
          </a:stretch>
        </p:blipFill>
        <p:spPr>
          <a:xfrm>
            <a:off x="8770222" y="4083169"/>
            <a:ext cx="2677956" cy="1785304"/>
          </a:xfrm>
          <a:prstGeom prst="rect">
            <a:avLst/>
          </a:prstGeom>
        </p:spPr>
      </p:pic>
      <p:sp>
        <p:nvSpPr>
          <p:cNvPr id="17" name="CaixaDeTexto 16">
            <a:extLst>
              <a:ext uri="{FF2B5EF4-FFF2-40B4-BE49-F238E27FC236}">
                <a16:creationId xmlns:a16="http://schemas.microsoft.com/office/drawing/2014/main" id="{B3D3C211-4DB1-0B46-2026-F94B4A87EA5C}"/>
              </a:ext>
            </a:extLst>
          </p:cNvPr>
          <p:cNvSpPr txBox="1"/>
          <p:nvPr/>
        </p:nvSpPr>
        <p:spPr>
          <a:xfrm>
            <a:off x="5163990" y="186360"/>
            <a:ext cx="6518315" cy="707886"/>
          </a:xfrm>
          <a:prstGeom prst="rect">
            <a:avLst/>
          </a:prstGeom>
          <a:solidFill>
            <a:schemeClr val="bg2"/>
          </a:solidFill>
          <a:ln>
            <a:solidFill>
              <a:schemeClr val="tx2"/>
            </a:solidFill>
          </a:ln>
        </p:spPr>
        <p:txBody>
          <a:bodyPr wrap="square">
            <a:spAutoFit/>
          </a:bodyPr>
          <a:lstStyle/>
          <a:p>
            <a:r>
              <a:rPr lang="en-US" sz="2000" b="1" dirty="0">
                <a:solidFill>
                  <a:srgbClr val="2F2F2E"/>
                </a:solidFill>
                <a:effectLst/>
                <a:latin typeface="+mj-lt"/>
              </a:rPr>
              <a:t>LOVE BOAT REUNION</a:t>
            </a:r>
          </a:p>
          <a:p>
            <a:r>
              <a:rPr lang="en-US" sz="2000" dirty="0">
                <a:solidFill>
                  <a:srgbClr val="2F2F2E"/>
                </a:solidFill>
                <a:effectLst/>
                <a:latin typeface="+mj-lt"/>
              </a:rPr>
              <a:t>by </a:t>
            </a:r>
            <a:r>
              <a:rPr lang="en-US" sz="2000" i="1" dirty="0">
                <a:solidFill>
                  <a:srgbClr val="2F2F2E"/>
                </a:solidFill>
                <a:effectLst/>
                <a:latin typeface="+mj-lt"/>
              </a:rPr>
              <a:t>Rick </a:t>
            </a:r>
            <a:r>
              <a:rPr lang="en-US" sz="2000" i="1" dirty="0" err="1">
                <a:solidFill>
                  <a:srgbClr val="2F2F2E"/>
                </a:solidFill>
                <a:effectLst/>
                <a:latin typeface="+mj-lt"/>
              </a:rPr>
              <a:t>Bennette</a:t>
            </a:r>
            <a:r>
              <a:rPr lang="en-US" sz="2000" i="1" dirty="0">
                <a:solidFill>
                  <a:srgbClr val="2F2F2E"/>
                </a:solidFill>
                <a:effectLst/>
                <a:latin typeface="+mj-lt"/>
              </a:rPr>
              <a:t>, Tequesta, Florida</a:t>
            </a:r>
          </a:p>
        </p:txBody>
      </p:sp>
      <p:sp>
        <p:nvSpPr>
          <p:cNvPr id="3" name="CaixaDeTexto 2">
            <a:extLst>
              <a:ext uri="{FF2B5EF4-FFF2-40B4-BE49-F238E27FC236}">
                <a16:creationId xmlns:a16="http://schemas.microsoft.com/office/drawing/2014/main" id="{E94C956E-4F5A-56B2-6289-2B8B1D8134E9}"/>
              </a:ext>
            </a:extLst>
          </p:cNvPr>
          <p:cNvSpPr txBox="1"/>
          <p:nvPr/>
        </p:nvSpPr>
        <p:spPr>
          <a:xfrm rot="16200000">
            <a:off x="10136091" y="4852710"/>
            <a:ext cx="3193366" cy="246221"/>
          </a:xfrm>
          <a:prstGeom prst="rect">
            <a:avLst/>
          </a:prstGeom>
          <a:noFill/>
        </p:spPr>
        <p:txBody>
          <a:bodyPr wrap="square" rtlCol="0">
            <a:spAutoFit/>
          </a:bodyPr>
          <a:lstStyle/>
          <a:p>
            <a:r>
              <a:rPr lang="pt-BR" sz="1000" b="1" i="0" u="none" strike="noStrike" baseline="0" dirty="0">
                <a:solidFill>
                  <a:srgbClr val="2F2F2E"/>
                </a:solidFill>
                <a:latin typeface="HelveticaLTStd-Cond"/>
              </a:rPr>
              <a:t>ILUSTRAÇÕES: GALVÃO BERTAZZI</a:t>
            </a:r>
            <a:endParaRPr lang="pt-BR" sz="1000" b="1" dirty="0"/>
          </a:p>
        </p:txBody>
      </p:sp>
    </p:spTree>
    <p:extLst>
      <p:ext uri="{BB962C8B-B14F-4D97-AF65-F5344CB8AC3E}">
        <p14:creationId xmlns:p14="http://schemas.microsoft.com/office/powerpoint/2010/main" val="114344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UNIT 6</a:t>
            </a:r>
          </a:p>
        </p:txBody>
      </p:sp>
      <p:sp>
        <p:nvSpPr>
          <p:cNvPr id="25" name="Título 1">
            <a:extLst>
              <a:ext uri="{FF2B5EF4-FFF2-40B4-BE49-F238E27FC236}">
                <a16:creationId xmlns:a16="http://schemas.microsoft.com/office/drawing/2014/main" id="{00CD555E-2B31-7964-5897-E453C037586F}"/>
              </a:ext>
            </a:extLst>
          </p:cNvPr>
          <p:cNvSpPr txBox="1">
            <a:spLocks/>
          </p:cNvSpPr>
          <p:nvPr/>
        </p:nvSpPr>
        <p:spPr bwMode="black">
          <a:xfrm>
            <a:off x="643467" y="3014978"/>
            <a:ext cx="3363974" cy="1174991"/>
          </a:xfrm>
          <a:prstGeom prst="rect">
            <a:avLst/>
          </a:prstGeom>
          <a:solidFill>
            <a:srgbClr val="FFFFFF"/>
          </a:solidFill>
          <a:ln w="31750" cap="sq">
            <a:solidFill>
              <a:srgbClr val="404040"/>
            </a:solidFill>
            <a:miter lim="800000"/>
          </a:ln>
        </p:spPr>
        <p:txBody>
          <a:bodyPr vert="horz" lIns="182880" tIns="182880" rIns="182880" bIns="182880" rtlCol="0" anchor="ctr">
            <a:normAutofit fontScale="925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Simple past (irregular verbs)</a:t>
            </a:r>
          </a:p>
        </p:txBody>
      </p:sp>
      <p:grpSp>
        <p:nvGrpSpPr>
          <p:cNvPr id="26" name="Agrupar 25">
            <a:extLst>
              <a:ext uri="{FF2B5EF4-FFF2-40B4-BE49-F238E27FC236}">
                <a16:creationId xmlns:a16="http://schemas.microsoft.com/office/drawing/2014/main" id="{D1E047A2-34BE-4518-E20C-89A91183322E}"/>
              </a:ext>
            </a:extLst>
          </p:cNvPr>
          <p:cNvGrpSpPr/>
          <p:nvPr/>
        </p:nvGrpSpPr>
        <p:grpSpPr>
          <a:xfrm>
            <a:off x="460852" y="4125349"/>
            <a:ext cx="3546589" cy="2089184"/>
            <a:chOff x="474502" y="2893601"/>
            <a:chExt cx="3546589" cy="2089184"/>
          </a:xfrm>
        </p:grpSpPr>
        <p:sp>
          <p:nvSpPr>
            <p:cNvPr id="27" name="CaixaDeTexto 26">
              <a:extLst>
                <a:ext uri="{FF2B5EF4-FFF2-40B4-BE49-F238E27FC236}">
                  <a16:creationId xmlns:a16="http://schemas.microsoft.com/office/drawing/2014/main" id="{C4F12C82-E628-BB14-D3D4-57BE86360AC0}"/>
                </a:ext>
              </a:extLst>
            </p:cNvPr>
            <p:cNvSpPr txBox="1"/>
            <p:nvPr/>
          </p:nvSpPr>
          <p:spPr>
            <a:xfrm>
              <a:off x="649740" y="3351569"/>
              <a:ext cx="3371351" cy="1631216"/>
            </a:xfrm>
            <a:custGeom>
              <a:avLst/>
              <a:gdLst>
                <a:gd name="connsiteX0" fmla="*/ 0 w 3371351"/>
                <a:gd name="connsiteY0" fmla="*/ 0 h 1631216"/>
                <a:gd name="connsiteX1" fmla="*/ 3371351 w 3371351"/>
                <a:gd name="connsiteY1" fmla="*/ 0 h 1631216"/>
                <a:gd name="connsiteX2" fmla="*/ 3371351 w 3371351"/>
                <a:gd name="connsiteY2" fmla="*/ 1631216 h 1631216"/>
                <a:gd name="connsiteX3" fmla="*/ 0 w 3371351"/>
                <a:gd name="connsiteY3" fmla="*/ 1631216 h 1631216"/>
                <a:gd name="connsiteX4" fmla="*/ 0 w 3371351"/>
                <a:gd name="connsiteY4" fmla="*/ 0 h 163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351" h="1631216" fill="none" extrusionOk="0">
                  <a:moveTo>
                    <a:pt x="0" y="0"/>
                  </a:moveTo>
                  <a:cubicBezTo>
                    <a:pt x="670277" y="-49533"/>
                    <a:pt x="1856627" y="-14809"/>
                    <a:pt x="3371351" y="0"/>
                  </a:cubicBezTo>
                  <a:cubicBezTo>
                    <a:pt x="3341178" y="683410"/>
                    <a:pt x="3501414" y="853905"/>
                    <a:pt x="3371351" y="1631216"/>
                  </a:cubicBezTo>
                  <a:cubicBezTo>
                    <a:pt x="1944128" y="1582985"/>
                    <a:pt x="1660230" y="1715671"/>
                    <a:pt x="0" y="1631216"/>
                  </a:cubicBezTo>
                  <a:cubicBezTo>
                    <a:pt x="52306" y="936493"/>
                    <a:pt x="-35816" y="351411"/>
                    <a:pt x="0" y="0"/>
                  </a:cubicBezTo>
                  <a:close/>
                </a:path>
                <a:path w="3371351" h="1631216" stroke="0" extrusionOk="0">
                  <a:moveTo>
                    <a:pt x="0" y="0"/>
                  </a:moveTo>
                  <a:cubicBezTo>
                    <a:pt x="1101385" y="118645"/>
                    <a:pt x="2553488" y="116012"/>
                    <a:pt x="3371351" y="0"/>
                  </a:cubicBezTo>
                  <a:cubicBezTo>
                    <a:pt x="3339709" y="320625"/>
                    <a:pt x="3399167" y="1228454"/>
                    <a:pt x="3371351" y="1631216"/>
                  </a:cubicBezTo>
                  <a:cubicBezTo>
                    <a:pt x="2262923" y="1765816"/>
                    <a:pt x="1003958" y="1474020"/>
                    <a:pt x="0" y="1631216"/>
                  </a:cubicBezTo>
                  <a:cubicBezTo>
                    <a:pt x="-27276" y="1257373"/>
                    <a:pt x="24246" y="171394"/>
                    <a:pt x="0" y="0"/>
                  </a:cubicBezTo>
                  <a:close/>
                </a:path>
              </a:pathLst>
            </a:custGeom>
            <a:solidFill>
              <a:schemeClr val="bg2"/>
            </a:solidFill>
            <a:ln w="31750">
              <a:no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r>
                <a:rPr lang="pt-BR" sz="2000" dirty="0"/>
                <a:t>Para ajudar você na fixação de verbos regulares e irregulares</a:t>
              </a:r>
            </a:p>
            <a:p>
              <a:r>
                <a:rPr lang="pt-BR" sz="2000" dirty="0"/>
                <a:t>no </a:t>
              </a:r>
              <a:r>
                <a:rPr lang="pt-BR" sz="2000" i="1" dirty="0"/>
                <a:t>simple past</a:t>
              </a:r>
              <a:r>
                <a:rPr lang="pt-BR" sz="2000" dirty="0"/>
                <a:t>, organize-os em uma tabela como as apresentadas aqui.</a:t>
              </a:r>
            </a:p>
          </p:txBody>
        </p:sp>
        <p:sp>
          <p:nvSpPr>
            <p:cNvPr id="28" name="Pentágono 27">
              <a:extLst>
                <a:ext uri="{FF2B5EF4-FFF2-40B4-BE49-F238E27FC236}">
                  <a16:creationId xmlns:a16="http://schemas.microsoft.com/office/drawing/2014/main" id="{13F5F03C-B057-0DC2-8DBB-3FA6BCD8F370}"/>
                </a:ext>
              </a:extLst>
            </p:cNvPr>
            <p:cNvSpPr/>
            <p:nvPr/>
          </p:nvSpPr>
          <p:spPr>
            <a:xfrm rot="21338555">
              <a:off x="474502" y="2893601"/>
              <a:ext cx="1292087" cy="487017"/>
            </a:xfrm>
            <a:prstGeom prst="homePlat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t>TIP</a:t>
              </a:r>
            </a:p>
          </p:txBody>
        </p:sp>
      </p:grpSp>
      <p:pic>
        <p:nvPicPr>
          <p:cNvPr id="5" name="Imagem 4" descr="Tabela&#10;&#10;Descrição gerada automaticamente">
            <a:extLst>
              <a:ext uri="{FF2B5EF4-FFF2-40B4-BE49-F238E27FC236}">
                <a16:creationId xmlns:a16="http://schemas.microsoft.com/office/drawing/2014/main" id="{1DE5184C-FDFC-5E08-41CC-2753C14617E4}"/>
              </a:ext>
            </a:extLst>
          </p:cNvPr>
          <p:cNvPicPr>
            <a:picLocks noChangeAspect="1"/>
          </p:cNvPicPr>
          <p:nvPr/>
        </p:nvPicPr>
        <p:blipFill>
          <a:blip r:embed="rId2"/>
          <a:stretch>
            <a:fillRect/>
          </a:stretch>
        </p:blipFill>
        <p:spPr>
          <a:xfrm>
            <a:off x="5104206" y="1147756"/>
            <a:ext cx="6714929" cy="1745567"/>
          </a:xfrm>
          <a:prstGeom prst="rect">
            <a:avLst/>
          </a:prstGeom>
        </p:spPr>
      </p:pic>
      <p:pic>
        <p:nvPicPr>
          <p:cNvPr id="7" name="Imagem 6" descr="Tabela&#10;&#10;Descrição gerada automaticamente">
            <a:extLst>
              <a:ext uri="{FF2B5EF4-FFF2-40B4-BE49-F238E27FC236}">
                <a16:creationId xmlns:a16="http://schemas.microsoft.com/office/drawing/2014/main" id="{91111831-BFF4-F39C-D80F-CA431ED16778}"/>
              </a:ext>
            </a:extLst>
          </p:cNvPr>
          <p:cNvPicPr>
            <a:picLocks noChangeAspect="1"/>
          </p:cNvPicPr>
          <p:nvPr/>
        </p:nvPicPr>
        <p:blipFill>
          <a:blip r:embed="rId3"/>
          <a:stretch>
            <a:fillRect/>
          </a:stretch>
        </p:blipFill>
        <p:spPr>
          <a:xfrm>
            <a:off x="5098514" y="3429000"/>
            <a:ext cx="6730653" cy="2248793"/>
          </a:xfrm>
          <a:prstGeom prst="rect">
            <a:avLst/>
          </a:prstGeom>
        </p:spPr>
      </p:pic>
    </p:spTree>
    <p:extLst>
      <p:ext uri="{BB962C8B-B14F-4D97-AF65-F5344CB8AC3E}">
        <p14:creationId xmlns:p14="http://schemas.microsoft.com/office/powerpoint/2010/main" val="3595258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VOCABULARY CORNER</a:t>
            </a:r>
          </a:p>
        </p:txBody>
      </p:sp>
      <p:sp>
        <p:nvSpPr>
          <p:cNvPr id="3" name="Título 1">
            <a:extLst>
              <a:ext uri="{FF2B5EF4-FFF2-40B4-BE49-F238E27FC236}">
                <a16:creationId xmlns:a16="http://schemas.microsoft.com/office/drawing/2014/main" id="{FDB4BE6D-CD9D-0066-8CA6-DD3BA1B8E13B}"/>
              </a:ext>
            </a:extLst>
          </p:cNvPr>
          <p:cNvSpPr txBox="1">
            <a:spLocks/>
          </p:cNvSpPr>
          <p:nvPr/>
        </p:nvSpPr>
        <p:spPr bwMode="black">
          <a:xfrm>
            <a:off x="643467" y="3014978"/>
            <a:ext cx="3363974" cy="1174991"/>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Unit 6: false friends</a:t>
            </a:r>
          </a:p>
        </p:txBody>
      </p:sp>
      <p:graphicFrame>
        <p:nvGraphicFramePr>
          <p:cNvPr id="18" name="Tabela 17">
            <a:extLst>
              <a:ext uri="{FF2B5EF4-FFF2-40B4-BE49-F238E27FC236}">
                <a16:creationId xmlns:a16="http://schemas.microsoft.com/office/drawing/2014/main" id="{7A5E8F83-35E2-7ACD-E5DF-F51D128D2281}"/>
              </a:ext>
            </a:extLst>
          </p:cNvPr>
          <p:cNvGraphicFramePr>
            <a:graphicFrameLocks noGrp="1"/>
          </p:cNvGraphicFramePr>
          <p:nvPr/>
        </p:nvGraphicFramePr>
        <p:xfrm>
          <a:off x="5077610" y="643467"/>
          <a:ext cx="6691256" cy="5500131"/>
        </p:xfrm>
        <a:graphic>
          <a:graphicData uri="http://schemas.openxmlformats.org/drawingml/2006/table">
            <a:tbl>
              <a:tblPr firstRow="1" firstCol="1" bandRow="1">
                <a:tableStyleId>{69012ECD-51FC-41F1-AA8D-1B2483CD663E}</a:tableStyleId>
              </a:tblPr>
              <a:tblGrid>
                <a:gridCol w="1224971">
                  <a:extLst>
                    <a:ext uri="{9D8B030D-6E8A-4147-A177-3AD203B41FA5}">
                      <a16:colId xmlns:a16="http://schemas.microsoft.com/office/drawing/2014/main" val="379569235"/>
                    </a:ext>
                  </a:extLst>
                </a:gridCol>
                <a:gridCol w="2119871">
                  <a:extLst>
                    <a:ext uri="{9D8B030D-6E8A-4147-A177-3AD203B41FA5}">
                      <a16:colId xmlns:a16="http://schemas.microsoft.com/office/drawing/2014/main" val="3329571578"/>
                    </a:ext>
                  </a:extLst>
                </a:gridCol>
                <a:gridCol w="1673207">
                  <a:extLst>
                    <a:ext uri="{9D8B030D-6E8A-4147-A177-3AD203B41FA5}">
                      <a16:colId xmlns:a16="http://schemas.microsoft.com/office/drawing/2014/main" val="3260551091"/>
                    </a:ext>
                  </a:extLst>
                </a:gridCol>
                <a:gridCol w="1673207">
                  <a:extLst>
                    <a:ext uri="{9D8B030D-6E8A-4147-A177-3AD203B41FA5}">
                      <a16:colId xmlns:a16="http://schemas.microsoft.com/office/drawing/2014/main" val="578521855"/>
                    </a:ext>
                  </a:extLst>
                </a:gridCol>
              </a:tblGrid>
              <a:tr h="335591">
                <a:tc gridSpan="2">
                  <a:txBody>
                    <a:bodyPr/>
                    <a:lstStyle/>
                    <a:p>
                      <a:pPr algn="ctr">
                        <a:lnSpc>
                          <a:spcPct val="120000"/>
                        </a:lnSpc>
                      </a:pPr>
                      <a:r>
                        <a:rPr lang="pt-BR" sz="1600">
                          <a:effectLst/>
                        </a:rPr>
                        <a:t>Inglês - Português</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tc>
                <a:tc hMerge="1">
                  <a:txBody>
                    <a:bodyPr/>
                    <a:lstStyle/>
                    <a:p>
                      <a:endParaRPr lang="pt-BR"/>
                    </a:p>
                  </a:txBody>
                  <a:tcPr/>
                </a:tc>
                <a:tc gridSpan="2">
                  <a:txBody>
                    <a:bodyPr/>
                    <a:lstStyle/>
                    <a:p>
                      <a:pPr algn="ctr">
                        <a:lnSpc>
                          <a:spcPct val="120000"/>
                        </a:lnSpc>
                      </a:pPr>
                      <a:r>
                        <a:rPr lang="pt-BR" sz="1600">
                          <a:effectLst/>
                        </a:rPr>
                        <a:t>Português - Inglês</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tc>
                <a:tc hMerge="1">
                  <a:txBody>
                    <a:bodyPr/>
                    <a:lstStyle/>
                    <a:p>
                      <a:endParaRPr lang="pt-BR"/>
                    </a:p>
                  </a:txBody>
                  <a:tcPr/>
                </a:tc>
                <a:extLst>
                  <a:ext uri="{0D108BD9-81ED-4DB2-BD59-A6C34878D82A}">
                    <a16:rowId xmlns:a16="http://schemas.microsoft.com/office/drawing/2014/main" val="869544285"/>
                  </a:ext>
                </a:extLst>
              </a:tr>
              <a:tr h="1305886">
                <a:tc>
                  <a:txBody>
                    <a:bodyPr/>
                    <a:lstStyle/>
                    <a:p>
                      <a:pPr>
                        <a:lnSpc>
                          <a:spcPct val="150000"/>
                        </a:lnSpc>
                      </a:pPr>
                      <a:r>
                        <a:rPr lang="pt-BR" sz="1600">
                          <a:effectLst/>
                        </a:rPr>
                        <a:t>actually</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na verdade, de fato</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tc>
                  <a:txBody>
                    <a:bodyPr/>
                    <a:lstStyle/>
                    <a:p>
                      <a:pPr>
                        <a:lnSpc>
                          <a:spcPct val="150000"/>
                        </a:lnSpc>
                      </a:pPr>
                      <a:r>
                        <a:rPr lang="pt-BR" sz="1600" b="1" dirty="0">
                          <a:effectLst/>
                        </a:rPr>
                        <a:t>atualmente</a:t>
                      </a:r>
                      <a:endParaRPr lang="pt-BR" sz="1600" b="1" dirty="0">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dirty="0">
                          <a:effectLst/>
                        </a:rPr>
                        <a:t>nowadays, today, currently</a:t>
                      </a:r>
                      <a:endParaRPr lang="pt-BR" sz="1600" dirty="0">
                        <a:solidFill>
                          <a:srgbClr val="FF327F"/>
                        </a:solidFill>
                        <a:effectLst/>
                        <a:latin typeface="FrutigerLT-Roman"/>
                        <a:ea typeface="Times New Roman" panose="02020603050405020304" pitchFamily="18" charset="0"/>
                        <a:cs typeface="FrutigerLT-Roman"/>
                      </a:endParaRPr>
                    </a:p>
                  </a:txBody>
                  <a:tcPr marL="36789" marR="36789" marT="0" marB="0" anchor="ctr"/>
                </a:tc>
                <a:extLst>
                  <a:ext uri="{0D108BD9-81ED-4DB2-BD59-A6C34878D82A}">
                    <a16:rowId xmlns:a16="http://schemas.microsoft.com/office/drawing/2014/main" val="3575644839"/>
                  </a:ext>
                </a:extLst>
              </a:tr>
              <a:tr h="854586">
                <a:tc>
                  <a:txBody>
                    <a:bodyPr/>
                    <a:lstStyle/>
                    <a:p>
                      <a:pPr>
                        <a:lnSpc>
                          <a:spcPct val="150000"/>
                        </a:lnSpc>
                      </a:pPr>
                      <a:r>
                        <a:rPr lang="pt-BR" sz="1600">
                          <a:effectLst/>
                        </a:rPr>
                        <a:t>attend</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frequentar, participar de</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tc>
                  <a:txBody>
                    <a:bodyPr/>
                    <a:lstStyle/>
                    <a:p>
                      <a:pPr>
                        <a:lnSpc>
                          <a:spcPct val="150000"/>
                        </a:lnSpc>
                      </a:pPr>
                      <a:r>
                        <a:rPr lang="pt-BR" sz="1600" b="1" dirty="0">
                          <a:effectLst/>
                        </a:rPr>
                        <a:t>atender</a:t>
                      </a:r>
                      <a:endParaRPr lang="pt-BR" sz="1600" b="1" dirty="0">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answer, help</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extLst>
                  <a:ext uri="{0D108BD9-81ED-4DB2-BD59-A6C34878D82A}">
                    <a16:rowId xmlns:a16="http://schemas.microsoft.com/office/drawing/2014/main" val="3805897505"/>
                  </a:ext>
                </a:extLst>
              </a:tr>
              <a:tr h="1305886">
                <a:tc>
                  <a:txBody>
                    <a:bodyPr/>
                    <a:lstStyle/>
                    <a:p>
                      <a:pPr>
                        <a:lnSpc>
                          <a:spcPct val="150000"/>
                        </a:lnSpc>
                      </a:pPr>
                      <a:r>
                        <a:rPr lang="pt-BR" sz="1600">
                          <a:effectLst/>
                        </a:rPr>
                        <a:t>college</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faculdade, ensino superior</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tc>
                  <a:txBody>
                    <a:bodyPr/>
                    <a:lstStyle/>
                    <a:p>
                      <a:pPr>
                        <a:lnSpc>
                          <a:spcPct val="150000"/>
                        </a:lnSpc>
                      </a:pPr>
                      <a:r>
                        <a:rPr lang="pt-BR" sz="1600" b="1" dirty="0">
                          <a:effectLst/>
                        </a:rPr>
                        <a:t>colégio (Ensino Médio)</a:t>
                      </a:r>
                      <a:r>
                        <a:rPr lang="en-US" sz="1600" b="1" dirty="0">
                          <a:effectLst/>
                        </a:rPr>
                        <a:t>  </a:t>
                      </a:r>
                      <a:endParaRPr lang="pt-BR" sz="1600" b="1" dirty="0">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high school</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extLst>
                  <a:ext uri="{0D108BD9-81ED-4DB2-BD59-A6C34878D82A}">
                    <a16:rowId xmlns:a16="http://schemas.microsoft.com/office/drawing/2014/main" val="1209916135"/>
                  </a:ext>
                </a:extLst>
              </a:tr>
              <a:tr h="854586">
                <a:tc>
                  <a:txBody>
                    <a:bodyPr/>
                    <a:lstStyle/>
                    <a:p>
                      <a:pPr>
                        <a:lnSpc>
                          <a:spcPct val="150000"/>
                        </a:lnSpc>
                      </a:pPr>
                      <a:r>
                        <a:rPr lang="pt-BR" sz="1600">
                          <a:effectLst/>
                        </a:rPr>
                        <a:t>confident</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confiante</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tc>
                  <a:txBody>
                    <a:bodyPr/>
                    <a:lstStyle/>
                    <a:p>
                      <a:pPr>
                        <a:lnSpc>
                          <a:spcPct val="150000"/>
                        </a:lnSpc>
                      </a:pPr>
                      <a:r>
                        <a:rPr lang="pt-BR" sz="1600" b="1" dirty="0">
                          <a:effectLst/>
                        </a:rPr>
                        <a:t>confidente</a:t>
                      </a:r>
                      <a:endParaRPr lang="pt-BR" sz="1600" b="1" dirty="0">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confidant</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extLst>
                  <a:ext uri="{0D108BD9-81ED-4DB2-BD59-A6C34878D82A}">
                    <a16:rowId xmlns:a16="http://schemas.microsoft.com/office/drawing/2014/main" val="2576162940"/>
                  </a:ext>
                </a:extLst>
              </a:tr>
              <a:tr h="843596">
                <a:tc>
                  <a:txBody>
                    <a:bodyPr/>
                    <a:lstStyle/>
                    <a:p>
                      <a:pPr>
                        <a:lnSpc>
                          <a:spcPct val="150000"/>
                        </a:lnSpc>
                      </a:pPr>
                      <a:r>
                        <a:rPr lang="pt-BR" sz="1600">
                          <a:effectLst/>
                        </a:rPr>
                        <a:t>expert</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especialista</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tc>
                  <a:txBody>
                    <a:bodyPr/>
                    <a:lstStyle/>
                    <a:p>
                      <a:pPr>
                        <a:lnSpc>
                          <a:spcPct val="150000"/>
                        </a:lnSpc>
                      </a:pPr>
                      <a:r>
                        <a:rPr lang="pt-BR" sz="1600" b="1" dirty="0">
                          <a:effectLst/>
                        </a:rPr>
                        <a:t>esperto/a</a:t>
                      </a:r>
                      <a:r>
                        <a:rPr lang="en-US" sz="1600" b="1" dirty="0">
                          <a:effectLst/>
                        </a:rPr>
                        <a:t>  </a:t>
                      </a:r>
                      <a:endParaRPr lang="pt-BR" sz="1600" b="1" dirty="0">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dirty="0">
                          <a:effectLst/>
                        </a:rPr>
                        <a:t>smart, clever</a:t>
                      </a:r>
                      <a:endParaRPr lang="pt-BR" sz="1600" dirty="0">
                        <a:solidFill>
                          <a:srgbClr val="FF327F"/>
                        </a:solidFill>
                        <a:effectLst/>
                        <a:latin typeface="FrutigerLT-Roman"/>
                        <a:ea typeface="Times New Roman" panose="02020603050405020304" pitchFamily="18" charset="0"/>
                        <a:cs typeface="FrutigerLT-Roman"/>
                      </a:endParaRPr>
                    </a:p>
                  </a:txBody>
                  <a:tcPr marL="36789" marR="36789" marT="0" marB="0" anchor="ctr"/>
                </a:tc>
                <a:extLst>
                  <a:ext uri="{0D108BD9-81ED-4DB2-BD59-A6C34878D82A}">
                    <a16:rowId xmlns:a16="http://schemas.microsoft.com/office/drawing/2014/main" val="3207105307"/>
                  </a:ext>
                </a:extLst>
              </a:tr>
            </a:tbl>
          </a:graphicData>
        </a:graphic>
      </p:graphicFrame>
    </p:spTree>
    <p:extLst>
      <p:ext uri="{BB962C8B-B14F-4D97-AF65-F5344CB8AC3E}">
        <p14:creationId xmlns:p14="http://schemas.microsoft.com/office/powerpoint/2010/main" val="406590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VOCABULARY CORNER</a:t>
            </a:r>
          </a:p>
        </p:txBody>
      </p:sp>
      <p:sp>
        <p:nvSpPr>
          <p:cNvPr id="3" name="Título 1">
            <a:extLst>
              <a:ext uri="{FF2B5EF4-FFF2-40B4-BE49-F238E27FC236}">
                <a16:creationId xmlns:a16="http://schemas.microsoft.com/office/drawing/2014/main" id="{FDB4BE6D-CD9D-0066-8CA6-DD3BA1B8E13B}"/>
              </a:ext>
            </a:extLst>
          </p:cNvPr>
          <p:cNvSpPr txBox="1">
            <a:spLocks/>
          </p:cNvSpPr>
          <p:nvPr/>
        </p:nvSpPr>
        <p:spPr bwMode="black">
          <a:xfrm>
            <a:off x="643467" y="3014978"/>
            <a:ext cx="3363974" cy="1174991"/>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Unit 6: false friends</a:t>
            </a:r>
          </a:p>
        </p:txBody>
      </p:sp>
      <p:graphicFrame>
        <p:nvGraphicFramePr>
          <p:cNvPr id="18" name="Tabela 17">
            <a:extLst>
              <a:ext uri="{FF2B5EF4-FFF2-40B4-BE49-F238E27FC236}">
                <a16:creationId xmlns:a16="http://schemas.microsoft.com/office/drawing/2014/main" id="{7A5E8F83-35E2-7ACD-E5DF-F51D128D2281}"/>
              </a:ext>
            </a:extLst>
          </p:cNvPr>
          <p:cNvGraphicFramePr>
            <a:graphicFrameLocks noGrp="1"/>
          </p:cNvGraphicFramePr>
          <p:nvPr/>
        </p:nvGraphicFramePr>
        <p:xfrm>
          <a:off x="5077610" y="643467"/>
          <a:ext cx="6691256" cy="5875015"/>
        </p:xfrm>
        <a:graphic>
          <a:graphicData uri="http://schemas.openxmlformats.org/drawingml/2006/table">
            <a:tbl>
              <a:tblPr firstRow="1" firstCol="1" bandRow="1">
                <a:tableStyleId>{69012ECD-51FC-41F1-AA8D-1B2483CD663E}</a:tableStyleId>
              </a:tblPr>
              <a:tblGrid>
                <a:gridCol w="1224971">
                  <a:extLst>
                    <a:ext uri="{9D8B030D-6E8A-4147-A177-3AD203B41FA5}">
                      <a16:colId xmlns:a16="http://schemas.microsoft.com/office/drawing/2014/main" val="379569235"/>
                    </a:ext>
                  </a:extLst>
                </a:gridCol>
                <a:gridCol w="2119871">
                  <a:extLst>
                    <a:ext uri="{9D8B030D-6E8A-4147-A177-3AD203B41FA5}">
                      <a16:colId xmlns:a16="http://schemas.microsoft.com/office/drawing/2014/main" val="3329571578"/>
                    </a:ext>
                  </a:extLst>
                </a:gridCol>
                <a:gridCol w="1673207">
                  <a:extLst>
                    <a:ext uri="{9D8B030D-6E8A-4147-A177-3AD203B41FA5}">
                      <a16:colId xmlns:a16="http://schemas.microsoft.com/office/drawing/2014/main" val="3260551091"/>
                    </a:ext>
                  </a:extLst>
                </a:gridCol>
                <a:gridCol w="1673207">
                  <a:extLst>
                    <a:ext uri="{9D8B030D-6E8A-4147-A177-3AD203B41FA5}">
                      <a16:colId xmlns:a16="http://schemas.microsoft.com/office/drawing/2014/main" val="578521855"/>
                    </a:ext>
                  </a:extLst>
                </a:gridCol>
              </a:tblGrid>
              <a:tr h="335591">
                <a:tc gridSpan="2">
                  <a:txBody>
                    <a:bodyPr/>
                    <a:lstStyle/>
                    <a:p>
                      <a:pPr algn="ctr">
                        <a:lnSpc>
                          <a:spcPct val="120000"/>
                        </a:lnSpc>
                      </a:pPr>
                      <a:r>
                        <a:rPr lang="pt-BR" sz="1600">
                          <a:effectLst/>
                        </a:rPr>
                        <a:t>Inglês - Português</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tc>
                <a:tc hMerge="1">
                  <a:txBody>
                    <a:bodyPr/>
                    <a:lstStyle/>
                    <a:p>
                      <a:endParaRPr lang="pt-BR"/>
                    </a:p>
                  </a:txBody>
                  <a:tcPr/>
                </a:tc>
                <a:tc gridSpan="2">
                  <a:txBody>
                    <a:bodyPr/>
                    <a:lstStyle/>
                    <a:p>
                      <a:pPr algn="ctr">
                        <a:lnSpc>
                          <a:spcPct val="120000"/>
                        </a:lnSpc>
                      </a:pPr>
                      <a:r>
                        <a:rPr lang="pt-BR" sz="1600">
                          <a:effectLst/>
                        </a:rPr>
                        <a:t>Português - Inglês</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tc>
                <a:tc hMerge="1">
                  <a:txBody>
                    <a:bodyPr/>
                    <a:lstStyle/>
                    <a:p>
                      <a:endParaRPr lang="pt-BR"/>
                    </a:p>
                  </a:txBody>
                  <a:tcPr/>
                </a:tc>
                <a:extLst>
                  <a:ext uri="{0D108BD9-81ED-4DB2-BD59-A6C34878D82A}">
                    <a16:rowId xmlns:a16="http://schemas.microsoft.com/office/drawing/2014/main" val="869544285"/>
                  </a:ext>
                </a:extLst>
              </a:tr>
              <a:tr h="854586">
                <a:tc>
                  <a:txBody>
                    <a:bodyPr/>
                    <a:lstStyle/>
                    <a:p>
                      <a:pPr>
                        <a:lnSpc>
                          <a:spcPct val="150000"/>
                        </a:lnSpc>
                      </a:pPr>
                      <a:r>
                        <a:rPr lang="pt-BR" sz="1600">
                          <a:effectLst/>
                        </a:rPr>
                        <a:t>eventually </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finalmente</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tc>
                  <a:txBody>
                    <a:bodyPr/>
                    <a:lstStyle/>
                    <a:p>
                      <a:pPr>
                        <a:lnSpc>
                          <a:spcPct val="150000"/>
                        </a:lnSpc>
                      </a:pPr>
                      <a:r>
                        <a:rPr lang="pt-BR" sz="1600" b="1" dirty="0">
                          <a:effectLst/>
                        </a:rPr>
                        <a:t>eventualmente</a:t>
                      </a:r>
                      <a:endParaRPr lang="pt-BR" sz="1600" b="1" dirty="0">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dirty="0">
                          <a:effectLst/>
                        </a:rPr>
                        <a:t>occasionally</a:t>
                      </a:r>
                      <a:endParaRPr lang="pt-BR" sz="1600" dirty="0">
                        <a:solidFill>
                          <a:srgbClr val="FF327F"/>
                        </a:solidFill>
                        <a:effectLst/>
                        <a:latin typeface="FrutigerLT-Roman"/>
                        <a:ea typeface="Times New Roman" panose="02020603050405020304" pitchFamily="18" charset="0"/>
                        <a:cs typeface="FrutigerLT-Roman"/>
                      </a:endParaRPr>
                    </a:p>
                  </a:txBody>
                  <a:tcPr marL="36789" marR="36789" marT="0" marB="0" anchor="ctr"/>
                </a:tc>
                <a:extLst>
                  <a:ext uri="{0D108BD9-81ED-4DB2-BD59-A6C34878D82A}">
                    <a16:rowId xmlns:a16="http://schemas.microsoft.com/office/drawing/2014/main" val="2921155249"/>
                  </a:ext>
                </a:extLst>
              </a:tr>
              <a:tr h="2180084">
                <a:tc>
                  <a:txBody>
                    <a:bodyPr/>
                    <a:lstStyle/>
                    <a:p>
                      <a:pPr>
                        <a:lnSpc>
                          <a:spcPct val="150000"/>
                        </a:lnSpc>
                      </a:pPr>
                      <a:r>
                        <a:rPr lang="pt-BR" sz="1600">
                          <a:effectLst/>
                        </a:rPr>
                        <a:t>journal</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revista científica; diário pessoal; jornal; diário contábil</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tc>
                  <a:txBody>
                    <a:bodyPr/>
                    <a:lstStyle/>
                    <a:p>
                      <a:pPr>
                        <a:lnSpc>
                          <a:spcPct val="150000"/>
                        </a:lnSpc>
                      </a:pPr>
                      <a:r>
                        <a:rPr lang="pt-BR" sz="1600" b="1">
                          <a:effectLst/>
                        </a:rPr>
                        <a:t>jornal</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newspaper</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extLst>
                  <a:ext uri="{0D108BD9-81ED-4DB2-BD59-A6C34878D82A}">
                    <a16:rowId xmlns:a16="http://schemas.microsoft.com/office/drawing/2014/main" val="1499113638"/>
                  </a:ext>
                </a:extLst>
              </a:tr>
              <a:tr h="854586">
                <a:tc>
                  <a:txBody>
                    <a:bodyPr/>
                    <a:lstStyle/>
                    <a:p>
                      <a:pPr>
                        <a:lnSpc>
                          <a:spcPct val="150000"/>
                        </a:lnSpc>
                      </a:pPr>
                      <a:r>
                        <a:rPr lang="pt-BR" sz="1600">
                          <a:effectLst/>
                        </a:rPr>
                        <a:t>large</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grande, espaçoso/a</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tc>
                  <a:txBody>
                    <a:bodyPr/>
                    <a:lstStyle/>
                    <a:p>
                      <a:pPr>
                        <a:lnSpc>
                          <a:spcPct val="150000"/>
                        </a:lnSpc>
                      </a:pPr>
                      <a:r>
                        <a:rPr lang="pt-BR" sz="1600" b="1">
                          <a:effectLst/>
                        </a:rPr>
                        <a:t>largo</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wide</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extLst>
                  <a:ext uri="{0D108BD9-81ED-4DB2-BD59-A6C34878D82A}">
                    <a16:rowId xmlns:a16="http://schemas.microsoft.com/office/drawing/2014/main" val="2719153696"/>
                  </a:ext>
                </a:extLst>
              </a:tr>
              <a:tr h="403286">
                <a:tc>
                  <a:txBody>
                    <a:bodyPr/>
                    <a:lstStyle/>
                    <a:p>
                      <a:pPr>
                        <a:lnSpc>
                          <a:spcPct val="150000"/>
                        </a:lnSpc>
                      </a:pPr>
                      <a:r>
                        <a:rPr lang="pt-BR" sz="1600">
                          <a:effectLst/>
                        </a:rPr>
                        <a:t>lecture</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palestra, aula</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tc>
                  <a:txBody>
                    <a:bodyPr/>
                    <a:lstStyle/>
                    <a:p>
                      <a:pPr>
                        <a:lnSpc>
                          <a:spcPct val="150000"/>
                        </a:lnSpc>
                      </a:pPr>
                      <a:r>
                        <a:rPr lang="pt-BR" sz="1600" b="1" dirty="0">
                          <a:effectLst/>
                        </a:rPr>
                        <a:t>leitura</a:t>
                      </a:r>
                      <a:endParaRPr lang="pt-BR" sz="1600" b="1" dirty="0">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dirty="0">
                          <a:effectLst/>
                        </a:rPr>
                        <a:t>reading</a:t>
                      </a:r>
                      <a:endParaRPr lang="pt-BR" sz="1600" dirty="0">
                        <a:solidFill>
                          <a:srgbClr val="FF327F"/>
                        </a:solidFill>
                        <a:effectLst/>
                        <a:latin typeface="FrutigerLT-Roman"/>
                        <a:ea typeface="Times New Roman" panose="02020603050405020304" pitchFamily="18" charset="0"/>
                        <a:cs typeface="FrutigerLT-Roman"/>
                      </a:endParaRPr>
                    </a:p>
                  </a:txBody>
                  <a:tcPr marL="36789" marR="36789" marT="0" marB="0" anchor="ctr"/>
                </a:tc>
                <a:extLst>
                  <a:ext uri="{0D108BD9-81ED-4DB2-BD59-A6C34878D82A}">
                    <a16:rowId xmlns:a16="http://schemas.microsoft.com/office/drawing/2014/main" val="1364634901"/>
                  </a:ext>
                </a:extLst>
              </a:tr>
              <a:tr h="843596">
                <a:tc>
                  <a:txBody>
                    <a:bodyPr/>
                    <a:lstStyle/>
                    <a:p>
                      <a:pPr>
                        <a:lnSpc>
                          <a:spcPct val="150000"/>
                        </a:lnSpc>
                      </a:pPr>
                      <a:r>
                        <a:rPr lang="pt-BR" sz="1600">
                          <a:effectLst/>
                        </a:rPr>
                        <a:t>library</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biblioteca</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tc>
                  <a:txBody>
                    <a:bodyPr/>
                    <a:lstStyle/>
                    <a:p>
                      <a:pPr>
                        <a:lnSpc>
                          <a:spcPct val="150000"/>
                        </a:lnSpc>
                      </a:pPr>
                      <a:r>
                        <a:rPr lang="pt-BR" sz="1600" b="1" dirty="0">
                          <a:effectLst/>
                        </a:rPr>
                        <a:t>livraria</a:t>
                      </a:r>
                      <a:endParaRPr lang="pt-BR" sz="1600" b="1" dirty="0">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dirty="0">
                          <a:effectLst/>
                        </a:rPr>
                        <a:t>book shop</a:t>
                      </a:r>
                      <a:r>
                        <a:rPr lang="en-US" sz="1600" dirty="0">
                          <a:effectLst/>
                        </a:rPr>
                        <a:t>  </a:t>
                      </a:r>
                      <a:endParaRPr lang="pt-BR" sz="1600" dirty="0">
                        <a:solidFill>
                          <a:srgbClr val="FF327F"/>
                        </a:solidFill>
                        <a:effectLst/>
                        <a:latin typeface="FrutigerLT-Roman"/>
                        <a:ea typeface="Times New Roman" panose="02020603050405020304" pitchFamily="18" charset="0"/>
                        <a:cs typeface="FrutigerLT-Roman"/>
                      </a:endParaRPr>
                    </a:p>
                  </a:txBody>
                  <a:tcPr marL="36789" marR="36789" marT="0" marB="0" anchor="ctr"/>
                </a:tc>
                <a:extLst>
                  <a:ext uri="{0D108BD9-81ED-4DB2-BD59-A6C34878D82A}">
                    <a16:rowId xmlns:a16="http://schemas.microsoft.com/office/drawing/2014/main" val="1222978173"/>
                  </a:ext>
                </a:extLst>
              </a:tr>
              <a:tr h="403286">
                <a:tc>
                  <a:txBody>
                    <a:bodyPr/>
                    <a:lstStyle/>
                    <a:p>
                      <a:pPr>
                        <a:lnSpc>
                          <a:spcPct val="150000"/>
                        </a:lnSpc>
                      </a:pPr>
                      <a:r>
                        <a:rPr lang="pt-BR" sz="1600">
                          <a:effectLst/>
                        </a:rPr>
                        <a:t>lunch</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almoço</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tc>
                  <a:txBody>
                    <a:bodyPr/>
                    <a:lstStyle/>
                    <a:p>
                      <a:pPr>
                        <a:lnSpc>
                          <a:spcPct val="150000"/>
                        </a:lnSpc>
                      </a:pPr>
                      <a:r>
                        <a:rPr lang="pt-BR" sz="1600" b="1" dirty="0">
                          <a:effectLst/>
                        </a:rPr>
                        <a:t>lanche</a:t>
                      </a:r>
                      <a:endParaRPr lang="pt-BR" sz="1600" b="1" dirty="0">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dirty="0">
                          <a:effectLst/>
                        </a:rPr>
                        <a:t>snack</a:t>
                      </a:r>
                      <a:endParaRPr lang="pt-BR" sz="1600" dirty="0">
                        <a:solidFill>
                          <a:srgbClr val="FF327F"/>
                        </a:solidFill>
                        <a:effectLst/>
                        <a:latin typeface="FrutigerLT-Roman"/>
                        <a:ea typeface="Times New Roman" panose="02020603050405020304" pitchFamily="18" charset="0"/>
                        <a:cs typeface="FrutigerLT-Roman"/>
                      </a:endParaRPr>
                    </a:p>
                  </a:txBody>
                  <a:tcPr marL="36789" marR="36789" marT="0" marB="0" anchor="ctr"/>
                </a:tc>
                <a:extLst>
                  <a:ext uri="{0D108BD9-81ED-4DB2-BD59-A6C34878D82A}">
                    <a16:rowId xmlns:a16="http://schemas.microsoft.com/office/drawing/2014/main" val="1343701504"/>
                  </a:ext>
                </a:extLst>
              </a:tr>
            </a:tbl>
          </a:graphicData>
        </a:graphic>
      </p:graphicFrame>
    </p:spTree>
    <p:extLst>
      <p:ext uri="{BB962C8B-B14F-4D97-AF65-F5344CB8AC3E}">
        <p14:creationId xmlns:p14="http://schemas.microsoft.com/office/powerpoint/2010/main" val="341272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B3A73-3786-A3B1-2EC5-9EAEFD59015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pt-BR" dirty="0">
                <a:solidFill>
                  <a:schemeClr val="bg1"/>
                </a:solidFill>
              </a:rPr>
              <a:t>VOCABULARY CORNER</a:t>
            </a:r>
          </a:p>
        </p:txBody>
      </p:sp>
      <p:sp>
        <p:nvSpPr>
          <p:cNvPr id="3" name="Título 1">
            <a:extLst>
              <a:ext uri="{FF2B5EF4-FFF2-40B4-BE49-F238E27FC236}">
                <a16:creationId xmlns:a16="http://schemas.microsoft.com/office/drawing/2014/main" id="{FDB4BE6D-CD9D-0066-8CA6-DD3BA1B8E13B}"/>
              </a:ext>
            </a:extLst>
          </p:cNvPr>
          <p:cNvSpPr txBox="1">
            <a:spLocks/>
          </p:cNvSpPr>
          <p:nvPr/>
        </p:nvSpPr>
        <p:spPr bwMode="black">
          <a:xfrm>
            <a:off x="643467" y="3014978"/>
            <a:ext cx="3363974" cy="1174991"/>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2400" dirty="0"/>
              <a:t>Unit 6: false friends</a:t>
            </a:r>
          </a:p>
        </p:txBody>
      </p:sp>
      <p:graphicFrame>
        <p:nvGraphicFramePr>
          <p:cNvPr id="18" name="Tabela 17">
            <a:extLst>
              <a:ext uri="{FF2B5EF4-FFF2-40B4-BE49-F238E27FC236}">
                <a16:creationId xmlns:a16="http://schemas.microsoft.com/office/drawing/2014/main" id="{7A5E8F83-35E2-7ACD-E5DF-F51D128D2281}"/>
              </a:ext>
            </a:extLst>
          </p:cNvPr>
          <p:cNvGraphicFramePr>
            <a:graphicFrameLocks noGrp="1"/>
          </p:cNvGraphicFramePr>
          <p:nvPr/>
        </p:nvGraphicFramePr>
        <p:xfrm>
          <a:off x="5077610" y="643467"/>
          <a:ext cx="6691256" cy="4989827"/>
        </p:xfrm>
        <a:graphic>
          <a:graphicData uri="http://schemas.openxmlformats.org/drawingml/2006/table">
            <a:tbl>
              <a:tblPr firstRow="1" firstCol="1" bandRow="1">
                <a:tableStyleId>{69012ECD-51FC-41F1-AA8D-1B2483CD663E}</a:tableStyleId>
              </a:tblPr>
              <a:tblGrid>
                <a:gridCol w="1224971">
                  <a:extLst>
                    <a:ext uri="{9D8B030D-6E8A-4147-A177-3AD203B41FA5}">
                      <a16:colId xmlns:a16="http://schemas.microsoft.com/office/drawing/2014/main" val="379569235"/>
                    </a:ext>
                  </a:extLst>
                </a:gridCol>
                <a:gridCol w="2119871">
                  <a:extLst>
                    <a:ext uri="{9D8B030D-6E8A-4147-A177-3AD203B41FA5}">
                      <a16:colId xmlns:a16="http://schemas.microsoft.com/office/drawing/2014/main" val="3329571578"/>
                    </a:ext>
                  </a:extLst>
                </a:gridCol>
                <a:gridCol w="1673207">
                  <a:extLst>
                    <a:ext uri="{9D8B030D-6E8A-4147-A177-3AD203B41FA5}">
                      <a16:colId xmlns:a16="http://schemas.microsoft.com/office/drawing/2014/main" val="3260551091"/>
                    </a:ext>
                  </a:extLst>
                </a:gridCol>
                <a:gridCol w="1673207">
                  <a:extLst>
                    <a:ext uri="{9D8B030D-6E8A-4147-A177-3AD203B41FA5}">
                      <a16:colId xmlns:a16="http://schemas.microsoft.com/office/drawing/2014/main" val="578521855"/>
                    </a:ext>
                  </a:extLst>
                </a:gridCol>
              </a:tblGrid>
              <a:tr h="335591">
                <a:tc gridSpan="2">
                  <a:txBody>
                    <a:bodyPr/>
                    <a:lstStyle/>
                    <a:p>
                      <a:pPr algn="ctr">
                        <a:lnSpc>
                          <a:spcPct val="120000"/>
                        </a:lnSpc>
                      </a:pPr>
                      <a:r>
                        <a:rPr lang="pt-BR" sz="1600">
                          <a:effectLst/>
                        </a:rPr>
                        <a:t>Inglês - Português</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tc>
                <a:tc hMerge="1">
                  <a:txBody>
                    <a:bodyPr/>
                    <a:lstStyle/>
                    <a:p>
                      <a:endParaRPr lang="pt-BR"/>
                    </a:p>
                  </a:txBody>
                  <a:tcPr/>
                </a:tc>
                <a:tc gridSpan="2">
                  <a:txBody>
                    <a:bodyPr/>
                    <a:lstStyle/>
                    <a:p>
                      <a:pPr algn="ctr">
                        <a:lnSpc>
                          <a:spcPct val="120000"/>
                        </a:lnSpc>
                      </a:pPr>
                      <a:r>
                        <a:rPr lang="pt-BR" sz="1600">
                          <a:effectLst/>
                        </a:rPr>
                        <a:t>Português - Inglês</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tc>
                <a:tc hMerge="1">
                  <a:txBody>
                    <a:bodyPr/>
                    <a:lstStyle/>
                    <a:p>
                      <a:endParaRPr lang="pt-BR"/>
                    </a:p>
                  </a:txBody>
                  <a:tcPr/>
                </a:tc>
                <a:extLst>
                  <a:ext uri="{0D108BD9-81ED-4DB2-BD59-A6C34878D82A}">
                    <a16:rowId xmlns:a16="http://schemas.microsoft.com/office/drawing/2014/main" val="869544285"/>
                  </a:ext>
                </a:extLst>
              </a:tr>
              <a:tr h="843596">
                <a:tc>
                  <a:txBody>
                    <a:bodyPr/>
                    <a:lstStyle/>
                    <a:p>
                      <a:pPr>
                        <a:lnSpc>
                          <a:spcPct val="150000"/>
                        </a:lnSpc>
                      </a:pPr>
                      <a:r>
                        <a:rPr lang="pt-BR" sz="1600">
                          <a:effectLst/>
                        </a:rPr>
                        <a:t>notice</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notar, perceber</a:t>
                      </a:r>
                      <a:r>
                        <a:rPr lang="en-US" sz="1600">
                          <a:effectLst/>
                        </a:rPr>
                        <a:t>  </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tc>
                  <a:txBody>
                    <a:bodyPr/>
                    <a:lstStyle/>
                    <a:p>
                      <a:pPr>
                        <a:lnSpc>
                          <a:spcPct val="150000"/>
                        </a:lnSpc>
                      </a:pPr>
                      <a:r>
                        <a:rPr lang="pt-BR" sz="1600" b="1" dirty="0">
                          <a:effectLst/>
                        </a:rPr>
                        <a:t>notícia</a:t>
                      </a:r>
                      <a:endParaRPr lang="pt-BR" sz="1600" b="1" dirty="0">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dirty="0">
                          <a:effectLst/>
                        </a:rPr>
                        <a:t>news</a:t>
                      </a:r>
                      <a:endParaRPr lang="pt-BR" sz="1600" dirty="0">
                        <a:solidFill>
                          <a:srgbClr val="FF327F"/>
                        </a:solidFill>
                        <a:effectLst/>
                        <a:latin typeface="FrutigerLT-Roman"/>
                        <a:ea typeface="Times New Roman" panose="02020603050405020304" pitchFamily="18" charset="0"/>
                        <a:cs typeface="FrutigerLT-Roman"/>
                      </a:endParaRPr>
                    </a:p>
                  </a:txBody>
                  <a:tcPr marL="36789" marR="36789" marT="0" marB="0" anchor="ctr"/>
                </a:tc>
                <a:extLst>
                  <a:ext uri="{0D108BD9-81ED-4DB2-BD59-A6C34878D82A}">
                    <a16:rowId xmlns:a16="http://schemas.microsoft.com/office/drawing/2014/main" val="2022129020"/>
                  </a:ext>
                </a:extLst>
              </a:tr>
              <a:tr h="854586">
                <a:tc>
                  <a:txBody>
                    <a:bodyPr/>
                    <a:lstStyle/>
                    <a:p>
                      <a:pPr>
                        <a:lnSpc>
                          <a:spcPct val="150000"/>
                        </a:lnSpc>
                      </a:pPr>
                      <a:r>
                        <a:rPr lang="pt-BR" sz="1600">
                          <a:effectLst/>
                        </a:rPr>
                        <a:t>novel</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romance</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tc>
                  <a:txBody>
                    <a:bodyPr/>
                    <a:lstStyle/>
                    <a:p>
                      <a:pPr>
                        <a:lnSpc>
                          <a:spcPct val="150000"/>
                        </a:lnSpc>
                      </a:pPr>
                      <a:r>
                        <a:rPr lang="pt-BR" sz="1600" b="1" dirty="0">
                          <a:effectLst/>
                        </a:rPr>
                        <a:t>novela</a:t>
                      </a:r>
                      <a:endParaRPr lang="pt-BR" sz="1600" b="1" dirty="0">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dirty="0">
                          <a:effectLst/>
                        </a:rPr>
                        <a:t>soap, soap opera</a:t>
                      </a:r>
                      <a:endParaRPr lang="pt-BR" sz="1600" dirty="0">
                        <a:solidFill>
                          <a:srgbClr val="FF327F"/>
                        </a:solidFill>
                        <a:effectLst/>
                        <a:latin typeface="FrutigerLT-Roman"/>
                        <a:ea typeface="Times New Roman" panose="02020603050405020304" pitchFamily="18" charset="0"/>
                        <a:cs typeface="FrutigerLT-Roman"/>
                      </a:endParaRPr>
                    </a:p>
                  </a:txBody>
                  <a:tcPr marL="36789" marR="36789" marT="0" marB="0" anchor="ctr"/>
                </a:tc>
                <a:extLst>
                  <a:ext uri="{0D108BD9-81ED-4DB2-BD59-A6C34878D82A}">
                    <a16:rowId xmlns:a16="http://schemas.microsoft.com/office/drawing/2014/main" val="1278089230"/>
                  </a:ext>
                </a:extLst>
              </a:tr>
              <a:tr h="403286">
                <a:tc>
                  <a:txBody>
                    <a:bodyPr/>
                    <a:lstStyle/>
                    <a:p>
                      <a:pPr>
                        <a:lnSpc>
                          <a:spcPct val="150000"/>
                        </a:lnSpc>
                      </a:pPr>
                      <a:r>
                        <a:rPr lang="pt-BR" sz="1600">
                          <a:effectLst/>
                        </a:rPr>
                        <a:t>office</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escritório</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tc>
                  <a:txBody>
                    <a:bodyPr/>
                    <a:lstStyle/>
                    <a:p>
                      <a:pPr>
                        <a:lnSpc>
                          <a:spcPct val="150000"/>
                        </a:lnSpc>
                      </a:pPr>
                      <a:r>
                        <a:rPr lang="pt-BR" sz="1600" b="1" dirty="0">
                          <a:effectLst/>
                        </a:rPr>
                        <a:t>oficial</a:t>
                      </a:r>
                      <a:endParaRPr lang="pt-BR" sz="1600" b="1" dirty="0">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official</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extLst>
                  <a:ext uri="{0D108BD9-81ED-4DB2-BD59-A6C34878D82A}">
                    <a16:rowId xmlns:a16="http://schemas.microsoft.com/office/drawing/2014/main" val="651939562"/>
                  </a:ext>
                </a:extLst>
              </a:tr>
              <a:tr h="843596">
                <a:tc>
                  <a:txBody>
                    <a:bodyPr/>
                    <a:lstStyle/>
                    <a:p>
                      <a:pPr>
                        <a:lnSpc>
                          <a:spcPct val="150000"/>
                        </a:lnSpc>
                      </a:pPr>
                      <a:r>
                        <a:rPr lang="pt-BR" sz="1600">
                          <a:effectLst/>
                        </a:rPr>
                        <a:t>parents</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pais</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tc>
                  <a:txBody>
                    <a:bodyPr/>
                    <a:lstStyle/>
                    <a:p>
                      <a:pPr>
                        <a:lnSpc>
                          <a:spcPct val="150000"/>
                        </a:lnSpc>
                      </a:pPr>
                      <a:r>
                        <a:rPr lang="pt-BR" sz="1600" b="1" dirty="0">
                          <a:effectLst/>
                        </a:rPr>
                        <a:t>parentes</a:t>
                      </a:r>
                      <a:endParaRPr lang="pt-BR" sz="1600" b="1" dirty="0">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relatives</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extLst>
                  <a:ext uri="{0D108BD9-81ED-4DB2-BD59-A6C34878D82A}">
                    <a16:rowId xmlns:a16="http://schemas.microsoft.com/office/drawing/2014/main" val="3413791777"/>
                  </a:ext>
                </a:extLst>
              </a:tr>
              <a:tr h="854586">
                <a:tc>
                  <a:txBody>
                    <a:bodyPr/>
                    <a:lstStyle/>
                    <a:p>
                      <a:pPr>
                        <a:lnSpc>
                          <a:spcPct val="150000"/>
                        </a:lnSpc>
                      </a:pPr>
                      <a:r>
                        <a:rPr lang="pt-BR" sz="1600">
                          <a:effectLst/>
                        </a:rPr>
                        <a:t>particular</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específico/a, exato/a</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tc>
                  <a:txBody>
                    <a:bodyPr/>
                    <a:lstStyle/>
                    <a:p>
                      <a:pPr>
                        <a:lnSpc>
                          <a:spcPct val="150000"/>
                        </a:lnSpc>
                      </a:pPr>
                      <a:r>
                        <a:rPr lang="pt-BR" sz="1600" b="1" dirty="0">
                          <a:effectLst/>
                        </a:rPr>
                        <a:t>particular</a:t>
                      </a:r>
                      <a:endParaRPr lang="pt-BR" sz="1600" b="1" dirty="0">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per</a:t>
                      </a:r>
                      <a:r>
                        <a:rPr lang="en-US" sz="1600">
                          <a:effectLst/>
                        </a:rPr>
                        <a:t>  </a:t>
                      </a:r>
                      <a:r>
                        <a:rPr lang="pt-BR" sz="1600">
                          <a:effectLst/>
                        </a:rPr>
                        <a:t>sonal, private</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extLst>
                  <a:ext uri="{0D108BD9-81ED-4DB2-BD59-A6C34878D82A}">
                    <a16:rowId xmlns:a16="http://schemas.microsoft.com/office/drawing/2014/main" val="261059364"/>
                  </a:ext>
                </a:extLst>
              </a:tr>
              <a:tr h="854586">
                <a:tc>
                  <a:txBody>
                    <a:bodyPr/>
                    <a:lstStyle/>
                    <a:p>
                      <a:pPr>
                        <a:lnSpc>
                          <a:spcPct val="150000"/>
                        </a:lnSpc>
                      </a:pPr>
                      <a:r>
                        <a:rPr lang="pt-BR" sz="1600">
                          <a:effectLst/>
                        </a:rPr>
                        <a:t>policy</a:t>
                      </a:r>
                      <a:endParaRPr lang="pt-BR" sz="1600" b="1">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a:effectLst/>
                        </a:rPr>
                        <a:t>política (diretrizes)</a:t>
                      </a:r>
                      <a:endParaRPr lang="pt-BR" sz="1600">
                        <a:solidFill>
                          <a:srgbClr val="FF327F"/>
                        </a:solidFill>
                        <a:effectLst/>
                        <a:latin typeface="FrutigerLT-Roman"/>
                        <a:ea typeface="Times New Roman" panose="02020603050405020304" pitchFamily="18" charset="0"/>
                        <a:cs typeface="FrutigerLT-Roman"/>
                      </a:endParaRPr>
                    </a:p>
                  </a:txBody>
                  <a:tcPr marL="36789" marR="36789" marT="0" marB="0" anchor="ctr"/>
                </a:tc>
                <a:tc>
                  <a:txBody>
                    <a:bodyPr/>
                    <a:lstStyle/>
                    <a:p>
                      <a:pPr>
                        <a:lnSpc>
                          <a:spcPct val="150000"/>
                        </a:lnSpc>
                      </a:pPr>
                      <a:r>
                        <a:rPr lang="pt-BR" sz="1600" b="1" dirty="0">
                          <a:effectLst/>
                        </a:rPr>
                        <a:t>polícia</a:t>
                      </a:r>
                      <a:endParaRPr lang="pt-BR" sz="1600" b="1" dirty="0">
                        <a:solidFill>
                          <a:srgbClr val="FF327F"/>
                        </a:solidFill>
                        <a:effectLst/>
                        <a:latin typeface="FrutigerLT-Bold"/>
                        <a:ea typeface="Times New Roman" panose="02020603050405020304" pitchFamily="18" charset="0"/>
                        <a:cs typeface="FrutigerLT-Bold"/>
                      </a:endParaRPr>
                    </a:p>
                  </a:txBody>
                  <a:tcPr marL="36789" marR="36789" marT="0" marB="0" anchor="ctr"/>
                </a:tc>
                <a:tc>
                  <a:txBody>
                    <a:bodyPr/>
                    <a:lstStyle/>
                    <a:p>
                      <a:pPr>
                        <a:lnSpc>
                          <a:spcPct val="150000"/>
                        </a:lnSpc>
                      </a:pPr>
                      <a:r>
                        <a:rPr lang="pt-BR" sz="1600" dirty="0">
                          <a:effectLst/>
                        </a:rPr>
                        <a:t>police</a:t>
                      </a:r>
                      <a:endParaRPr lang="pt-BR" sz="1600" dirty="0">
                        <a:solidFill>
                          <a:srgbClr val="FF327F"/>
                        </a:solidFill>
                        <a:effectLst/>
                        <a:latin typeface="FrutigerLT-Roman"/>
                        <a:ea typeface="Times New Roman" panose="02020603050405020304" pitchFamily="18" charset="0"/>
                        <a:cs typeface="FrutigerLT-Roman"/>
                      </a:endParaRPr>
                    </a:p>
                  </a:txBody>
                  <a:tcPr marL="36789" marR="36789" marT="0" marB="0" anchor="ctr"/>
                </a:tc>
                <a:extLst>
                  <a:ext uri="{0D108BD9-81ED-4DB2-BD59-A6C34878D82A}">
                    <a16:rowId xmlns:a16="http://schemas.microsoft.com/office/drawing/2014/main" val="1020466335"/>
                  </a:ext>
                </a:extLst>
              </a:tr>
            </a:tbl>
          </a:graphicData>
        </a:graphic>
      </p:graphicFrame>
    </p:spTree>
    <p:extLst>
      <p:ext uri="{BB962C8B-B14F-4D97-AF65-F5344CB8AC3E}">
        <p14:creationId xmlns:p14="http://schemas.microsoft.com/office/powerpoint/2010/main" val="1388077610"/>
      </p:ext>
    </p:extLst>
  </p:cSld>
  <p:clrMapOvr>
    <a:masterClrMapping/>
  </p:clrMapOvr>
</p:sld>
</file>

<file path=ppt/theme/theme1.xml><?xml version="1.0" encoding="utf-8"?>
<a:theme xmlns:a="http://schemas.openxmlformats.org/drawingml/2006/main" name="Pacote">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{8D364E9C-1F0B-F846-84E9-637D6A43EDEA}tf10001120</Template>
  <TotalTime>7803</TotalTime>
  <Words>880</Words>
  <Application>Microsoft Office PowerPoint</Application>
  <PresentationFormat>Widescreen</PresentationFormat>
  <Paragraphs>168</Paragraphs>
  <Slides>19</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19</vt:i4>
      </vt:variant>
    </vt:vector>
  </HeadingPairs>
  <TitlesOfParts>
    <vt:vector size="26" baseType="lpstr">
      <vt:lpstr>Arial</vt:lpstr>
      <vt:lpstr>FrutigerLT-Bold</vt:lpstr>
      <vt:lpstr>FrutigerLT-Roman</vt:lpstr>
      <vt:lpstr>Gill Sans MT</vt:lpstr>
      <vt:lpstr>Helvetica</vt:lpstr>
      <vt:lpstr>HelveticaLTStd-Cond</vt:lpstr>
      <vt:lpstr>Pacote</vt:lpstr>
      <vt:lpstr>Língua inglesa</vt:lpstr>
      <vt:lpstr>UNIT 6</vt:lpstr>
      <vt:lpstr>UNIT 6</vt:lpstr>
      <vt:lpstr>UNIT 6</vt:lpstr>
      <vt:lpstr>UNIT 6</vt:lpstr>
      <vt:lpstr>UNIT 6</vt:lpstr>
      <vt:lpstr>VOCABULARY CORNER</vt:lpstr>
      <vt:lpstr>VOCABULARY CORNER</vt:lpstr>
      <vt:lpstr>VOCABULARY CORNER</vt:lpstr>
      <vt:lpstr>VOCABULARY CORNER</vt:lpstr>
      <vt:lpstr>LANGUAGE REFERENCE</vt:lpstr>
      <vt:lpstr>LANGUAGE REFERENCE</vt:lpstr>
      <vt:lpstr>LANGUAGE REFERENCE</vt:lpstr>
      <vt:lpstr>LANGUAGE REFERENCE</vt:lpstr>
      <vt:lpstr>LANGUAGE REFERENCE</vt:lpstr>
      <vt:lpstr>LANGUAGE REFERENCE</vt:lpstr>
      <vt:lpstr>LANGUAGE REFERENCE</vt:lpstr>
      <vt:lpstr>LANGUAGE REFERENCE</vt:lpstr>
      <vt:lpstr>LANGUAGE 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Língua inglesa</dc:title>
  <dc:creator>Claudio Franco</dc:creator>
  <cp:lastModifiedBy> </cp:lastModifiedBy>
  <cp:revision>53</cp:revision>
  <dcterms:created xsi:type="dcterms:W3CDTF">2023-05-08T13:05:16Z</dcterms:created>
  <dcterms:modified xsi:type="dcterms:W3CDTF">2023-06-21T12:53:28Z</dcterms:modified>
</cp:coreProperties>
</file>