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412" r:id="rId3"/>
    <p:sldId id="350" r:id="rId4"/>
    <p:sldId id="374" r:id="rId5"/>
    <p:sldId id="375" r:id="rId6"/>
    <p:sldId id="376" r:id="rId7"/>
    <p:sldId id="413" r:id="rId8"/>
    <p:sldId id="307" r:id="rId9"/>
    <p:sldId id="389" r:id="rId10"/>
    <p:sldId id="291" r:id="rId11"/>
    <p:sldId id="292" r:id="rId12"/>
    <p:sldId id="39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694CC-0DFF-A348-806A-21D1857145DA}" v="9" dt="2023-05-23T13:38:47.914"/>
    <p1510:client id="{B867D6AB-BB92-4B0E-863B-FBA713B709CF}" v="2" dt="2023-05-22T09:51:51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7"/>
    <p:restoredTop sz="96335"/>
  </p:normalViewPr>
  <p:slideViewPr>
    <p:cSldViewPr snapToGrid="0">
      <p:cViewPr varScale="1">
        <p:scale>
          <a:sx n="68" d="100"/>
          <a:sy n="68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7º ano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D75FCF52-1A32-F4C5-7DD9-990A68D59944}"/>
              </a:ext>
            </a:extLst>
          </p:cNvPr>
          <p:cNvSpPr txBox="1"/>
          <p:nvPr/>
        </p:nvSpPr>
        <p:spPr>
          <a:xfrm>
            <a:off x="5476875" y="264583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1371600" y="2525872"/>
            <a:ext cx="2635840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</a:t>
            </a:r>
          </a:p>
          <a:p>
            <a:r>
              <a:rPr lang="en-US" sz="2400" dirty="0"/>
              <a:t>Simple past (regular verbs)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BA44EB3-09B9-EA4A-0024-18909E719BB6}"/>
              </a:ext>
            </a:extLst>
          </p:cNvPr>
          <p:cNvGrpSpPr/>
          <p:nvPr/>
        </p:nvGrpSpPr>
        <p:grpSpPr>
          <a:xfrm>
            <a:off x="137753" y="3153960"/>
            <a:ext cx="4407851" cy="3452412"/>
            <a:chOff x="540493" y="3651704"/>
            <a:chExt cx="4004977" cy="3452412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D15FAC5-4B0B-42E8-0623-C4E88682EB15}"/>
                </a:ext>
              </a:extLst>
            </p:cNvPr>
            <p:cNvSpPr txBox="1"/>
            <p:nvPr/>
          </p:nvSpPr>
          <p:spPr>
            <a:xfrm>
              <a:off x="652956" y="4087906"/>
              <a:ext cx="3892514" cy="3016210"/>
            </a:xfrm>
            <a:custGeom>
              <a:avLst/>
              <a:gdLst>
                <a:gd name="connsiteX0" fmla="*/ 0 w 3892514"/>
                <a:gd name="connsiteY0" fmla="*/ 0 h 3016210"/>
                <a:gd name="connsiteX1" fmla="*/ 3892514 w 3892514"/>
                <a:gd name="connsiteY1" fmla="*/ 0 h 3016210"/>
                <a:gd name="connsiteX2" fmla="*/ 3892514 w 3892514"/>
                <a:gd name="connsiteY2" fmla="*/ 3016210 h 3016210"/>
                <a:gd name="connsiteX3" fmla="*/ 0 w 3892514"/>
                <a:gd name="connsiteY3" fmla="*/ 3016210 h 3016210"/>
                <a:gd name="connsiteX4" fmla="*/ 0 w 3892514"/>
                <a:gd name="connsiteY4" fmla="*/ 0 h 30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2514" h="3016210" fill="none" extrusionOk="0">
                  <a:moveTo>
                    <a:pt x="0" y="0"/>
                  </a:moveTo>
                  <a:cubicBezTo>
                    <a:pt x="581011" y="-49533"/>
                    <a:pt x="2590313" y="-14809"/>
                    <a:pt x="3892514" y="0"/>
                  </a:cubicBezTo>
                  <a:cubicBezTo>
                    <a:pt x="3980153" y="516574"/>
                    <a:pt x="3819835" y="2643207"/>
                    <a:pt x="3892514" y="3016210"/>
                  </a:cubicBezTo>
                  <a:cubicBezTo>
                    <a:pt x="2879706" y="2967979"/>
                    <a:pt x="1012045" y="3100665"/>
                    <a:pt x="0" y="3016210"/>
                  </a:cubicBezTo>
                  <a:cubicBezTo>
                    <a:pt x="-38581" y="2219146"/>
                    <a:pt x="63341" y="709150"/>
                    <a:pt x="0" y="0"/>
                  </a:cubicBezTo>
                  <a:close/>
                </a:path>
                <a:path w="3892514" h="3016210" stroke="0" extrusionOk="0">
                  <a:moveTo>
                    <a:pt x="0" y="0"/>
                  </a:moveTo>
                  <a:cubicBezTo>
                    <a:pt x="1676207" y="118645"/>
                    <a:pt x="3216181" y="116012"/>
                    <a:pt x="3892514" y="0"/>
                  </a:cubicBezTo>
                  <a:cubicBezTo>
                    <a:pt x="3759632" y="843278"/>
                    <a:pt x="3977465" y="1566943"/>
                    <a:pt x="3892514" y="3016210"/>
                  </a:cubicBezTo>
                  <a:cubicBezTo>
                    <a:pt x="2842483" y="3150810"/>
                    <a:pt x="1260224" y="2859014"/>
                    <a:pt x="0" y="3016210"/>
                  </a:cubicBezTo>
                  <a:cubicBezTo>
                    <a:pt x="-20187" y="1542253"/>
                    <a:pt x="-152480" y="76341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Em verbos terminados  em CVC (consoante, vogal, consoante), como </a:t>
              </a:r>
              <a:r>
                <a:rPr lang="pt-BR" sz="1900" i="1" dirty="0"/>
                <a:t>plan</a:t>
              </a:r>
              <a:r>
                <a:rPr lang="pt-BR" sz="1900" dirty="0"/>
                <a:t>, </a:t>
              </a:r>
              <a:r>
                <a:rPr lang="pt-BR" sz="1900" i="1" dirty="0"/>
                <a:t>shop</a:t>
              </a:r>
              <a:r>
                <a:rPr lang="pt-BR" sz="1900" dirty="0"/>
                <a:t> e </a:t>
              </a:r>
              <a:r>
                <a:rPr lang="pt-BR" sz="1900" i="1" dirty="0"/>
                <a:t>admit,</a:t>
              </a:r>
              <a:r>
                <a:rPr lang="pt-BR" sz="1900" dirty="0"/>
                <a:t> dobramos a última consoante antes de acrescentar </a:t>
              </a:r>
              <a:r>
                <a:rPr lang="pt-BR" sz="1900" b="1" i="1" dirty="0"/>
                <a:t>-ed</a:t>
              </a:r>
              <a:r>
                <a:rPr lang="pt-BR" sz="1900" dirty="0"/>
                <a:t> (</a:t>
              </a:r>
              <a:r>
                <a:rPr lang="pt-BR" sz="1900" i="1" dirty="0"/>
                <a:t>plan</a:t>
              </a:r>
              <a:r>
                <a:rPr lang="pt-BR" sz="1900" b="1" i="1" dirty="0"/>
                <a:t>ned</a:t>
              </a:r>
              <a:r>
                <a:rPr lang="pt-BR" sz="1900" i="1" dirty="0"/>
                <a:t>, shop</a:t>
              </a:r>
              <a:r>
                <a:rPr lang="pt-BR" sz="1900" b="1" i="1" dirty="0"/>
                <a:t>ped</a:t>
              </a:r>
              <a:r>
                <a:rPr lang="pt-BR" sz="1900" i="1" dirty="0"/>
                <a:t>, admit</a:t>
              </a:r>
              <a:r>
                <a:rPr lang="pt-BR" sz="1900" b="1" i="1" dirty="0"/>
                <a:t>ted</a:t>
              </a:r>
              <a:r>
                <a:rPr lang="pt-BR" sz="1900" dirty="0"/>
                <a:t>). No entanto, não dobramos a última consoante quando a sílaba tônica é a primeira. Dessa forma, em verbos como </a:t>
              </a:r>
              <a:r>
                <a:rPr lang="pt-BR" sz="1900" i="1" dirty="0"/>
                <a:t>listen</a:t>
              </a:r>
              <a:r>
                <a:rPr lang="pt-BR" sz="1900" dirty="0"/>
                <a:t>, </a:t>
              </a:r>
              <a:r>
                <a:rPr lang="pt-BR" sz="1900" i="1" dirty="0"/>
                <a:t>happen</a:t>
              </a:r>
              <a:r>
                <a:rPr lang="pt-BR" sz="1900" dirty="0"/>
                <a:t> e </a:t>
              </a:r>
              <a:r>
                <a:rPr lang="pt-BR" sz="1900" i="1" dirty="0"/>
                <a:t>offer</a:t>
              </a:r>
              <a:r>
                <a:rPr lang="pt-BR" sz="1900" dirty="0"/>
                <a:t>, apenas acrescentamos </a:t>
              </a:r>
              <a:r>
                <a:rPr lang="pt-BR" sz="1900" b="1" i="1" dirty="0"/>
                <a:t>-ed </a:t>
              </a:r>
              <a:r>
                <a:rPr lang="pt-BR" sz="1900" dirty="0"/>
                <a:t>(</a:t>
              </a:r>
              <a:r>
                <a:rPr lang="pt-BR" sz="1900" i="1" dirty="0"/>
                <a:t>listened</a:t>
              </a:r>
              <a:r>
                <a:rPr lang="pt-BR" sz="1900" dirty="0"/>
                <a:t>, </a:t>
              </a:r>
              <a:r>
                <a:rPr lang="pt-BR" sz="1900" i="1" dirty="0"/>
                <a:t>happened</a:t>
              </a:r>
              <a:r>
                <a:rPr lang="pt-BR" sz="1900" dirty="0"/>
                <a:t>, </a:t>
              </a:r>
              <a:r>
                <a:rPr lang="pt-BR" sz="1900" i="1" dirty="0"/>
                <a:t>offered</a:t>
              </a:r>
              <a:r>
                <a:rPr lang="pt-BR" sz="1900" dirty="0"/>
                <a:t>).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F8980D86-E5CE-74B0-403C-9AF7F2C228BC}"/>
                </a:ext>
              </a:extLst>
            </p:cNvPr>
            <p:cNvSpPr/>
            <p:nvPr/>
          </p:nvSpPr>
          <p:spPr>
            <a:xfrm rot="21338555">
              <a:off x="540493" y="3651704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9" name="Imagem 8" descr="Tabela&#10;&#10;Descrição gerada automaticamente com confiança média">
            <a:extLst>
              <a:ext uri="{FF2B5EF4-FFF2-40B4-BE49-F238E27FC236}">
                <a16:creationId xmlns:a16="http://schemas.microsoft.com/office/drawing/2014/main" id="{F2732788-A065-845D-D0CC-38EB958F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908" y="2072512"/>
            <a:ext cx="74676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</a:t>
            </a:r>
          </a:p>
          <a:p>
            <a:r>
              <a:rPr lang="en-US" sz="2400" dirty="0"/>
              <a:t>Simple past (regular verbs)</a:t>
            </a:r>
          </a:p>
        </p:txBody>
      </p:sp>
      <p:pic>
        <p:nvPicPr>
          <p:cNvPr id="6" name="Imagem 5" descr="Tabela&#10;&#10;Descrição gerada automaticamente com confiança média">
            <a:extLst>
              <a:ext uri="{FF2B5EF4-FFF2-40B4-BE49-F238E27FC236}">
                <a16:creationId xmlns:a16="http://schemas.microsoft.com/office/drawing/2014/main" id="{2511BF44-FE6E-1089-3DD5-FAA9E2B69D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948" y="1701947"/>
            <a:ext cx="6782398" cy="34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5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</a:t>
            </a:r>
          </a:p>
          <a:p>
            <a:r>
              <a:rPr lang="en-US" sz="2400" dirty="0"/>
              <a:t>Simple past (regular verbs)</a:t>
            </a:r>
          </a:p>
        </p:txBody>
      </p:sp>
      <p:pic>
        <p:nvPicPr>
          <p:cNvPr id="5" name="Imagem 4" descr="Tabela&#10;&#10;Descrição gerada automaticamente com confiança média">
            <a:extLst>
              <a:ext uri="{FF2B5EF4-FFF2-40B4-BE49-F238E27FC236}">
                <a16:creationId xmlns:a16="http://schemas.microsoft.com/office/drawing/2014/main" id="{328F15E5-BB93-964D-E968-28E071972B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329" y="2129398"/>
            <a:ext cx="6995637" cy="294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0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9E62F096-4B2C-53EA-27B5-7DCC274472C1}"/>
              </a:ext>
            </a:extLst>
          </p:cNvPr>
          <p:cNvSpPr txBox="1">
            <a:spLocks/>
          </p:cNvSpPr>
          <p:nvPr/>
        </p:nvSpPr>
        <p:spPr>
          <a:xfrm>
            <a:off x="4929353" y="5998661"/>
            <a:ext cx="7148496" cy="162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BIOGRAPHY.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Oprah Winfrey.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21 mar. 2018.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www.biography.com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/media-figure/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oprah-winfrey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24 jun. 2022.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0513CFA-172E-AF13-1E37-A0FBF50C5BC1}"/>
              </a:ext>
            </a:extLst>
          </p:cNvPr>
          <p:cNvGrpSpPr/>
          <p:nvPr/>
        </p:nvGrpSpPr>
        <p:grpSpPr>
          <a:xfrm>
            <a:off x="386669" y="2890702"/>
            <a:ext cx="3877570" cy="3323831"/>
            <a:chOff x="667900" y="3626397"/>
            <a:chExt cx="3877570" cy="3323831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DF68C4A-282A-E8EA-1E6D-63EDCE033A20}"/>
                </a:ext>
              </a:extLst>
            </p:cNvPr>
            <p:cNvSpPr txBox="1"/>
            <p:nvPr/>
          </p:nvSpPr>
          <p:spPr>
            <a:xfrm>
              <a:off x="839243" y="4087906"/>
              <a:ext cx="3706227" cy="2862322"/>
            </a:xfrm>
            <a:custGeom>
              <a:avLst/>
              <a:gdLst>
                <a:gd name="connsiteX0" fmla="*/ 0 w 3706227"/>
                <a:gd name="connsiteY0" fmla="*/ 0 h 2862322"/>
                <a:gd name="connsiteX1" fmla="*/ 3706227 w 3706227"/>
                <a:gd name="connsiteY1" fmla="*/ 0 h 2862322"/>
                <a:gd name="connsiteX2" fmla="*/ 3706227 w 3706227"/>
                <a:gd name="connsiteY2" fmla="*/ 2862322 h 2862322"/>
                <a:gd name="connsiteX3" fmla="*/ 0 w 3706227"/>
                <a:gd name="connsiteY3" fmla="*/ 2862322 h 2862322"/>
                <a:gd name="connsiteX4" fmla="*/ 0 w 3706227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227" h="2862322" fill="none" extrusionOk="0">
                  <a:moveTo>
                    <a:pt x="0" y="0"/>
                  </a:moveTo>
                  <a:cubicBezTo>
                    <a:pt x="1374769" y="-49533"/>
                    <a:pt x="2289012" y="-14809"/>
                    <a:pt x="3706227" y="0"/>
                  </a:cubicBezTo>
                  <a:cubicBezTo>
                    <a:pt x="3793866" y="1177938"/>
                    <a:pt x="3633548" y="2516856"/>
                    <a:pt x="3706227" y="2862322"/>
                  </a:cubicBezTo>
                  <a:cubicBezTo>
                    <a:pt x="2001865" y="2814091"/>
                    <a:pt x="1481026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3706227" h="2862322" stroke="0" extrusionOk="0">
                  <a:moveTo>
                    <a:pt x="0" y="0"/>
                  </a:moveTo>
                  <a:cubicBezTo>
                    <a:pt x="888267" y="118645"/>
                    <a:pt x="2677976" y="116012"/>
                    <a:pt x="3706227" y="0"/>
                  </a:cubicBezTo>
                  <a:cubicBezTo>
                    <a:pt x="3573345" y="618235"/>
                    <a:pt x="3791178" y="2215913"/>
                    <a:pt x="3706227" y="2862322"/>
                  </a:cubicBezTo>
                  <a:cubicBezTo>
                    <a:pt x="2218654" y="2996922"/>
                    <a:pt x="1798915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visitar um site, observe o menu de navegação e busque prever quais conteúdos serão apresentados em cada </a:t>
              </a:r>
              <a:r>
                <a:rPr lang="pt-BR" sz="2000" i="1" dirty="0"/>
                <a:t>link</a:t>
              </a:r>
              <a:r>
                <a:rPr lang="pt-BR" sz="2000" dirty="0"/>
                <a:t>.</a:t>
              </a:r>
            </a:p>
            <a:p>
              <a:r>
                <a:rPr lang="pt-BR" sz="2000" dirty="0"/>
                <a:t>Observe a reprodução da </a:t>
              </a:r>
              <a:r>
                <a:rPr lang="pt-BR" sz="2000" i="1" dirty="0"/>
                <a:t>webpage</a:t>
              </a:r>
              <a:r>
                <a:rPr lang="pt-BR" sz="2000" dirty="0"/>
                <a:t> e responda: Em qual item do menu de navegação você deveria clicar para encontrar biografias de outras pessoas?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42ED94E9-F868-2037-3CBD-6888DBC8571F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CC55A329-492A-1B5F-306F-90D1D89C34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973" y="648238"/>
            <a:ext cx="7309876" cy="53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Kinds of tv shows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5E58603-D91C-610B-1351-1C5E4AC68A9A}"/>
              </a:ext>
            </a:extLst>
          </p:cNvPr>
          <p:cNvSpPr txBox="1"/>
          <p:nvPr/>
        </p:nvSpPr>
        <p:spPr>
          <a:xfrm>
            <a:off x="8139377" y="1249562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talk show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B0FF49-073A-7086-64B6-D73624BF4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777" y="276127"/>
            <a:ext cx="2641600" cy="14351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E8A4851-1A9C-5D01-0FF3-B37055E99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827" y="1867680"/>
            <a:ext cx="2603500" cy="14224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BABC09F-5FD2-09C8-6A68-B38CC5B0A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677" y="3446533"/>
            <a:ext cx="2641600" cy="14478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2232F69-AADB-93E7-12A6-CF264B119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727" y="5050786"/>
            <a:ext cx="2641600" cy="14478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E29D0C-7788-210B-9CF9-9FF13CFC34C0}"/>
              </a:ext>
            </a:extLst>
          </p:cNvPr>
          <p:cNvSpPr txBox="1"/>
          <p:nvPr/>
        </p:nvSpPr>
        <p:spPr>
          <a:xfrm>
            <a:off x="8139377" y="2853815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cartoon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0C2129-7E3C-54C0-36D4-7C07011B0BE1}"/>
              </a:ext>
            </a:extLst>
          </p:cNvPr>
          <p:cNvSpPr txBox="1"/>
          <p:nvPr/>
        </p:nvSpPr>
        <p:spPr>
          <a:xfrm>
            <a:off x="8139377" y="4432668"/>
            <a:ext cx="2142555" cy="461665"/>
          </a:xfrm>
          <a:custGeom>
            <a:avLst/>
            <a:gdLst>
              <a:gd name="connsiteX0" fmla="*/ 0 w 2142555"/>
              <a:gd name="connsiteY0" fmla="*/ 0 h 461665"/>
              <a:gd name="connsiteX1" fmla="*/ 2142555 w 2142555"/>
              <a:gd name="connsiteY1" fmla="*/ 0 h 461665"/>
              <a:gd name="connsiteX2" fmla="*/ 2142555 w 2142555"/>
              <a:gd name="connsiteY2" fmla="*/ 461665 h 461665"/>
              <a:gd name="connsiteX3" fmla="*/ 0 w 2142555"/>
              <a:gd name="connsiteY3" fmla="*/ 461665 h 461665"/>
              <a:gd name="connsiteX4" fmla="*/ 0 w 21425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5" h="461665" fill="none" extrusionOk="0">
                <a:moveTo>
                  <a:pt x="0" y="0"/>
                </a:moveTo>
                <a:cubicBezTo>
                  <a:pt x="516133" y="-49533"/>
                  <a:pt x="1231517" y="-14809"/>
                  <a:pt x="2142555" y="0"/>
                </a:cubicBezTo>
                <a:cubicBezTo>
                  <a:pt x="2140407" y="186521"/>
                  <a:pt x="2140262" y="313513"/>
                  <a:pt x="2142555" y="461665"/>
                </a:cubicBezTo>
                <a:cubicBezTo>
                  <a:pt x="1727792" y="413434"/>
                  <a:pt x="92692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5" h="461665" stroke="0" extrusionOk="0">
                <a:moveTo>
                  <a:pt x="0" y="0"/>
                </a:moveTo>
                <a:cubicBezTo>
                  <a:pt x="269341" y="118645"/>
                  <a:pt x="1575790" y="116012"/>
                  <a:pt x="2142555" y="0"/>
                </a:cubicBezTo>
                <a:cubicBezTo>
                  <a:pt x="2161301" y="143527"/>
                  <a:pt x="2115565" y="261265"/>
                  <a:pt x="2142555" y="461665"/>
                </a:cubicBezTo>
                <a:cubicBezTo>
                  <a:pt x="1285338" y="596265"/>
                  <a:pt x="77896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cooking show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540D5-081B-E068-A91B-08E9B90B38B7}"/>
              </a:ext>
            </a:extLst>
          </p:cNvPr>
          <p:cNvSpPr txBox="1"/>
          <p:nvPr/>
        </p:nvSpPr>
        <p:spPr>
          <a:xfrm>
            <a:off x="8139377" y="6036921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series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C87E8F-EB74-4546-9789-CCA9E69AA73F}"/>
              </a:ext>
            </a:extLst>
          </p:cNvPr>
          <p:cNvSpPr txBox="1"/>
          <p:nvPr/>
        </p:nvSpPr>
        <p:spPr>
          <a:xfrm rot="16200000">
            <a:off x="4091274" y="5162057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NETFLIX/KOBAL/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8C3DDB3-BF73-122D-423E-A1F80C3AC321}"/>
              </a:ext>
            </a:extLst>
          </p:cNvPr>
          <p:cNvSpPr txBox="1"/>
          <p:nvPr/>
        </p:nvSpPr>
        <p:spPr>
          <a:xfrm rot="16200000">
            <a:off x="4160524" y="3525920"/>
            <a:ext cx="2405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TPG /GETTY IMAGES</a:t>
            </a:r>
            <a:endParaRPr lang="pt-BR" sz="9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03292F6-7409-8938-1EAF-1295510CA2F6}"/>
              </a:ext>
            </a:extLst>
          </p:cNvPr>
          <p:cNvSpPr txBox="1"/>
          <p:nvPr/>
        </p:nvSpPr>
        <p:spPr>
          <a:xfrm rot="16200000">
            <a:off x="4136324" y="2081123"/>
            <a:ext cx="2253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CARTOON NETWORK /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COURTESY: EVERETT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COLLECTION / FOTOARENA</a:t>
            </a:r>
            <a:endParaRPr lang="pt-BR" sz="9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1B4A5F5-5485-F48A-4602-3884CDCFED9C}"/>
              </a:ext>
            </a:extLst>
          </p:cNvPr>
          <p:cNvSpPr txBox="1"/>
          <p:nvPr/>
        </p:nvSpPr>
        <p:spPr>
          <a:xfrm rot="16200000">
            <a:off x="4198623" y="405063"/>
            <a:ext cx="2405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CBS/GETTY IMAGES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46489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Kinds of tv shows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5E58603-D91C-610B-1351-1C5E4AC68A9A}"/>
              </a:ext>
            </a:extLst>
          </p:cNvPr>
          <p:cNvSpPr txBox="1"/>
          <p:nvPr/>
        </p:nvSpPr>
        <p:spPr>
          <a:xfrm>
            <a:off x="8139377" y="1249562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game show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E29D0C-7788-210B-9CF9-9FF13CFC34C0}"/>
              </a:ext>
            </a:extLst>
          </p:cNvPr>
          <p:cNvSpPr txBox="1"/>
          <p:nvPr/>
        </p:nvSpPr>
        <p:spPr>
          <a:xfrm>
            <a:off x="8139377" y="2853815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documentary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0C2129-7E3C-54C0-36D4-7C07011B0BE1}"/>
              </a:ext>
            </a:extLst>
          </p:cNvPr>
          <p:cNvSpPr txBox="1"/>
          <p:nvPr/>
        </p:nvSpPr>
        <p:spPr>
          <a:xfrm>
            <a:off x="8139377" y="4432668"/>
            <a:ext cx="2142555" cy="461665"/>
          </a:xfrm>
          <a:custGeom>
            <a:avLst/>
            <a:gdLst>
              <a:gd name="connsiteX0" fmla="*/ 0 w 2142555"/>
              <a:gd name="connsiteY0" fmla="*/ 0 h 461665"/>
              <a:gd name="connsiteX1" fmla="*/ 2142555 w 2142555"/>
              <a:gd name="connsiteY1" fmla="*/ 0 h 461665"/>
              <a:gd name="connsiteX2" fmla="*/ 2142555 w 2142555"/>
              <a:gd name="connsiteY2" fmla="*/ 461665 h 461665"/>
              <a:gd name="connsiteX3" fmla="*/ 0 w 2142555"/>
              <a:gd name="connsiteY3" fmla="*/ 461665 h 461665"/>
              <a:gd name="connsiteX4" fmla="*/ 0 w 21425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5" h="461665" fill="none" extrusionOk="0">
                <a:moveTo>
                  <a:pt x="0" y="0"/>
                </a:moveTo>
                <a:cubicBezTo>
                  <a:pt x="516133" y="-49533"/>
                  <a:pt x="1231517" y="-14809"/>
                  <a:pt x="2142555" y="0"/>
                </a:cubicBezTo>
                <a:cubicBezTo>
                  <a:pt x="2140407" y="186521"/>
                  <a:pt x="2140262" y="313513"/>
                  <a:pt x="2142555" y="461665"/>
                </a:cubicBezTo>
                <a:cubicBezTo>
                  <a:pt x="1727792" y="413434"/>
                  <a:pt x="92692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5" h="461665" stroke="0" extrusionOk="0">
                <a:moveTo>
                  <a:pt x="0" y="0"/>
                </a:moveTo>
                <a:cubicBezTo>
                  <a:pt x="269341" y="118645"/>
                  <a:pt x="1575790" y="116012"/>
                  <a:pt x="2142555" y="0"/>
                </a:cubicBezTo>
                <a:cubicBezTo>
                  <a:pt x="2161301" y="143527"/>
                  <a:pt x="2115565" y="261265"/>
                  <a:pt x="2142555" y="461665"/>
                </a:cubicBezTo>
                <a:cubicBezTo>
                  <a:pt x="1285338" y="596265"/>
                  <a:pt x="77896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news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540D5-081B-E068-A91B-08E9B90B38B7}"/>
              </a:ext>
            </a:extLst>
          </p:cNvPr>
          <p:cNvSpPr txBox="1"/>
          <p:nvPr/>
        </p:nvSpPr>
        <p:spPr>
          <a:xfrm>
            <a:off x="8139377" y="6036921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soap (opera)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F0A8C7-8A1F-E687-6A13-39863EFEE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42" y="263427"/>
            <a:ext cx="2641600" cy="14478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18C665-F5EC-FC42-4037-AC5899FC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942" y="1893080"/>
            <a:ext cx="2628900" cy="14224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F05D8C6-F132-A26A-A285-1ADB2DA6B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842" y="3459233"/>
            <a:ext cx="2667000" cy="14351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D6518C9-905B-95F1-8A79-B01387FF5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842" y="5076186"/>
            <a:ext cx="2667000" cy="14224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B2D1DE4-5BB0-C91D-2263-D7475F1B4C9F}"/>
              </a:ext>
            </a:extLst>
          </p:cNvPr>
          <p:cNvSpPr txBox="1"/>
          <p:nvPr/>
        </p:nvSpPr>
        <p:spPr>
          <a:xfrm rot="16200000">
            <a:off x="4353433" y="5470652"/>
            <a:ext cx="181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HTTPS://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WWW.NETFLIX.COM/BR</a:t>
            </a:r>
            <a:endParaRPr lang="pt-BR" sz="9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A1978DF-7582-81BA-B69F-5B8B06270FB0}"/>
              </a:ext>
            </a:extLst>
          </p:cNvPr>
          <p:cNvSpPr txBox="1"/>
          <p:nvPr/>
        </p:nvSpPr>
        <p:spPr>
          <a:xfrm rot="16200000">
            <a:off x="4165739" y="3708503"/>
            <a:ext cx="2405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SIMONKR /GETTY IMAGES</a:t>
            </a:r>
            <a:endParaRPr lang="pt-BR" sz="9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1CC3F6-592C-286A-8D61-D359B2E6FAB5}"/>
              </a:ext>
            </a:extLst>
          </p:cNvPr>
          <p:cNvSpPr txBox="1"/>
          <p:nvPr/>
        </p:nvSpPr>
        <p:spPr>
          <a:xfrm rot="16200000">
            <a:off x="4174600" y="1959175"/>
            <a:ext cx="2405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NZFILM</a:t>
            </a:r>
            <a:endParaRPr lang="pt-BR" sz="9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B6DCBA8-FD3B-ED3D-95BD-EBBB9CFE930B}"/>
              </a:ext>
            </a:extLst>
          </p:cNvPr>
          <p:cNvSpPr txBox="1"/>
          <p:nvPr/>
        </p:nvSpPr>
        <p:spPr>
          <a:xfrm rot="16200000">
            <a:off x="4105349" y="361873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BOB DAEMMRICH /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ALAMY / FOTOARENA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55082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1334813" y="2644316"/>
            <a:ext cx="2672627" cy="99573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Simple past (regular verbs)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4F8F246-9203-FD00-8012-8C6EC2EBB09F}"/>
              </a:ext>
            </a:extLst>
          </p:cNvPr>
          <p:cNvGrpSpPr/>
          <p:nvPr/>
        </p:nvGrpSpPr>
        <p:grpSpPr>
          <a:xfrm>
            <a:off x="137753" y="3153960"/>
            <a:ext cx="4407851" cy="3452412"/>
            <a:chOff x="540493" y="3651704"/>
            <a:chExt cx="4004977" cy="3452412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8B0D04D7-9D02-D787-9598-37FF4401FD92}"/>
                </a:ext>
              </a:extLst>
            </p:cNvPr>
            <p:cNvSpPr txBox="1"/>
            <p:nvPr/>
          </p:nvSpPr>
          <p:spPr>
            <a:xfrm>
              <a:off x="652956" y="4087906"/>
              <a:ext cx="3892514" cy="3016210"/>
            </a:xfrm>
            <a:custGeom>
              <a:avLst/>
              <a:gdLst>
                <a:gd name="connsiteX0" fmla="*/ 0 w 3892514"/>
                <a:gd name="connsiteY0" fmla="*/ 0 h 3016210"/>
                <a:gd name="connsiteX1" fmla="*/ 3892514 w 3892514"/>
                <a:gd name="connsiteY1" fmla="*/ 0 h 3016210"/>
                <a:gd name="connsiteX2" fmla="*/ 3892514 w 3892514"/>
                <a:gd name="connsiteY2" fmla="*/ 3016210 h 3016210"/>
                <a:gd name="connsiteX3" fmla="*/ 0 w 3892514"/>
                <a:gd name="connsiteY3" fmla="*/ 3016210 h 3016210"/>
                <a:gd name="connsiteX4" fmla="*/ 0 w 3892514"/>
                <a:gd name="connsiteY4" fmla="*/ 0 h 30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2514" h="3016210" fill="none" extrusionOk="0">
                  <a:moveTo>
                    <a:pt x="0" y="0"/>
                  </a:moveTo>
                  <a:cubicBezTo>
                    <a:pt x="581011" y="-49533"/>
                    <a:pt x="2590313" y="-14809"/>
                    <a:pt x="3892514" y="0"/>
                  </a:cubicBezTo>
                  <a:cubicBezTo>
                    <a:pt x="3980153" y="516574"/>
                    <a:pt x="3819835" y="2643207"/>
                    <a:pt x="3892514" y="3016210"/>
                  </a:cubicBezTo>
                  <a:cubicBezTo>
                    <a:pt x="2879706" y="2967979"/>
                    <a:pt x="1012045" y="3100665"/>
                    <a:pt x="0" y="3016210"/>
                  </a:cubicBezTo>
                  <a:cubicBezTo>
                    <a:pt x="-38581" y="2219146"/>
                    <a:pt x="63341" y="709150"/>
                    <a:pt x="0" y="0"/>
                  </a:cubicBezTo>
                  <a:close/>
                </a:path>
                <a:path w="3892514" h="3016210" stroke="0" extrusionOk="0">
                  <a:moveTo>
                    <a:pt x="0" y="0"/>
                  </a:moveTo>
                  <a:cubicBezTo>
                    <a:pt x="1676207" y="118645"/>
                    <a:pt x="3216181" y="116012"/>
                    <a:pt x="3892514" y="0"/>
                  </a:cubicBezTo>
                  <a:cubicBezTo>
                    <a:pt x="3759632" y="843278"/>
                    <a:pt x="3977465" y="1566943"/>
                    <a:pt x="3892514" y="3016210"/>
                  </a:cubicBezTo>
                  <a:cubicBezTo>
                    <a:pt x="2842483" y="3150810"/>
                    <a:pt x="1260224" y="2859014"/>
                    <a:pt x="0" y="3016210"/>
                  </a:cubicBezTo>
                  <a:cubicBezTo>
                    <a:pt x="-20187" y="1542253"/>
                    <a:pt x="-152480" y="76341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Em verbos terminados  em CVC (consoante, vogal, consoante), como </a:t>
              </a:r>
              <a:r>
                <a:rPr lang="pt-BR" sz="1900" i="1" dirty="0"/>
                <a:t>occur</a:t>
              </a:r>
              <a:r>
                <a:rPr lang="pt-BR" sz="1900" dirty="0"/>
                <a:t>, </a:t>
              </a:r>
              <a:r>
                <a:rPr lang="pt-BR" sz="1900" i="1" dirty="0"/>
                <a:t>plan</a:t>
              </a:r>
              <a:r>
                <a:rPr lang="pt-BR" sz="1900" dirty="0"/>
                <a:t> e </a:t>
              </a:r>
              <a:r>
                <a:rPr lang="pt-BR" sz="1900" i="1" dirty="0"/>
                <a:t>shop</a:t>
              </a:r>
              <a:r>
                <a:rPr lang="pt-BR" sz="1900" dirty="0"/>
                <a:t>, dobramos a última consoante antes de acrescentar </a:t>
              </a:r>
              <a:r>
                <a:rPr lang="pt-BR" sz="1900" b="1" i="1" dirty="0"/>
                <a:t>-ed</a:t>
              </a:r>
              <a:r>
                <a:rPr lang="pt-BR" sz="1900" dirty="0"/>
                <a:t> (</a:t>
              </a:r>
              <a:r>
                <a:rPr lang="pt-BR" sz="1900" i="1" dirty="0"/>
                <a:t>occur</a:t>
              </a:r>
              <a:r>
                <a:rPr lang="pt-BR" sz="1900" b="1" i="1" dirty="0"/>
                <a:t>red</a:t>
              </a:r>
              <a:r>
                <a:rPr lang="pt-BR" sz="1900" i="1" dirty="0"/>
                <a:t>, plan</a:t>
              </a:r>
              <a:r>
                <a:rPr lang="pt-BR" sz="1900" b="1" i="1" dirty="0"/>
                <a:t>ned</a:t>
              </a:r>
              <a:r>
                <a:rPr lang="pt-BR" sz="1900" i="1" dirty="0"/>
                <a:t>, shop</a:t>
              </a:r>
              <a:r>
                <a:rPr lang="pt-BR" sz="1900" b="1" i="1" dirty="0"/>
                <a:t>ped</a:t>
              </a:r>
              <a:r>
                <a:rPr lang="pt-BR" sz="1900" dirty="0"/>
                <a:t>). No entanto, não dobramos a última consoante quando a sílaba tônica é a primeira. Dessa forma, em verbos como </a:t>
              </a:r>
              <a:r>
                <a:rPr lang="pt-BR" sz="1900" i="1" dirty="0"/>
                <a:t>listen</a:t>
              </a:r>
              <a:r>
                <a:rPr lang="pt-BR" sz="1900" dirty="0"/>
                <a:t>, </a:t>
              </a:r>
              <a:r>
                <a:rPr lang="pt-BR" sz="1900" i="1" dirty="0"/>
                <a:t>happen</a:t>
              </a:r>
              <a:r>
                <a:rPr lang="pt-BR" sz="1900" dirty="0"/>
                <a:t> e </a:t>
              </a:r>
              <a:r>
                <a:rPr lang="pt-BR" sz="1900" i="1" dirty="0"/>
                <a:t>offer</a:t>
              </a:r>
              <a:r>
                <a:rPr lang="pt-BR" sz="1900" dirty="0"/>
                <a:t>, apenas acrescentamos </a:t>
              </a:r>
              <a:r>
                <a:rPr lang="pt-BR" sz="1900" b="1" i="1" dirty="0"/>
                <a:t>-ed </a:t>
              </a:r>
              <a:r>
                <a:rPr lang="pt-BR" sz="1900" dirty="0"/>
                <a:t>(</a:t>
              </a:r>
              <a:r>
                <a:rPr lang="pt-BR" sz="1900" i="1" dirty="0"/>
                <a:t>listened</a:t>
              </a:r>
              <a:r>
                <a:rPr lang="pt-BR" sz="1900" dirty="0"/>
                <a:t>, </a:t>
              </a:r>
              <a:r>
                <a:rPr lang="pt-BR" sz="1900" i="1" dirty="0"/>
                <a:t>happened</a:t>
              </a:r>
              <a:r>
                <a:rPr lang="pt-BR" sz="1900" dirty="0"/>
                <a:t>, </a:t>
              </a:r>
              <a:r>
                <a:rPr lang="pt-BR" sz="1900" i="1" dirty="0"/>
                <a:t>offered</a:t>
              </a:r>
              <a:r>
                <a:rPr lang="pt-BR" sz="1900" dirty="0"/>
                <a:t>).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3B72B1F1-E65A-2A38-F420-1F14CD5505F0}"/>
                </a:ext>
              </a:extLst>
            </p:cNvPr>
            <p:cNvSpPr/>
            <p:nvPr/>
          </p:nvSpPr>
          <p:spPr>
            <a:xfrm rot="21338555">
              <a:off x="540493" y="3651704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734363E-593E-A182-7A31-FA0F387128EA}"/>
              </a:ext>
            </a:extLst>
          </p:cNvPr>
          <p:cNvGrpSpPr/>
          <p:nvPr/>
        </p:nvGrpSpPr>
        <p:grpSpPr>
          <a:xfrm>
            <a:off x="4915825" y="1456199"/>
            <a:ext cx="6794500" cy="3898900"/>
            <a:chOff x="5025897" y="1479550"/>
            <a:chExt cx="6794500" cy="3898900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747F6EF9-1CEA-3689-FE04-4522EF997CDC}"/>
                </a:ext>
              </a:extLst>
            </p:cNvPr>
            <p:cNvGrpSpPr/>
            <p:nvPr/>
          </p:nvGrpSpPr>
          <p:grpSpPr>
            <a:xfrm>
              <a:off x="5025897" y="1479550"/>
              <a:ext cx="6794500" cy="3898900"/>
              <a:chOff x="5025897" y="1479550"/>
              <a:chExt cx="6794500" cy="3898900"/>
            </a:xfrm>
          </p:grpSpPr>
          <p:pic>
            <p:nvPicPr>
              <p:cNvPr id="9" name="Imagem 8" descr="Tabela&#10;&#10;Descrição gerada automaticamente">
                <a:extLst>
                  <a:ext uri="{FF2B5EF4-FFF2-40B4-BE49-F238E27FC236}">
                    <a16:creationId xmlns:a16="http://schemas.microsoft.com/office/drawing/2014/main" id="{43A0867E-5743-F30E-1D4C-F2DAA41C5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5897" y="1479550"/>
                <a:ext cx="6794500" cy="3898900"/>
              </a:xfrm>
              <a:prstGeom prst="rect">
                <a:avLst/>
              </a:prstGeom>
            </p:spPr>
          </p:pic>
          <p:cxnSp>
            <p:nvCxnSpPr>
              <p:cNvPr id="17" name="Conector Reto 16">
                <a:extLst>
                  <a:ext uri="{FF2B5EF4-FFF2-40B4-BE49-F238E27FC236}">
                    <a16:creationId xmlns:a16="http://schemas.microsoft.com/office/drawing/2014/main" id="{3B79A56B-A313-E510-C99A-84E1C5682CC0}"/>
                  </a:ext>
                </a:extLst>
              </p:cNvPr>
              <p:cNvCxnSpPr/>
              <p:nvPr/>
            </p:nvCxnSpPr>
            <p:spPr>
              <a:xfrm>
                <a:off x="8177048" y="5087757"/>
                <a:ext cx="0" cy="18000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7A4B780-D138-CBAC-577D-285813D58E3E}"/>
                </a:ext>
              </a:extLst>
            </p:cNvPr>
            <p:cNvSpPr txBox="1"/>
            <p:nvPr/>
          </p:nvSpPr>
          <p:spPr>
            <a:xfrm>
              <a:off x="7503383" y="2504347"/>
              <a:ext cx="626251" cy="430887"/>
            </a:xfrm>
            <a:custGeom>
              <a:avLst/>
              <a:gdLst>
                <a:gd name="connsiteX0" fmla="*/ 0 w 626251"/>
                <a:gd name="connsiteY0" fmla="*/ 0 h 430887"/>
                <a:gd name="connsiteX1" fmla="*/ 626251 w 626251"/>
                <a:gd name="connsiteY1" fmla="*/ 0 h 430887"/>
                <a:gd name="connsiteX2" fmla="*/ 626251 w 626251"/>
                <a:gd name="connsiteY2" fmla="*/ 430887 h 430887"/>
                <a:gd name="connsiteX3" fmla="*/ 0 w 626251"/>
                <a:gd name="connsiteY3" fmla="*/ 430887 h 430887"/>
                <a:gd name="connsiteX4" fmla="*/ 0 w 626251"/>
                <a:gd name="connsiteY4" fmla="*/ 0 h 43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251" h="430887" fill="none" extrusionOk="0">
                  <a:moveTo>
                    <a:pt x="0" y="0"/>
                  </a:moveTo>
                  <a:cubicBezTo>
                    <a:pt x="225308" y="-26447"/>
                    <a:pt x="526711" y="25904"/>
                    <a:pt x="626251" y="0"/>
                  </a:cubicBezTo>
                  <a:cubicBezTo>
                    <a:pt x="620103" y="73646"/>
                    <a:pt x="624443" y="310895"/>
                    <a:pt x="626251" y="430887"/>
                  </a:cubicBezTo>
                  <a:cubicBezTo>
                    <a:pt x="360896" y="408328"/>
                    <a:pt x="155782" y="444555"/>
                    <a:pt x="0" y="430887"/>
                  </a:cubicBezTo>
                  <a:cubicBezTo>
                    <a:pt x="28024" y="240886"/>
                    <a:pt x="-20033" y="117543"/>
                    <a:pt x="0" y="0"/>
                  </a:cubicBezTo>
                  <a:close/>
                </a:path>
                <a:path w="626251" h="430887" stroke="0" extrusionOk="0">
                  <a:moveTo>
                    <a:pt x="0" y="0"/>
                  </a:moveTo>
                  <a:cubicBezTo>
                    <a:pt x="195427" y="49990"/>
                    <a:pt x="472548" y="6965"/>
                    <a:pt x="626251" y="0"/>
                  </a:cubicBezTo>
                  <a:cubicBezTo>
                    <a:pt x="595909" y="55302"/>
                    <a:pt x="605323" y="259425"/>
                    <a:pt x="626251" y="430887"/>
                  </a:cubicBezTo>
                  <a:cubicBezTo>
                    <a:pt x="417205" y="467069"/>
                    <a:pt x="147677" y="479836"/>
                    <a:pt x="0" y="430887"/>
                  </a:cubicBezTo>
                  <a:cubicBezTo>
                    <a:pt x="25360" y="256255"/>
                    <a:pt x="33137" y="16997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100" b="1" dirty="0">
                  <a:solidFill>
                    <a:srgbClr val="FF0000"/>
                  </a:solidFill>
                </a:rPr>
                <a:t>ed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2BF70325-D4C4-7B4F-1A79-68B83EB8071B}"/>
              </a:ext>
            </a:extLst>
          </p:cNvPr>
          <p:cNvSpPr txBox="1"/>
          <p:nvPr/>
        </p:nvSpPr>
        <p:spPr>
          <a:xfrm>
            <a:off x="7393310" y="3350507"/>
            <a:ext cx="626251" cy="430887"/>
          </a:xfrm>
          <a:custGeom>
            <a:avLst/>
            <a:gdLst>
              <a:gd name="connsiteX0" fmla="*/ 0 w 626251"/>
              <a:gd name="connsiteY0" fmla="*/ 0 h 430887"/>
              <a:gd name="connsiteX1" fmla="*/ 626251 w 626251"/>
              <a:gd name="connsiteY1" fmla="*/ 0 h 430887"/>
              <a:gd name="connsiteX2" fmla="*/ 626251 w 626251"/>
              <a:gd name="connsiteY2" fmla="*/ 430887 h 430887"/>
              <a:gd name="connsiteX3" fmla="*/ 0 w 626251"/>
              <a:gd name="connsiteY3" fmla="*/ 430887 h 430887"/>
              <a:gd name="connsiteX4" fmla="*/ 0 w 626251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251" h="430887" fill="none" extrusionOk="0">
                <a:moveTo>
                  <a:pt x="0" y="0"/>
                </a:moveTo>
                <a:cubicBezTo>
                  <a:pt x="225308" y="-26447"/>
                  <a:pt x="526711" y="25904"/>
                  <a:pt x="626251" y="0"/>
                </a:cubicBezTo>
                <a:cubicBezTo>
                  <a:pt x="620103" y="73646"/>
                  <a:pt x="624443" y="310895"/>
                  <a:pt x="626251" y="430887"/>
                </a:cubicBezTo>
                <a:cubicBezTo>
                  <a:pt x="360896" y="408328"/>
                  <a:pt x="155782" y="444555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626251" h="430887" stroke="0" extrusionOk="0">
                <a:moveTo>
                  <a:pt x="0" y="0"/>
                </a:moveTo>
                <a:cubicBezTo>
                  <a:pt x="195427" y="49990"/>
                  <a:pt x="472548" y="6965"/>
                  <a:pt x="626251" y="0"/>
                </a:cubicBezTo>
                <a:cubicBezTo>
                  <a:pt x="595909" y="55302"/>
                  <a:pt x="605323" y="259425"/>
                  <a:pt x="626251" y="430887"/>
                </a:cubicBezTo>
                <a:cubicBezTo>
                  <a:pt x="417205" y="467069"/>
                  <a:pt x="147677" y="479836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53CB7A-4202-922D-C026-5F92A348982F}"/>
              </a:ext>
            </a:extLst>
          </p:cNvPr>
          <p:cNvSpPr txBox="1"/>
          <p:nvPr/>
        </p:nvSpPr>
        <p:spPr>
          <a:xfrm>
            <a:off x="8173329" y="4237113"/>
            <a:ext cx="590842" cy="430887"/>
          </a:xfrm>
          <a:custGeom>
            <a:avLst/>
            <a:gdLst>
              <a:gd name="connsiteX0" fmla="*/ 0 w 590842"/>
              <a:gd name="connsiteY0" fmla="*/ 0 h 430887"/>
              <a:gd name="connsiteX1" fmla="*/ 590842 w 590842"/>
              <a:gd name="connsiteY1" fmla="*/ 0 h 430887"/>
              <a:gd name="connsiteX2" fmla="*/ 590842 w 590842"/>
              <a:gd name="connsiteY2" fmla="*/ 430887 h 430887"/>
              <a:gd name="connsiteX3" fmla="*/ 0 w 590842"/>
              <a:gd name="connsiteY3" fmla="*/ 430887 h 430887"/>
              <a:gd name="connsiteX4" fmla="*/ 0 w 590842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842" h="430887" fill="none" extrusionOk="0">
                <a:moveTo>
                  <a:pt x="0" y="0"/>
                </a:moveTo>
                <a:cubicBezTo>
                  <a:pt x="220326" y="-23644"/>
                  <a:pt x="515607" y="-37377"/>
                  <a:pt x="590842" y="0"/>
                </a:cubicBezTo>
                <a:cubicBezTo>
                  <a:pt x="584694" y="73646"/>
                  <a:pt x="589034" y="310895"/>
                  <a:pt x="590842" y="430887"/>
                </a:cubicBezTo>
                <a:cubicBezTo>
                  <a:pt x="319086" y="428878"/>
                  <a:pt x="153372" y="400963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590842" h="430887" stroke="0" extrusionOk="0">
                <a:moveTo>
                  <a:pt x="0" y="0"/>
                </a:moveTo>
                <a:cubicBezTo>
                  <a:pt x="192987" y="-21033"/>
                  <a:pt x="398993" y="47499"/>
                  <a:pt x="590842" y="0"/>
                </a:cubicBezTo>
                <a:cubicBezTo>
                  <a:pt x="560500" y="55302"/>
                  <a:pt x="569914" y="259425"/>
                  <a:pt x="590842" y="430887"/>
                </a:cubicBezTo>
                <a:cubicBezTo>
                  <a:pt x="304008" y="380314"/>
                  <a:pt x="91159" y="380703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FF0000"/>
                </a:solidFill>
              </a:rPr>
              <a:t>ed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BEE278-AEEE-E3F7-DE79-F9E221D2A5D9}"/>
              </a:ext>
            </a:extLst>
          </p:cNvPr>
          <p:cNvSpPr txBox="1"/>
          <p:nvPr/>
        </p:nvSpPr>
        <p:spPr>
          <a:xfrm>
            <a:off x="7329160" y="4924019"/>
            <a:ext cx="992441" cy="430887"/>
          </a:xfrm>
          <a:custGeom>
            <a:avLst/>
            <a:gdLst>
              <a:gd name="connsiteX0" fmla="*/ 0 w 992441"/>
              <a:gd name="connsiteY0" fmla="*/ 0 h 430887"/>
              <a:gd name="connsiteX1" fmla="*/ 992441 w 992441"/>
              <a:gd name="connsiteY1" fmla="*/ 0 h 430887"/>
              <a:gd name="connsiteX2" fmla="*/ 992441 w 992441"/>
              <a:gd name="connsiteY2" fmla="*/ 430887 h 430887"/>
              <a:gd name="connsiteX3" fmla="*/ 0 w 992441"/>
              <a:gd name="connsiteY3" fmla="*/ 430887 h 430887"/>
              <a:gd name="connsiteX4" fmla="*/ 0 w 992441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441" h="430887" fill="none" extrusionOk="0">
                <a:moveTo>
                  <a:pt x="0" y="0"/>
                </a:moveTo>
                <a:cubicBezTo>
                  <a:pt x="492092" y="42633"/>
                  <a:pt x="544792" y="-76288"/>
                  <a:pt x="992441" y="0"/>
                </a:cubicBezTo>
                <a:cubicBezTo>
                  <a:pt x="986293" y="73646"/>
                  <a:pt x="990633" y="310895"/>
                  <a:pt x="992441" y="430887"/>
                </a:cubicBezTo>
                <a:cubicBezTo>
                  <a:pt x="539287" y="398967"/>
                  <a:pt x="166163" y="475056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992441" h="430887" stroke="0" extrusionOk="0">
                <a:moveTo>
                  <a:pt x="0" y="0"/>
                </a:moveTo>
                <a:cubicBezTo>
                  <a:pt x="204601" y="41895"/>
                  <a:pt x="624592" y="-37451"/>
                  <a:pt x="992441" y="0"/>
                </a:cubicBezTo>
                <a:cubicBezTo>
                  <a:pt x="962099" y="55302"/>
                  <a:pt x="971513" y="259425"/>
                  <a:pt x="992441" y="430887"/>
                </a:cubicBezTo>
                <a:cubicBezTo>
                  <a:pt x="546967" y="387015"/>
                  <a:pt x="486524" y="345652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FF0000"/>
                </a:solidFill>
              </a:rPr>
              <a:t>i </a:t>
            </a:r>
            <a:r>
              <a:rPr lang="pt-BR" dirty="0"/>
              <a:t>+</a:t>
            </a:r>
            <a:r>
              <a:rPr lang="pt-BR" sz="2100" b="1" dirty="0">
                <a:solidFill>
                  <a:srgbClr val="FF0000"/>
                </a:solidFill>
              </a:rPr>
              <a:t> ed</a:t>
            </a:r>
          </a:p>
        </p:txBody>
      </p:sp>
    </p:spTree>
    <p:extLst>
      <p:ext uri="{BB962C8B-B14F-4D97-AF65-F5344CB8AC3E}">
        <p14:creationId xmlns:p14="http://schemas.microsoft.com/office/powerpoint/2010/main" val="244876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644316"/>
            <a:ext cx="3363973" cy="99573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Simple past (regular verbs)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0D04D7-9D02-D787-9598-37FF4401FD92}"/>
              </a:ext>
            </a:extLst>
          </p:cNvPr>
          <p:cNvSpPr txBox="1"/>
          <p:nvPr/>
        </p:nvSpPr>
        <p:spPr>
          <a:xfrm>
            <a:off x="7194301" y="655569"/>
            <a:ext cx="2316544" cy="1261884"/>
          </a:xfrm>
          <a:custGeom>
            <a:avLst/>
            <a:gdLst>
              <a:gd name="connsiteX0" fmla="*/ 0 w 2316544"/>
              <a:gd name="connsiteY0" fmla="*/ 0 h 1261884"/>
              <a:gd name="connsiteX1" fmla="*/ 2316544 w 2316544"/>
              <a:gd name="connsiteY1" fmla="*/ 0 h 1261884"/>
              <a:gd name="connsiteX2" fmla="*/ 2316544 w 2316544"/>
              <a:gd name="connsiteY2" fmla="*/ 1261884 h 1261884"/>
              <a:gd name="connsiteX3" fmla="*/ 0 w 2316544"/>
              <a:gd name="connsiteY3" fmla="*/ 1261884 h 1261884"/>
              <a:gd name="connsiteX4" fmla="*/ 0 w 2316544"/>
              <a:gd name="connsiteY4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6544" h="1261884" fill="none" extrusionOk="0">
                <a:moveTo>
                  <a:pt x="0" y="0"/>
                </a:moveTo>
                <a:cubicBezTo>
                  <a:pt x="319451" y="-49533"/>
                  <a:pt x="1190102" y="-14809"/>
                  <a:pt x="2316544" y="0"/>
                </a:cubicBezTo>
                <a:cubicBezTo>
                  <a:pt x="2253036" y="350002"/>
                  <a:pt x="2324551" y="951931"/>
                  <a:pt x="2316544" y="1261884"/>
                </a:cubicBezTo>
                <a:cubicBezTo>
                  <a:pt x="1308999" y="1213653"/>
                  <a:pt x="667670" y="1346339"/>
                  <a:pt x="0" y="1261884"/>
                </a:cubicBezTo>
                <a:cubicBezTo>
                  <a:pt x="-80585" y="1072235"/>
                  <a:pt x="-30073" y="573986"/>
                  <a:pt x="0" y="0"/>
                </a:cubicBezTo>
                <a:close/>
              </a:path>
              <a:path w="2316544" h="1261884" stroke="0" extrusionOk="0">
                <a:moveTo>
                  <a:pt x="0" y="0"/>
                </a:moveTo>
                <a:cubicBezTo>
                  <a:pt x="1088208" y="118645"/>
                  <a:pt x="2070792" y="116012"/>
                  <a:pt x="2316544" y="0"/>
                </a:cubicBezTo>
                <a:cubicBezTo>
                  <a:pt x="2284748" y="381144"/>
                  <a:pt x="2382966" y="845566"/>
                  <a:pt x="2316544" y="1261884"/>
                </a:cubicBezTo>
                <a:cubicBezTo>
                  <a:pt x="1849023" y="1396484"/>
                  <a:pt x="401783" y="1104688"/>
                  <a:pt x="0" y="1261884"/>
                </a:cubicBezTo>
                <a:cubicBezTo>
                  <a:pt x="-99295" y="974777"/>
                  <a:pt x="46467" y="43074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1900" dirty="0"/>
              <a:t>Há três possibilidades de pronúncia para a terminação </a:t>
            </a:r>
            <a:r>
              <a:rPr lang="pt-BR" sz="1900" b="1" i="1" dirty="0"/>
              <a:t>-ed</a:t>
            </a:r>
            <a:r>
              <a:rPr lang="pt-BR" sz="1900" dirty="0"/>
              <a:t>: </a:t>
            </a:r>
          </a:p>
          <a:p>
            <a:r>
              <a:rPr lang="pt-BR" sz="1900" b="1" dirty="0"/>
              <a:t>/t/</a:t>
            </a:r>
            <a:r>
              <a:rPr lang="pt-BR" sz="1900" dirty="0"/>
              <a:t>, </a:t>
            </a:r>
            <a:r>
              <a:rPr lang="pt-BR" sz="1900" b="1" dirty="0"/>
              <a:t>/d/</a:t>
            </a:r>
            <a:r>
              <a:rPr lang="pt-BR" sz="1900" dirty="0"/>
              <a:t> ou </a:t>
            </a:r>
            <a:r>
              <a:rPr lang="pt-BR" sz="1900" b="1" dirty="0"/>
              <a:t>/ɪd/</a:t>
            </a:r>
            <a:r>
              <a:rPr lang="pt-BR" sz="1900" dirty="0"/>
              <a:t>. </a:t>
            </a:r>
          </a:p>
        </p:txBody>
      </p:sp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701B53A-045D-2E13-7493-952026252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423" y="2135192"/>
            <a:ext cx="4178300" cy="1346200"/>
          </a:xfrm>
          <a:prstGeom prst="rect">
            <a:avLst/>
          </a:prstGeom>
        </p:spPr>
      </p:pic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5276742D-2C18-1F19-1E77-2866546DC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859597"/>
              </p:ext>
            </p:extLst>
          </p:nvPr>
        </p:nvGraphicFramePr>
        <p:xfrm>
          <a:off x="5655728" y="3886327"/>
          <a:ext cx="5393690" cy="163195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97685">
                  <a:extLst>
                    <a:ext uri="{9D8B030D-6E8A-4147-A177-3AD203B41FA5}">
                      <a16:colId xmlns:a16="http://schemas.microsoft.com/office/drawing/2014/main" val="3404299382"/>
                    </a:ext>
                  </a:extLst>
                </a:gridCol>
                <a:gridCol w="1797685">
                  <a:extLst>
                    <a:ext uri="{9D8B030D-6E8A-4147-A177-3AD203B41FA5}">
                      <a16:colId xmlns:a16="http://schemas.microsoft.com/office/drawing/2014/main" val="4040523113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0203407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>
                          <a:effectLst/>
                        </a:rPr>
                        <a:t>/t/</a:t>
                      </a:r>
                      <a:endParaRPr lang="pt-BR" sz="44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>
                          <a:effectLst/>
                        </a:rPr>
                        <a:t>/d/</a:t>
                      </a:r>
                      <a:endParaRPr lang="pt-BR" sz="44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 dirty="0">
                          <a:effectLst/>
                        </a:rPr>
                        <a:t>/ɪd/</a:t>
                      </a:r>
                      <a:endParaRPr lang="pt-BR" sz="44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449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 b="0" dirty="0">
                          <a:effectLst/>
                        </a:rPr>
                        <a:t>cooked</a:t>
                      </a:r>
                      <a:endParaRPr lang="pt-BR" sz="2800" b="0" dirty="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>
                          <a:effectLst/>
                        </a:rPr>
                        <a:t>called</a:t>
                      </a:r>
                      <a:endParaRPr lang="pt-BR" sz="280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>
                          <a:effectLst/>
                        </a:rPr>
                        <a:t>created</a:t>
                      </a:r>
                      <a:endParaRPr lang="pt-BR" sz="280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839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 b="0" dirty="0">
                          <a:effectLst/>
                        </a:rPr>
                        <a:t>missed</a:t>
                      </a:r>
                      <a:endParaRPr lang="pt-BR" sz="2800" b="0" dirty="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 dirty="0">
                          <a:effectLst/>
                        </a:rPr>
                        <a:t>listened</a:t>
                      </a:r>
                      <a:endParaRPr lang="pt-BR" sz="2800" dirty="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>
                          <a:effectLst/>
                        </a:rPr>
                        <a:t>founded</a:t>
                      </a:r>
                      <a:endParaRPr lang="pt-BR" sz="280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668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 b="0" dirty="0">
                          <a:effectLst/>
                        </a:rPr>
                        <a:t>stopped</a:t>
                      </a:r>
                      <a:endParaRPr lang="pt-BR" sz="2800" b="0" dirty="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>
                          <a:effectLst/>
                        </a:rPr>
                        <a:t>played</a:t>
                      </a:r>
                      <a:endParaRPr lang="pt-BR" sz="280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 dirty="0">
                          <a:effectLst/>
                        </a:rPr>
                        <a:t>painted</a:t>
                      </a:r>
                      <a:endParaRPr lang="pt-BR" sz="2800" dirty="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737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56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A0DC1FE-672B-9165-3822-B57E426C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313" y="643467"/>
            <a:ext cx="1755362" cy="300110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949FBEA-3DBB-0A1B-C515-AD5F5A1CF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855" y="3289009"/>
            <a:ext cx="1755362" cy="300110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95A8657-20EB-26A4-F1E5-44656B284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942" y="625648"/>
            <a:ext cx="1755362" cy="300110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1A07C78-0744-D87E-5131-D7415C9BF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082" y="3289009"/>
            <a:ext cx="1755362" cy="300110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3CB2A60-4CB0-F35C-1309-50477BA9050B}"/>
              </a:ext>
            </a:extLst>
          </p:cNvPr>
          <p:cNvSpPr txBox="1"/>
          <p:nvPr/>
        </p:nvSpPr>
        <p:spPr>
          <a:xfrm>
            <a:off x="6273933" y="432519"/>
            <a:ext cx="1989405" cy="1938992"/>
          </a:xfrm>
          <a:custGeom>
            <a:avLst/>
            <a:gdLst>
              <a:gd name="connsiteX0" fmla="*/ 0 w 1989405"/>
              <a:gd name="connsiteY0" fmla="*/ 0 h 1938992"/>
              <a:gd name="connsiteX1" fmla="*/ 1989405 w 1989405"/>
              <a:gd name="connsiteY1" fmla="*/ 0 h 1938992"/>
              <a:gd name="connsiteX2" fmla="*/ 1989405 w 1989405"/>
              <a:gd name="connsiteY2" fmla="*/ 1938992 h 1938992"/>
              <a:gd name="connsiteX3" fmla="*/ 0 w 1989405"/>
              <a:gd name="connsiteY3" fmla="*/ 1938992 h 1938992"/>
              <a:gd name="connsiteX4" fmla="*/ 0 w 1989405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405" h="1938992" fill="none" extrusionOk="0">
                <a:moveTo>
                  <a:pt x="0" y="0"/>
                </a:moveTo>
                <a:cubicBezTo>
                  <a:pt x="525144" y="-49533"/>
                  <a:pt x="1460711" y="-14809"/>
                  <a:pt x="1989405" y="0"/>
                </a:cubicBezTo>
                <a:cubicBezTo>
                  <a:pt x="2077044" y="752559"/>
                  <a:pt x="1916726" y="1500896"/>
                  <a:pt x="1989405" y="1938992"/>
                </a:cubicBezTo>
                <a:cubicBezTo>
                  <a:pt x="1126939" y="1890761"/>
                  <a:pt x="977981" y="2023447"/>
                  <a:pt x="0" y="1938992"/>
                </a:cubicBezTo>
                <a:cubicBezTo>
                  <a:pt x="-38581" y="1336146"/>
                  <a:pt x="63341" y="257688"/>
                  <a:pt x="0" y="0"/>
                </a:cubicBezTo>
                <a:close/>
              </a:path>
              <a:path w="1989405" h="1938992" stroke="0" extrusionOk="0">
                <a:moveTo>
                  <a:pt x="0" y="0"/>
                </a:moveTo>
                <a:cubicBezTo>
                  <a:pt x="403077" y="118645"/>
                  <a:pt x="1336236" y="116012"/>
                  <a:pt x="1989405" y="0"/>
                </a:cubicBezTo>
                <a:cubicBezTo>
                  <a:pt x="1856523" y="562170"/>
                  <a:pt x="2074356" y="1716516"/>
                  <a:pt x="1989405" y="1938992"/>
                </a:cubicBezTo>
                <a:cubicBezTo>
                  <a:pt x="1091533" y="2073592"/>
                  <a:pt x="759240" y="1781796"/>
                  <a:pt x="0" y="1938992"/>
                </a:cubicBezTo>
                <a:cubicBezTo>
                  <a:pt x="-20187" y="1693620"/>
                  <a:pt x="-152480" y="82886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Alice Braga</a:t>
            </a:r>
            <a:r>
              <a:rPr lang="pt-BR" sz="2000" dirty="0"/>
              <a:t>, actress and producer known for starring in successful movies and series.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7D91F8A-BC32-38F8-BB44-FB6822488739}"/>
              </a:ext>
            </a:extLst>
          </p:cNvPr>
          <p:cNvSpPr txBox="1"/>
          <p:nvPr/>
        </p:nvSpPr>
        <p:spPr>
          <a:xfrm>
            <a:off x="9691585" y="571776"/>
            <a:ext cx="2076671" cy="2246769"/>
          </a:xfrm>
          <a:custGeom>
            <a:avLst/>
            <a:gdLst>
              <a:gd name="connsiteX0" fmla="*/ 0 w 2076671"/>
              <a:gd name="connsiteY0" fmla="*/ 0 h 2246769"/>
              <a:gd name="connsiteX1" fmla="*/ 2076671 w 2076671"/>
              <a:gd name="connsiteY1" fmla="*/ 0 h 2246769"/>
              <a:gd name="connsiteX2" fmla="*/ 2076671 w 2076671"/>
              <a:gd name="connsiteY2" fmla="*/ 2246769 h 2246769"/>
              <a:gd name="connsiteX3" fmla="*/ 0 w 2076671"/>
              <a:gd name="connsiteY3" fmla="*/ 2246769 h 2246769"/>
              <a:gd name="connsiteX4" fmla="*/ 0 w 2076671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71" h="2246769" fill="none" extrusionOk="0">
                <a:moveTo>
                  <a:pt x="0" y="0"/>
                </a:moveTo>
                <a:cubicBezTo>
                  <a:pt x="589274" y="-49533"/>
                  <a:pt x="1660864" y="-14809"/>
                  <a:pt x="2076671" y="0"/>
                </a:cubicBezTo>
                <a:cubicBezTo>
                  <a:pt x="2164310" y="709360"/>
                  <a:pt x="2003992" y="1654734"/>
                  <a:pt x="2076671" y="2246769"/>
                </a:cubicBezTo>
                <a:cubicBezTo>
                  <a:pt x="1737428" y="2198538"/>
                  <a:pt x="531500" y="2331224"/>
                  <a:pt x="0" y="2246769"/>
                </a:cubicBezTo>
                <a:cubicBezTo>
                  <a:pt x="-38581" y="1920957"/>
                  <a:pt x="63341" y="953370"/>
                  <a:pt x="0" y="0"/>
                </a:cubicBezTo>
                <a:close/>
              </a:path>
              <a:path w="2076671" h="2246769" stroke="0" extrusionOk="0">
                <a:moveTo>
                  <a:pt x="0" y="0"/>
                </a:moveTo>
                <a:cubicBezTo>
                  <a:pt x="925742" y="118645"/>
                  <a:pt x="1315990" y="116012"/>
                  <a:pt x="2076671" y="0"/>
                </a:cubicBezTo>
                <a:cubicBezTo>
                  <a:pt x="1943789" y="629768"/>
                  <a:pt x="2161622" y="1685603"/>
                  <a:pt x="2076671" y="2246769"/>
                </a:cubicBezTo>
                <a:cubicBezTo>
                  <a:pt x="1781886" y="2381369"/>
                  <a:pt x="1023752" y="2089573"/>
                  <a:pt x="0" y="2246769"/>
                </a:cubicBezTo>
                <a:cubicBezTo>
                  <a:pt x="-20187" y="1576725"/>
                  <a:pt x="-152480" y="99515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Ingrid Silva</a:t>
            </a:r>
            <a:r>
              <a:rPr lang="pt-BR" sz="2000" dirty="0"/>
              <a:t>, ballet dancer who currently performs with the Dance Theatre of Harlem in New York City.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4BDB593-8EFB-1B0B-5B69-B337BDFD1876}"/>
              </a:ext>
            </a:extLst>
          </p:cNvPr>
          <p:cNvSpPr txBox="1"/>
          <p:nvPr/>
        </p:nvSpPr>
        <p:spPr>
          <a:xfrm>
            <a:off x="4623668" y="5019241"/>
            <a:ext cx="2128708" cy="1631216"/>
          </a:xfrm>
          <a:custGeom>
            <a:avLst/>
            <a:gdLst>
              <a:gd name="connsiteX0" fmla="*/ 0 w 2128708"/>
              <a:gd name="connsiteY0" fmla="*/ 0 h 1631216"/>
              <a:gd name="connsiteX1" fmla="*/ 2128708 w 2128708"/>
              <a:gd name="connsiteY1" fmla="*/ 0 h 1631216"/>
              <a:gd name="connsiteX2" fmla="*/ 2128708 w 2128708"/>
              <a:gd name="connsiteY2" fmla="*/ 1631216 h 1631216"/>
              <a:gd name="connsiteX3" fmla="*/ 0 w 2128708"/>
              <a:gd name="connsiteY3" fmla="*/ 1631216 h 1631216"/>
              <a:gd name="connsiteX4" fmla="*/ 0 w 2128708"/>
              <a:gd name="connsiteY4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708" h="1631216" fill="none" extrusionOk="0">
                <a:moveTo>
                  <a:pt x="0" y="0"/>
                </a:moveTo>
                <a:cubicBezTo>
                  <a:pt x="611033" y="-49533"/>
                  <a:pt x="1333872" y="-14809"/>
                  <a:pt x="2128708" y="0"/>
                </a:cubicBezTo>
                <a:cubicBezTo>
                  <a:pt x="2098535" y="683410"/>
                  <a:pt x="2258771" y="853905"/>
                  <a:pt x="2128708" y="1631216"/>
                </a:cubicBezTo>
                <a:cubicBezTo>
                  <a:pt x="1279686" y="1582985"/>
                  <a:pt x="344604" y="1715671"/>
                  <a:pt x="0" y="1631216"/>
                </a:cubicBezTo>
                <a:cubicBezTo>
                  <a:pt x="52306" y="936493"/>
                  <a:pt x="-35816" y="351411"/>
                  <a:pt x="0" y="0"/>
                </a:cubicBezTo>
                <a:close/>
              </a:path>
              <a:path w="2128708" h="1631216" stroke="0" extrusionOk="0">
                <a:moveTo>
                  <a:pt x="0" y="0"/>
                </a:moveTo>
                <a:cubicBezTo>
                  <a:pt x="820770" y="118645"/>
                  <a:pt x="1756970" y="116012"/>
                  <a:pt x="2128708" y="0"/>
                </a:cubicBezTo>
                <a:cubicBezTo>
                  <a:pt x="2097066" y="320625"/>
                  <a:pt x="2156524" y="1228454"/>
                  <a:pt x="2128708" y="1631216"/>
                </a:cubicBezTo>
                <a:cubicBezTo>
                  <a:pt x="1221325" y="1765816"/>
                  <a:pt x="971438" y="1474020"/>
                  <a:pt x="0" y="1631216"/>
                </a:cubicBezTo>
                <a:cubicBezTo>
                  <a:pt x="-27276" y="1257373"/>
                  <a:pt x="24246" y="17139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Gilberto Gil</a:t>
            </a:r>
            <a:r>
              <a:rPr lang="pt-BR" sz="2000" dirty="0"/>
              <a:t>, singer and</a:t>
            </a:r>
          </a:p>
          <a:p>
            <a:pPr algn="ctr"/>
            <a:r>
              <a:rPr lang="pt-BR" sz="2000" dirty="0"/>
              <a:t>songwriter known for his musical innovation.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E2EA745-DC91-645E-BA98-DC2AAD1FBDE3}"/>
              </a:ext>
            </a:extLst>
          </p:cNvPr>
          <p:cNvSpPr txBox="1"/>
          <p:nvPr/>
        </p:nvSpPr>
        <p:spPr>
          <a:xfrm>
            <a:off x="8236234" y="4395665"/>
            <a:ext cx="2076671" cy="2246769"/>
          </a:xfrm>
          <a:custGeom>
            <a:avLst/>
            <a:gdLst>
              <a:gd name="connsiteX0" fmla="*/ 0 w 2076671"/>
              <a:gd name="connsiteY0" fmla="*/ 0 h 2246769"/>
              <a:gd name="connsiteX1" fmla="*/ 2076671 w 2076671"/>
              <a:gd name="connsiteY1" fmla="*/ 0 h 2246769"/>
              <a:gd name="connsiteX2" fmla="*/ 2076671 w 2076671"/>
              <a:gd name="connsiteY2" fmla="*/ 2246769 h 2246769"/>
              <a:gd name="connsiteX3" fmla="*/ 0 w 2076671"/>
              <a:gd name="connsiteY3" fmla="*/ 2246769 h 2246769"/>
              <a:gd name="connsiteX4" fmla="*/ 0 w 2076671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71" h="2246769" fill="none" extrusionOk="0">
                <a:moveTo>
                  <a:pt x="0" y="0"/>
                </a:moveTo>
                <a:cubicBezTo>
                  <a:pt x="589274" y="-49533"/>
                  <a:pt x="1660864" y="-14809"/>
                  <a:pt x="2076671" y="0"/>
                </a:cubicBezTo>
                <a:cubicBezTo>
                  <a:pt x="2164310" y="709360"/>
                  <a:pt x="2003992" y="1654734"/>
                  <a:pt x="2076671" y="2246769"/>
                </a:cubicBezTo>
                <a:cubicBezTo>
                  <a:pt x="1737428" y="2198538"/>
                  <a:pt x="531500" y="2331224"/>
                  <a:pt x="0" y="2246769"/>
                </a:cubicBezTo>
                <a:cubicBezTo>
                  <a:pt x="-38581" y="1920957"/>
                  <a:pt x="63341" y="953370"/>
                  <a:pt x="0" y="0"/>
                </a:cubicBezTo>
                <a:close/>
              </a:path>
              <a:path w="2076671" h="2246769" stroke="0" extrusionOk="0">
                <a:moveTo>
                  <a:pt x="0" y="0"/>
                </a:moveTo>
                <a:cubicBezTo>
                  <a:pt x="925742" y="118645"/>
                  <a:pt x="1315990" y="116012"/>
                  <a:pt x="2076671" y="0"/>
                </a:cubicBezTo>
                <a:cubicBezTo>
                  <a:pt x="1943789" y="629768"/>
                  <a:pt x="2161622" y="1685603"/>
                  <a:pt x="2076671" y="2246769"/>
                </a:cubicBezTo>
                <a:cubicBezTo>
                  <a:pt x="1781886" y="2381369"/>
                  <a:pt x="1023752" y="2089573"/>
                  <a:pt x="0" y="2246769"/>
                </a:cubicBezTo>
                <a:cubicBezTo>
                  <a:pt x="-20187" y="1576725"/>
                  <a:pt x="-152480" y="99515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Miguel </a:t>
            </a:r>
            <a:r>
              <a:rPr lang="pt-BR" sz="2000" b="1" dirty="0" err="1"/>
              <a:t>Nicolelis</a:t>
            </a:r>
            <a:r>
              <a:rPr lang="pt-BR" sz="2000" dirty="0"/>
              <a:t>,</a:t>
            </a:r>
          </a:p>
          <a:p>
            <a:pPr algn="ctr"/>
            <a:r>
              <a:rPr lang="pt-BR" sz="2000" dirty="0"/>
              <a:t>neuroscientist best known for his pioneering</a:t>
            </a:r>
          </a:p>
          <a:p>
            <a:pPr algn="ctr"/>
            <a:r>
              <a:rPr lang="pt-BR" sz="2000" dirty="0"/>
              <a:t>work in “reading monkey thought”.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BABCC86-41EF-FD62-6714-60D7E3905961}"/>
              </a:ext>
            </a:extLst>
          </p:cNvPr>
          <p:cNvSpPr txBox="1"/>
          <p:nvPr/>
        </p:nvSpPr>
        <p:spPr>
          <a:xfrm>
            <a:off x="206517" y="2637691"/>
            <a:ext cx="4261623" cy="39703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Você conhece essas personalidades brasileiras? Qual delas não é da indústria do entretenimento?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2F2F2E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Na sua opinião, como essas quatro personalidades podem influenciar a vida das pessoas? Você gostaria de ter uma influência positiva na vida de outras pessoas? Em caso afirmativo, como?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2F2F2E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Você se lembra de outras personalidades brasileiras que são internacionalmente famosas/influentes? O que as tornou conhecidas?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D3C72D-4987-DC65-940B-EF20A7CFDD2F}"/>
              </a:ext>
            </a:extLst>
          </p:cNvPr>
          <p:cNvSpPr txBox="1"/>
          <p:nvPr/>
        </p:nvSpPr>
        <p:spPr>
          <a:xfrm rot="16200000">
            <a:off x="9073839" y="3459904"/>
            <a:ext cx="573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KEVIN WINTER/GETTY IMAGES; ANGELA ZAREMBA; HANNES MAGERSTAEDT/GETTY IMAGES; FÁBIO BERRIEL / FUTURA PRESS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338763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kinds of tv shows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E8A6AE-A87C-59A9-8EA7-2E7961EF160E}"/>
              </a:ext>
            </a:extLst>
          </p:cNvPr>
          <p:cNvSpPr txBox="1"/>
          <p:nvPr/>
        </p:nvSpPr>
        <p:spPr>
          <a:xfrm>
            <a:off x="7950900" y="1231729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cartoon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AE7ED0F-E275-BEF3-27C1-D084BF315BCF}"/>
              </a:ext>
            </a:extLst>
          </p:cNvPr>
          <p:cNvSpPr txBox="1"/>
          <p:nvPr/>
        </p:nvSpPr>
        <p:spPr>
          <a:xfrm>
            <a:off x="7950900" y="2810582"/>
            <a:ext cx="2142555" cy="461665"/>
          </a:xfrm>
          <a:custGeom>
            <a:avLst/>
            <a:gdLst>
              <a:gd name="connsiteX0" fmla="*/ 0 w 2142555"/>
              <a:gd name="connsiteY0" fmla="*/ 0 h 461665"/>
              <a:gd name="connsiteX1" fmla="*/ 2142555 w 2142555"/>
              <a:gd name="connsiteY1" fmla="*/ 0 h 461665"/>
              <a:gd name="connsiteX2" fmla="*/ 2142555 w 2142555"/>
              <a:gd name="connsiteY2" fmla="*/ 461665 h 461665"/>
              <a:gd name="connsiteX3" fmla="*/ 0 w 2142555"/>
              <a:gd name="connsiteY3" fmla="*/ 461665 h 461665"/>
              <a:gd name="connsiteX4" fmla="*/ 0 w 21425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5" h="461665" fill="none" extrusionOk="0">
                <a:moveTo>
                  <a:pt x="0" y="0"/>
                </a:moveTo>
                <a:cubicBezTo>
                  <a:pt x="516133" y="-49533"/>
                  <a:pt x="1231517" y="-14809"/>
                  <a:pt x="2142555" y="0"/>
                </a:cubicBezTo>
                <a:cubicBezTo>
                  <a:pt x="2140407" y="186521"/>
                  <a:pt x="2140262" y="313513"/>
                  <a:pt x="2142555" y="461665"/>
                </a:cubicBezTo>
                <a:cubicBezTo>
                  <a:pt x="1727792" y="413434"/>
                  <a:pt x="92692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5" h="461665" stroke="0" extrusionOk="0">
                <a:moveTo>
                  <a:pt x="0" y="0"/>
                </a:moveTo>
                <a:cubicBezTo>
                  <a:pt x="269341" y="118645"/>
                  <a:pt x="1575790" y="116012"/>
                  <a:pt x="2142555" y="0"/>
                </a:cubicBezTo>
                <a:cubicBezTo>
                  <a:pt x="2161301" y="143527"/>
                  <a:pt x="2115565" y="261265"/>
                  <a:pt x="2142555" y="461665"/>
                </a:cubicBezTo>
                <a:cubicBezTo>
                  <a:pt x="1285338" y="596265"/>
                  <a:pt x="77896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cooking show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A89DAD8-593A-C630-8F1C-2C805904C581}"/>
              </a:ext>
            </a:extLst>
          </p:cNvPr>
          <p:cNvSpPr txBox="1"/>
          <p:nvPr/>
        </p:nvSpPr>
        <p:spPr>
          <a:xfrm>
            <a:off x="7950900" y="5975484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game show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B647EA4-3B51-3E43-3652-15BD334F745E}"/>
              </a:ext>
            </a:extLst>
          </p:cNvPr>
          <p:cNvSpPr txBox="1"/>
          <p:nvPr/>
        </p:nvSpPr>
        <p:spPr>
          <a:xfrm>
            <a:off x="7950900" y="4391681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documentary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D7CECD0E-4C85-69AA-4A77-59D294C5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5069537"/>
            <a:ext cx="2653137" cy="136490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A557456-DC25-A41E-2996-0C3CE3BD0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3486191"/>
            <a:ext cx="2668473" cy="136490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7A6D304E-7B40-24D9-57BB-9154877DB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763" y="1902845"/>
            <a:ext cx="2668473" cy="136490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52E4ECF-839F-711B-81AB-A4EC4247D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763" y="343821"/>
            <a:ext cx="2653137" cy="134957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67583-ABED-B318-E596-F35F8F4D93B0}"/>
              </a:ext>
            </a:extLst>
          </p:cNvPr>
          <p:cNvSpPr txBox="1"/>
          <p:nvPr/>
        </p:nvSpPr>
        <p:spPr>
          <a:xfrm rot="16200000">
            <a:off x="3943811" y="1973301"/>
            <a:ext cx="22544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CARMONAGUERRERO/</a:t>
            </a:r>
          </a:p>
          <a:p>
            <a:pPr algn="l"/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CBS/GETTY IMAGES SHUTTERSTOCK.COM</a:t>
            </a:r>
            <a:endParaRPr lang="pt-BR" sz="9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9DAF272-FA2F-CC47-FFD2-F9058CE0403F}"/>
              </a:ext>
            </a:extLst>
          </p:cNvPr>
          <p:cNvSpPr txBox="1"/>
          <p:nvPr/>
        </p:nvSpPr>
        <p:spPr>
          <a:xfrm rot="16200000">
            <a:off x="3929474" y="418090"/>
            <a:ext cx="22544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CARTOON NETWORK / 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COURTESY EVERETT 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COLLECTION / FOTOARENA</a:t>
            </a:r>
            <a:endParaRPr lang="pt-BR" sz="9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B63DDD1-1FE3-130F-BAC4-BAD5BC0C5970}"/>
              </a:ext>
            </a:extLst>
          </p:cNvPr>
          <p:cNvSpPr txBox="1"/>
          <p:nvPr/>
        </p:nvSpPr>
        <p:spPr>
          <a:xfrm rot="16200000">
            <a:off x="4082311" y="5279343"/>
            <a:ext cx="2254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CBS/GETTY IMAGES</a:t>
            </a:r>
            <a:endParaRPr lang="pt-BR" sz="9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820F1CB-D7D3-695F-78B0-9A1C8213EF0F}"/>
              </a:ext>
            </a:extLst>
          </p:cNvPr>
          <p:cNvSpPr txBox="1"/>
          <p:nvPr/>
        </p:nvSpPr>
        <p:spPr>
          <a:xfrm rot="16200000">
            <a:off x="4027398" y="3625025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VEPOINTSIX/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395152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kinds of tv shows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E8A6AE-A87C-59A9-8EA7-2E7961EF160E}"/>
              </a:ext>
            </a:extLst>
          </p:cNvPr>
          <p:cNvSpPr txBox="1"/>
          <p:nvPr/>
        </p:nvSpPr>
        <p:spPr>
          <a:xfrm>
            <a:off x="8100336" y="1380091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news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AE7ED0F-E275-BEF3-27C1-D084BF315BCF}"/>
              </a:ext>
            </a:extLst>
          </p:cNvPr>
          <p:cNvSpPr txBox="1"/>
          <p:nvPr/>
        </p:nvSpPr>
        <p:spPr>
          <a:xfrm>
            <a:off x="8100335" y="2960067"/>
            <a:ext cx="2142555" cy="461665"/>
          </a:xfrm>
          <a:custGeom>
            <a:avLst/>
            <a:gdLst>
              <a:gd name="connsiteX0" fmla="*/ 0 w 2142555"/>
              <a:gd name="connsiteY0" fmla="*/ 0 h 461665"/>
              <a:gd name="connsiteX1" fmla="*/ 2142555 w 2142555"/>
              <a:gd name="connsiteY1" fmla="*/ 0 h 461665"/>
              <a:gd name="connsiteX2" fmla="*/ 2142555 w 2142555"/>
              <a:gd name="connsiteY2" fmla="*/ 461665 h 461665"/>
              <a:gd name="connsiteX3" fmla="*/ 0 w 2142555"/>
              <a:gd name="connsiteY3" fmla="*/ 461665 h 461665"/>
              <a:gd name="connsiteX4" fmla="*/ 0 w 21425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5" h="461665" fill="none" extrusionOk="0">
                <a:moveTo>
                  <a:pt x="0" y="0"/>
                </a:moveTo>
                <a:cubicBezTo>
                  <a:pt x="516133" y="-49533"/>
                  <a:pt x="1231517" y="-14809"/>
                  <a:pt x="2142555" y="0"/>
                </a:cubicBezTo>
                <a:cubicBezTo>
                  <a:pt x="2140407" y="186521"/>
                  <a:pt x="2140262" y="313513"/>
                  <a:pt x="2142555" y="461665"/>
                </a:cubicBezTo>
                <a:cubicBezTo>
                  <a:pt x="1727792" y="413434"/>
                  <a:pt x="92692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5" h="461665" stroke="0" extrusionOk="0">
                <a:moveTo>
                  <a:pt x="0" y="0"/>
                </a:moveTo>
                <a:cubicBezTo>
                  <a:pt x="269341" y="118645"/>
                  <a:pt x="1575790" y="116012"/>
                  <a:pt x="2142555" y="0"/>
                </a:cubicBezTo>
                <a:cubicBezTo>
                  <a:pt x="2161301" y="143527"/>
                  <a:pt x="2115565" y="261265"/>
                  <a:pt x="2142555" y="461665"/>
                </a:cubicBezTo>
                <a:cubicBezTo>
                  <a:pt x="1285338" y="596265"/>
                  <a:pt x="77896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series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A89DAD8-593A-C630-8F1C-2C805904C581}"/>
              </a:ext>
            </a:extLst>
          </p:cNvPr>
          <p:cNvSpPr txBox="1"/>
          <p:nvPr/>
        </p:nvSpPr>
        <p:spPr>
          <a:xfrm>
            <a:off x="8113808" y="6123389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talk show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B647EA4-3B51-3E43-3652-15BD334F745E}"/>
              </a:ext>
            </a:extLst>
          </p:cNvPr>
          <p:cNvSpPr txBox="1"/>
          <p:nvPr/>
        </p:nvSpPr>
        <p:spPr>
          <a:xfrm>
            <a:off x="8095484" y="4540043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soap (opera)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C9D953-5015-A73F-AE29-EEF2480B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70" y="5141331"/>
            <a:ext cx="2806338" cy="144372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4C16239-3D21-FB59-4DF0-E7C774745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3574206"/>
            <a:ext cx="2806340" cy="142750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A94940F-F4C0-E324-9EA3-1DD7836FB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470" y="1979132"/>
            <a:ext cx="2806338" cy="14437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5720F52-4220-AEBC-37DC-B7849C39B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470" y="398033"/>
            <a:ext cx="2806338" cy="144372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37490ED-AEFA-CD2E-BDAA-4E0063A22DA1}"/>
              </a:ext>
            </a:extLst>
          </p:cNvPr>
          <p:cNvSpPr txBox="1"/>
          <p:nvPr/>
        </p:nvSpPr>
        <p:spPr>
          <a:xfrm rot="16200000">
            <a:off x="4021793" y="5273149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PETER KRAMER/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GETTY IMAGES</a:t>
            </a:r>
            <a:endParaRPr lang="pt-BR" sz="9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2ED76D-BDCE-E886-5DF0-A7F17D2D744D}"/>
              </a:ext>
            </a:extLst>
          </p:cNvPr>
          <p:cNvSpPr txBox="1"/>
          <p:nvPr/>
        </p:nvSpPr>
        <p:spPr>
          <a:xfrm rot="16200000">
            <a:off x="4021793" y="3731360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ALEXANDRE REZENDE/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FOLHAPRESS</a:t>
            </a:r>
            <a:endParaRPr lang="pt-BR" sz="9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F5281E1-150D-3023-2FE7-0FEEDACB57E4}"/>
              </a:ext>
            </a:extLst>
          </p:cNvPr>
          <p:cNvSpPr txBox="1"/>
          <p:nvPr/>
        </p:nvSpPr>
        <p:spPr>
          <a:xfrm rot="16200000">
            <a:off x="3995566" y="2186625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HTTPS://WWW.YOUTUBE.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COM/C/MOVIERAZE</a:t>
            </a:r>
            <a:endParaRPr lang="pt-BR" sz="9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7AE5CDC-90CF-F642-6F44-84402E8B1C27}"/>
              </a:ext>
            </a:extLst>
          </p:cNvPr>
          <p:cNvSpPr txBox="1"/>
          <p:nvPr/>
        </p:nvSpPr>
        <p:spPr>
          <a:xfrm rot="16200000">
            <a:off x="3995565" y="591552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GORODENKOFF/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54449560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7801</TotalTime>
  <Words>636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FrutigerLT-Bold</vt:lpstr>
      <vt:lpstr>FrutigerLT-Cn</vt:lpstr>
      <vt:lpstr>Gill Sans MT</vt:lpstr>
      <vt:lpstr>Helvetica</vt:lpstr>
      <vt:lpstr>HelveticaLTStd-Cond</vt:lpstr>
      <vt:lpstr>Pacote</vt:lpstr>
      <vt:lpstr>Língua inglesa</vt:lpstr>
      <vt:lpstr>UNIT 5</vt:lpstr>
      <vt:lpstr>UNIT 5</vt:lpstr>
      <vt:lpstr>UNIT 5</vt:lpstr>
      <vt:lpstr>UNIT 5</vt:lpstr>
      <vt:lpstr>UNIT 5</vt:lpstr>
      <vt:lpstr>Unit 5</vt:lpstr>
      <vt:lpstr>VOCABULARY CORNER</vt:lpstr>
      <vt:lpstr>VOCABULARY CORNER</vt:lpstr>
      <vt:lpstr>LANGUAGE REFERENCE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53</cp:revision>
  <dcterms:created xsi:type="dcterms:W3CDTF">2023-05-08T13:05:16Z</dcterms:created>
  <dcterms:modified xsi:type="dcterms:W3CDTF">2023-06-21T12:50:23Z</dcterms:modified>
</cp:coreProperties>
</file>