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8" r:id="rId3"/>
    <p:sldId id="346" r:id="rId4"/>
    <p:sldId id="327" r:id="rId5"/>
    <p:sldId id="373" r:id="rId6"/>
    <p:sldId id="411" r:id="rId7"/>
    <p:sldId id="302" r:id="rId8"/>
    <p:sldId id="321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694CC-0DFF-A348-806A-21D1857145DA}" v="9" dt="2023-05-23T13:38:47.914"/>
    <p1510:client id="{B867D6AB-BB92-4B0E-863B-FBA713B709CF}" v="2" dt="2023-05-22T09:51:5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7"/>
    <p:restoredTop sz="96335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7º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D75FCF52-1A32-F4C5-7DD9-990A68D59944}"/>
              </a:ext>
            </a:extLst>
          </p:cNvPr>
          <p:cNvSpPr txBox="1"/>
          <p:nvPr/>
        </p:nvSpPr>
        <p:spPr>
          <a:xfrm>
            <a:off x="5476875" y="264583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B4FDFA6-49FC-FCC9-6D0F-40518DA2E019}"/>
              </a:ext>
            </a:extLst>
          </p:cNvPr>
          <p:cNvGrpSpPr/>
          <p:nvPr/>
        </p:nvGrpSpPr>
        <p:grpSpPr>
          <a:xfrm>
            <a:off x="482056" y="2890702"/>
            <a:ext cx="3686795" cy="3323831"/>
            <a:chOff x="667900" y="3626397"/>
            <a:chExt cx="3686795" cy="3323831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6050ED-CB3F-661F-1FF5-5CEC8E892A44}"/>
                </a:ext>
              </a:extLst>
            </p:cNvPr>
            <p:cNvSpPr txBox="1"/>
            <p:nvPr/>
          </p:nvSpPr>
          <p:spPr>
            <a:xfrm>
              <a:off x="839244" y="4087906"/>
              <a:ext cx="3515451" cy="2862322"/>
            </a:xfrm>
            <a:custGeom>
              <a:avLst/>
              <a:gdLst>
                <a:gd name="connsiteX0" fmla="*/ 0 w 3515451"/>
                <a:gd name="connsiteY0" fmla="*/ 0 h 2862322"/>
                <a:gd name="connsiteX1" fmla="*/ 3515451 w 3515451"/>
                <a:gd name="connsiteY1" fmla="*/ 0 h 2862322"/>
                <a:gd name="connsiteX2" fmla="*/ 3515451 w 3515451"/>
                <a:gd name="connsiteY2" fmla="*/ 2862322 h 2862322"/>
                <a:gd name="connsiteX3" fmla="*/ 0 w 3515451"/>
                <a:gd name="connsiteY3" fmla="*/ 2862322 h 2862322"/>
                <a:gd name="connsiteX4" fmla="*/ 0 w 3515451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5451" h="2862322" fill="none" extrusionOk="0">
                  <a:moveTo>
                    <a:pt x="0" y="0"/>
                  </a:moveTo>
                  <a:cubicBezTo>
                    <a:pt x="1322781" y="-49533"/>
                    <a:pt x="2446798" y="-14809"/>
                    <a:pt x="3515451" y="0"/>
                  </a:cubicBezTo>
                  <a:cubicBezTo>
                    <a:pt x="3603090" y="1177938"/>
                    <a:pt x="3442772" y="2516856"/>
                    <a:pt x="3515451" y="2862322"/>
                  </a:cubicBezTo>
                  <a:cubicBezTo>
                    <a:pt x="2243858" y="2814091"/>
                    <a:pt x="1370657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3515451" h="2862322" stroke="0" extrusionOk="0">
                  <a:moveTo>
                    <a:pt x="0" y="0"/>
                  </a:moveTo>
                  <a:cubicBezTo>
                    <a:pt x="1688676" y="118645"/>
                    <a:pt x="2730261" y="116012"/>
                    <a:pt x="3515451" y="0"/>
                  </a:cubicBezTo>
                  <a:cubicBezTo>
                    <a:pt x="3382569" y="618235"/>
                    <a:pt x="3600402" y="2215913"/>
                    <a:pt x="3515451" y="2862322"/>
                  </a:cubicBezTo>
                  <a:cubicBezTo>
                    <a:pt x="2834164" y="2996922"/>
                    <a:pt x="1319204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navegar na internet, observe o endereço do site visitado e veja se o domínio é comercial (</a:t>
              </a:r>
              <a:r>
                <a:rPr lang="pt-BR" sz="2000" b="1" i="1" dirty="0"/>
                <a:t>.com</a:t>
              </a:r>
              <a:r>
                <a:rPr lang="pt-BR" sz="2000" dirty="0"/>
                <a:t>), educacional (</a:t>
              </a:r>
              <a:r>
                <a:rPr lang="pt-BR" sz="2000" b="1" i="1" dirty="0"/>
                <a:t>.edu</a:t>
              </a:r>
              <a:r>
                <a:rPr lang="pt-BR" sz="2000" dirty="0"/>
                <a:t>),</a:t>
              </a:r>
            </a:p>
            <a:p>
              <a:r>
                <a:rPr lang="pt-BR" sz="2000" dirty="0"/>
                <a:t>acadêmico (</a:t>
              </a:r>
              <a:r>
                <a:rPr lang="pt-BR" sz="2000" b="1" i="1" dirty="0"/>
                <a:t>.ac</a:t>
              </a:r>
              <a:r>
                <a:rPr lang="pt-BR" sz="2000" dirty="0"/>
                <a:t>), de uma organização não governamental (</a:t>
              </a:r>
              <a:r>
                <a:rPr lang="pt-BR" sz="2000" b="1" i="1" dirty="0"/>
                <a:t>.org</a:t>
              </a:r>
              <a:r>
                <a:rPr lang="pt-BR" sz="2000" dirty="0"/>
                <a:t>) etc. De que tipo de domínio é o site do texto apresentado?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4D0F2DC5-C98A-05F2-2C18-8173F706246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DE8B4EFE-7E66-CA73-F8BC-F964DA67C62F}"/>
              </a:ext>
            </a:extLst>
          </p:cNvPr>
          <p:cNvSpPr txBox="1">
            <a:spLocks/>
          </p:cNvSpPr>
          <p:nvPr/>
        </p:nvSpPr>
        <p:spPr>
          <a:xfrm>
            <a:off x="4897820" y="6267870"/>
            <a:ext cx="7161958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INHOTIM.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Frequently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asked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questions.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2021. Disponível em: www.inhotim.org.br/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frequently-asked-questions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/. Acesso em: 21 jun. 2022.</a:t>
            </a:r>
            <a:endParaRPr lang="pt-BR" sz="1200" dirty="0"/>
          </a:p>
        </p:txBody>
      </p:sp>
      <p:pic>
        <p:nvPicPr>
          <p:cNvPr id="4" name="Imagem 3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5027BF1D-6699-7FFE-B64B-E9794E90A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020" y="3247697"/>
            <a:ext cx="7288759" cy="3060362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7D9AB59-6475-374E-2F02-1F80A9FF5A1B}"/>
              </a:ext>
            </a:extLst>
          </p:cNvPr>
          <p:cNvGrpSpPr/>
          <p:nvPr/>
        </p:nvGrpSpPr>
        <p:grpSpPr>
          <a:xfrm>
            <a:off x="4771019" y="193982"/>
            <a:ext cx="7288759" cy="2555866"/>
            <a:chOff x="814811" y="523256"/>
            <a:chExt cx="7288759" cy="2555866"/>
          </a:xfrm>
        </p:grpSpPr>
        <p:pic>
          <p:nvPicPr>
            <p:cNvPr id="14" name="Imagem 13" descr="Interface gráfica do usuário, Aplicativo, Word&#10;&#10;Descrição gerada automaticamente">
              <a:extLst>
                <a:ext uri="{FF2B5EF4-FFF2-40B4-BE49-F238E27FC236}">
                  <a16:creationId xmlns:a16="http://schemas.microsoft.com/office/drawing/2014/main" id="{2AC1931F-6EF5-9D3C-0B20-4DF61ADAA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811" y="523256"/>
              <a:ext cx="7288759" cy="2555866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D8BAC2B-F2E4-01D4-49A0-908FF3767B52}"/>
                </a:ext>
              </a:extLst>
            </p:cNvPr>
            <p:cNvSpPr/>
            <p:nvPr/>
          </p:nvSpPr>
          <p:spPr>
            <a:xfrm>
              <a:off x="5093199" y="523256"/>
              <a:ext cx="3010371" cy="221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7E0E4318-8DBB-ABC9-9A1F-724C4159C6A1}"/>
              </a:ext>
            </a:extLst>
          </p:cNvPr>
          <p:cNvSpPr txBox="1">
            <a:spLocks/>
          </p:cNvSpPr>
          <p:nvPr/>
        </p:nvSpPr>
        <p:spPr>
          <a:xfrm>
            <a:off x="4897820" y="2728828"/>
            <a:ext cx="7161958" cy="1894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INHOTIM. About. 2021. Disponível em: www.inhotim.org.br/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institutional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/about/. Acesso em: 21 jun.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8628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257463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Tourist attractions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7F3FC9-503D-3825-683A-96723FACED52}"/>
              </a:ext>
            </a:extLst>
          </p:cNvPr>
          <p:cNvSpPr txBox="1"/>
          <p:nvPr/>
        </p:nvSpPr>
        <p:spPr>
          <a:xfrm>
            <a:off x="495839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art museum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2D5D61-472D-4D82-7053-F1E628A6B745}"/>
              </a:ext>
            </a:extLst>
          </p:cNvPr>
          <p:cNvSpPr txBox="1"/>
          <p:nvPr/>
        </p:nvSpPr>
        <p:spPr>
          <a:xfrm>
            <a:off x="495839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beach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0F3D25-9D5D-6F8C-D4F8-9338920C1939}"/>
              </a:ext>
            </a:extLst>
          </p:cNvPr>
          <p:cNvSpPr txBox="1"/>
          <p:nvPr/>
        </p:nvSpPr>
        <p:spPr>
          <a:xfrm>
            <a:off x="4958393" y="56800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botanical garden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7A9ADD-59F6-4626-F89C-3847278164B1}"/>
              </a:ext>
            </a:extLst>
          </p:cNvPr>
          <p:cNvSpPr txBox="1"/>
          <p:nvPr/>
        </p:nvSpPr>
        <p:spPr>
          <a:xfrm>
            <a:off x="738703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bridge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693C928-74F5-3880-EF12-6D09308779DA}"/>
              </a:ext>
            </a:extLst>
          </p:cNvPr>
          <p:cNvSpPr txBox="1"/>
          <p:nvPr/>
        </p:nvSpPr>
        <p:spPr>
          <a:xfrm>
            <a:off x="738703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opera house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25113A-0E2B-8679-7D87-994C4F6DE6A6}"/>
              </a:ext>
            </a:extLst>
          </p:cNvPr>
          <p:cNvSpPr txBox="1"/>
          <p:nvPr/>
        </p:nvSpPr>
        <p:spPr>
          <a:xfrm>
            <a:off x="7387033" y="56800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park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387422C-32B6-4F43-A265-A29B075676E4}"/>
              </a:ext>
            </a:extLst>
          </p:cNvPr>
          <p:cNvSpPr txBox="1"/>
          <p:nvPr/>
        </p:nvSpPr>
        <p:spPr>
          <a:xfrm>
            <a:off x="9768865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square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B7136D6-22BF-FE28-8167-A3F11CAB545E}"/>
              </a:ext>
            </a:extLst>
          </p:cNvPr>
          <p:cNvSpPr txBox="1"/>
          <p:nvPr/>
        </p:nvSpPr>
        <p:spPr>
          <a:xfrm>
            <a:off x="9768865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waterfall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5833A5-8FE6-B9A1-28DC-9923B00AB034}"/>
              </a:ext>
            </a:extLst>
          </p:cNvPr>
          <p:cNvSpPr txBox="1"/>
          <p:nvPr/>
        </p:nvSpPr>
        <p:spPr>
          <a:xfrm>
            <a:off x="9768865" y="5680067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zoo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82166C3-CA04-B3B1-2D89-3237B499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070" y="329006"/>
            <a:ext cx="1835189" cy="120180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A0D68EF-C61C-01F7-D65F-57ED312C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07" y="2400577"/>
            <a:ext cx="1835189" cy="120180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BCE3498-704E-6FAB-C557-1C8E563E5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190" y="4426663"/>
            <a:ext cx="1818948" cy="120180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5C1B186-0493-61D0-57BB-9113273EE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716" y="338165"/>
            <a:ext cx="1867670" cy="116932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C90B173-5A30-5215-8CEB-3E8B6ADE9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378" y="2400577"/>
            <a:ext cx="1835189" cy="120180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EAF7354-03B0-FD44-86AF-3CB33A989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347" y="4426663"/>
            <a:ext cx="1835189" cy="120180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9B0EC2F-BF4B-4908-9FE9-67FB4E98B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0788" y="305684"/>
            <a:ext cx="1835189" cy="120180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3850740-E46B-4A6D-6340-45BE075DC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1745" y="2396679"/>
            <a:ext cx="1835189" cy="120180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380FE4A-7A28-2420-9DA2-C5E5F2EEF0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1744" y="4426663"/>
            <a:ext cx="1835189" cy="12018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C935BD3-C3CB-5978-40F6-BA2A9FF9C5B8}"/>
              </a:ext>
            </a:extLst>
          </p:cNvPr>
          <p:cNvSpPr txBox="1"/>
          <p:nvPr/>
        </p:nvSpPr>
        <p:spPr>
          <a:xfrm rot="16200000">
            <a:off x="8758266" y="464900"/>
            <a:ext cx="1871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HUGO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MARTINS OLIVEIRA/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6637D3-6992-5EB1-10DA-056121A07CD6}"/>
              </a:ext>
            </a:extLst>
          </p:cNvPr>
          <p:cNvSpPr txBox="1"/>
          <p:nvPr/>
        </p:nvSpPr>
        <p:spPr>
          <a:xfrm rot="16200000">
            <a:off x="3976291" y="4588288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ANDY-OSK98/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42FCA3F-E9CA-DFA8-0970-6A20294AD1A8}"/>
              </a:ext>
            </a:extLst>
          </p:cNvPr>
          <p:cNvSpPr txBox="1"/>
          <p:nvPr/>
        </p:nvSpPr>
        <p:spPr>
          <a:xfrm rot="16200000">
            <a:off x="3976290" y="2665684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WWW.GGGPHOTO.COM/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00EBC5C-3449-8421-B365-C126A355C47A}"/>
              </a:ext>
            </a:extLst>
          </p:cNvPr>
          <p:cNvSpPr txBox="1"/>
          <p:nvPr/>
        </p:nvSpPr>
        <p:spPr>
          <a:xfrm rot="16200000">
            <a:off x="4006023" y="523363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TUPUNGATO/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42954C4-B551-656A-BD0F-5621663D1FE2}"/>
              </a:ext>
            </a:extLst>
          </p:cNvPr>
          <p:cNvSpPr txBox="1"/>
          <p:nvPr/>
        </p:nvSpPr>
        <p:spPr>
          <a:xfrm rot="16200000">
            <a:off x="6351140" y="4638884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ZENZETA/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7C8064E-A0BD-411C-D500-C50A6BCBC65E}"/>
              </a:ext>
            </a:extLst>
          </p:cNvPr>
          <p:cNvSpPr txBox="1"/>
          <p:nvPr/>
        </p:nvSpPr>
        <p:spPr>
          <a:xfrm rot="16200000">
            <a:off x="6379271" y="2607078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BUMIHILLS/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4A7200F-773D-0ED2-F7FD-A11DFE2A364C}"/>
              </a:ext>
            </a:extLst>
          </p:cNvPr>
          <p:cNvSpPr txBox="1"/>
          <p:nvPr/>
        </p:nvSpPr>
        <p:spPr>
          <a:xfrm rot="16200000">
            <a:off x="6420178" y="53414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NICK POON/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2AD2D40-CCC9-5760-5C5A-A758B6CA1DD6}"/>
              </a:ext>
            </a:extLst>
          </p:cNvPr>
          <p:cNvSpPr txBox="1"/>
          <p:nvPr/>
        </p:nvSpPr>
        <p:spPr>
          <a:xfrm rot="16200000">
            <a:off x="8767273" y="461132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BARBARA ASH/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ACDEEED-4C3E-3C8C-1D23-E92BC14CA1F2}"/>
              </a:ext>
            </a:extLst>
          </p:cNvPr>
          <p:cNvSpPr txBox="1"/>
          <p:nvPr/>
        </p:nvSpPr>
        <p:spPr>
          <a:xfrm rot="16200000">
            <a:off x="8786588" y="262183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VITORMARIGO/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88176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Means of transportation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2EC20F-41D1-B047-5FA1-49241E1A4377}"/>
              </a:ext>
            </a:extLst>
          </p:cNvPr>
          <p:cNvGrpSpPr/>
          <p:nvPr/>
        </p:nvGrpSpPr>
        <p:grpSpPr>
          <a:xfrm>
            <a:off x="426024" y="4059600"/>
            <a:ext cx="3798860" cy="1197881"/>
            <a:chOff x="666816" y="3597911"/>
            <a:chExt cx="2683034" cy="1197881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2DC5630-5D60-4C16-A27A-FFCBD4D98A4A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707886"/>
            </a:xfrm>
            <a:custGeom>
              <a:avLst/>
              <a:gdLst>
                <a:gd name="connsiteX0" fmla="*/ 0 w 2636493"/>
                <a:gd name="connsiteY0" fmla="*/ 0 h 707886"/>
                <a:gd name="connsiteX1" fmla="*/ 2636493 w 2636493"/>
                <a:gd name="connsiteY1" fmla="*/ 0 h 707886"/>
                <a:gd name="connsiteX2" fmla="*/ 2636493 w 2636493"/>
                <a:gd name="connsiteY2" fmla="*/ 707886 h 707886"/>
                <a:gd name="connsiteX3" fmla="*/ 0 w 2636493"/>
                <a:gd name="connsiteY3" fmla="*/ 707886 h 707886"/>
                <a:gd name="connsiteX4" fmla="*/ 0 w 2636493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707886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633596" y="241872"/>
                    <a:pt x="2588490" y="624090"/>
                    <a:pt x="2636493" y="707886"/>
                  </a:cubicBezTo>
                  <a:cubicBezTo>
                    <a:pt x="1702638" y="659655"/>
                    <a:pt x="1246425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2636493" h="707886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593083" y="186738"/>
                    <a:pt x="2691234" y="428844"/>
                    <a:pt x="2636493" y="707886"/>
                  </a:cubicBezTo>
                  <a:cubicBezTo>
                    <a:pt x="2318682" y="842486"/>
                    <a:pt x="1109431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ON 	</a:t>
              </a:r>
              <a:r>
                <a:rPr lang="pt-BR" sz="2000" dirty="0"/>
                <a:t>+ foot</a:t>
              </a:r>
              <a:endParaRPr lang="pt-BR" sz="2000" b="1" dirty="0"/>
            </a:p>
            <a:p>
              <a:r>
                <a:rPr lang="pt-BR" sz="2000" b="1" dirty="0"/>
                <a:t>BY 		</a:t>
              </a:r>
              <a:r>
                <a:rPr lang="pt-BR" sz="2000" dirty="0"/>
                <a:t>+ bike, boat, bus, car etc.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0F9E8C7D-47CB-50D6-E68D-8A5AEBA56A8C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A9C3185-96E7-BD3E-0528-8B4B26290CA1}"/>
              </a:ext>
            </a:extLst>
          </p:cNvPr>
          <p:cNvSpPr txBox="1"/>
          <p:nvPr/>
        </p:nvSpPr>
        <p:spPr>
          <a:xfrm>
            <a:off x="5739681" y="17710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bicycle/bike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8ADD780-F239-10BF-14B9-9235D302DC7F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boat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2564CC2-AC36-4384-F76A-7A3C3BDA8836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bus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3EE57C7-32BD-7D3C-B223-C39DC072F4E7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9F753CE-8422-488C-9C4F-0006938DC710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metro/subway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46F95C8-7B55-6C10-F377-C6C22F831730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train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4368536-0992-C014-7231-E0A65267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99" y="356607"/>
            <a:ext cx="1549400" cy="1371600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ECF0C7B9-8095-FA72-E5EF-E8B460420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649" y="2512957"/>
            <a:ext cx="1435100" cy="127000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8F9C64BB-5D95-9071-F986-927932FA0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49" y="4474738"/>
            <a:ext cx="1765300" cy="1320800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E76F0E1C-BF2B-DD00-6C28-BA5FE7E74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548" y="686807"/>
            <a:ext cx="1600200" cy="1041400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B82301CD-8481-E80A-29B2-6EB83F725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656" y="4572667"/>
            <a:ext cx="1485427" cy="1317509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2BF88250-C799-DDE2-4558-2772AA4DF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6824" y="2512957"/>
            <a:ext cx="1435100" cy="127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2DDAB9-4D1A-2C27-119F-4DFDB77720EA}"/>
              </a:ext>
            </a:extLst>
          </p:cNvPr>
          <p:cNvSpPr txBox="1"/>
          <p:nvPr/>
        </p:nvSpPr>
        <p:spPr>
          <a:xfrm rot="16200000">
            <a:off x="9828739" y="4611128"/>
            <a:ext cx="3193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425687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Question words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460852" y="4479392"/>
            <a:ext cx="3729204" cy="1165854"/>
            <a:chOff x="474502" y="2893601"/>
            <a:chExt cx="3729204" cy="1165854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707886"/>
            </a:xfrm>
            <a:custGeom>
              <a:avLst/>
              <a:gdLst>
                <a:gd name="connsiteX0" fmla="*/ 0 w 3553966"/>
                <a:gd name="connsiteY0" fmla="*/ 0 h 707886"/>
                <a:gd name="connsiteX1" fmla="*/ 3553966 w 3553966"/>
                <a:gd name="connsiteY1" fmla="*/ 0 h 707886"/>
                <a:gd name="connsiteX2" fmla="*/ 3553966 w 3553966"/>
                <a:gd name="connsiteY2" fmla="*/ 707886 h 707886"/>
                <a:gd name="connsiteX3" fmla="*/ 0 w 3553966"/>
                <a:gd name="connsiteY3" fmla="*/ 707886 h 707886"/>
                <a:gd name="connsiteX4" fmla="*/ 0 w 3553966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70788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51069" y="241872"/>
                    <a:pt x="3505963" y="624090"/>
                    <a:pt x="3553966" y="707886"/>
                  </a:cubicBezTo>
                  <a:cubicBezTo>
                    <a:pt x="2046689" y="659655"/>
                    <a:pt x="1094129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3553966" h="70788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10556" y="186738"/>
                    <a:pt x="3608707" y="428844"/>
                    <a:pt x="3553966" y="707886"/>
                  </a:cubicBezTo>
                  <a:cubicBezTo>
                    <a:pt x="1887872" y="842486"/>
                    <a:pt x="1567273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We use </a:t>
              </a:r>
              <a:r>
                <a:rPr lang="pt-BR" sz="2000" b="1" dirty="0"/>
                <a:t>“Why” </a:t>
              </a:r>
              <a:r>
                <a:rPr lang="pt-BR" sz="2000" dirty="0"/>
                <a:t>in questions</a:t>
              </a:r>
            </a:p>
            <a:p>
              <a:r>
                <a:rPr lang="pt-BR" sz="2000" dirty="0"/>
                <a:t>and </a:t>
              </a:r>
              <a:r>
                <a:rPr lang="pt-BR" sz="2000" b="1" dirty="0"/>
                <a:t>“because” </a:t>
              </a:r>
              <a:r>
                <a:rPr lang="pt-BR" sz="2000" dirty="0"/>
                <a:t>in answers.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A4F8B9-13F1-664A-7D26-E040F90B285C}"/>
              </a:ext>
            </a:extLst>
          </p:cNvPr>
          <p:cNvSpPr txBox="1"/>
          <p:nvPr/>
        </p:nvSpPr>
        <p:spPr>
          <a:xfrm>
            <a:off x="6514663" y="601651"/>
            <a:ext cx="528670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+mj-lt"/>
              </a:rPr>
              <a:t>a. </a:t>
            </a:r>
            <a:r>
              <a:rPr lang="en-US" sz="2400" b="1" dirty="0">
                <a:effectLst/>
                <a:latin typeface="+mj-lt"/>
              </a:rPr>
              <a:t>How</a:t>
            </a:r>
            <a:r>
              <a:rPr lang="en-US" sz="2400" dirty="0">
                <a:effectLst/>
                <a:latin typeface="+mj-lt"/>
              </a:rPr>
              <a:t> can you get to the Christ Statue?</a:t>
            </a:r>
          </a:p>
          <a:p>
            <a:r>
              <a:rPr lang="en-US" sz="2400" i="1" dirty="0">
                <a:effectLst/>
                <a:latin typeface="+mj-lt"/>
              </a:rPr>
              <a:t>By car, train, van or on foot.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b. </a:t>
            </a:r>
            <a:r>
              <a:rPr lang="en-US" sz="2400" b="1" dirty="0">
                <a:effectLst/>
                <a:latin typeface="+mj-lt"/>
              </a:rPr>
              <a:t>Where</a:t>
            </a:r>
            <a:r>
              <a:rPr lang="en-US" sz="2400" dirty="0">
                <a:effectLst/>
                <a:latin typeface="+mj-lt"/>
              </a:rPr>
              <a:t> does the train leave from?</a:t>
            </a:r>
          </a:p>
          <a:p>
            <a:r>
              <a:rPr lang="en-US" sz="2400" i="1" dirty="0" err="1">
                <a:effectLst/>
                <a:latin typeface="+mj-lt"/>
              </a:rPr>
              <a:t>Cosme</a:t>
            </a:r>
            <a:r>
              <a:rPr lang="en-US" sz="2400" i="1" dirty="0">
                <a:effectLst/>
                <a:latin typeface="+mj-lt"/>
              </a:rPr>
              <a:t> Velho.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c. </a:t>
            </a:r>
            <a:r>
              <a:rPr lang="en-US" sz="2400" b="1" dirty="0">
                <a:effectLst/>
                <a:latin typeface="+mj-lt"/>
              </a:rPr>
              <a:t>Why</a:t>
            </a:r>
            <a:r>
              <a:rPr lang="en-US" sz="2400" dirty="0">
                <a:effectLst/>
                <a:latin typeface="+mj-lt"/>
              </a:rPr>
              <a:t> do people choose a van?</a:t>
            </a:r>
          </a:p>
          <a:p>
            <a:r>
              <a:rPr lang="en-US" sz="2400" i="1" dirty="0">
                <a:effectLst/>
                <a:latin typeface="+mj-lt"/>
              </a:rPr>
              <a:t>Because it’s the easiest option.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d. </a:t>
            </a:r>
            <a:r>
              <a:rPr lang="en-US" sz="2400" b="1" dirty="0">
                <a:effectLst/>
                <a:latin typeface="+mj-lt"/>
              </a:rPr>
              <a:t>How</a:t>
            </a:r>
            <a:r>
              <a:rPr lang="en-US" sz="2400" dirty="0">
                <a:effectLst/>
                <a:latin typeface="+mj-lt"/>
              </a:rPr>
              <a:t> </a:t>
            </a:r>
            <a:r>
              <a:rPr lang="en-US" sz="2400" b="1" dirty="0">
                <a:effectLst/>
                <a:latin typeface="+mj-lt"/>
              </a:rPr>
              <a:t>many</a:t>
            </a:r>
            <a:r>
              <a:rPr lang="en-US" sz="2400" dirty="0">
                <a:effectLst/>
                <a:latin typeface="+mj-lt"/>
              </a:rPr>
              <a:t> locations are there to 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</a:rPr>
              <a:t>get the van?</a:t>
            </a:r>
          </a:p>
          <a:p>
            <a:r>
              <a:rPr lang="en-US" sz="2400" i="1" dirty="0">
                <a:effectLst/>
                <a:latin typeface="+mj-lt"/>
              </a:rPr>
              <a:t>Three.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e. </a:t>
            </a:r>
            <a:r>
              <a:rPr lang="en-US" sz="2400" b="1" dirty="0">
                <a:effectLst/>
                <a:latin typeface="+mj-lt"/>
              </a:rPr>
              <a:t>Who</a:t>
            </a:r>
            <a:r>
              <a:rPr lang="en-US" sz="2400" dirty="0">
                <a:effectLst/>
                <a:latin typeface="+mj-lt"/>
              </a:rPr>
              <a:t> can choose a hike?</a:t>
            </a:r>
          </a:p>
          <a:p>
            <a:r>
              <a:rPr lang="en-US" sz="2400" i="1" dirty="0">
                <a:effectLst/>
                <a:latin typeface="+mj-lt"/>
              </a:rPr>
              <a:t>People looking for adventure.</a:t>
            </a:r>
          </a:p>
          <a:p>
            <a:endParaRPr lang="pt-BR" sz="2400" dirty="0">
              <a:effectLst/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8E3776-6BAC-60E9-5A80-F43F9440D76E}"/>
              </a:ext>
            </a:extLst>
          </p:cNvPr>
          <p:cNvSpPr txBox="1"/>
          <p:nvPr/>
        </p:nvSpPr>
        <p:spPr>
          <a:xfrm>
            <a:off x="4797421" y="708431"/>
            <a:ext cx="1711436" cy="461665"/>
          </a:xfrm>
          <a:custGeom>
            <a:avLst/>
            <a:gdLst>
              <a:gd name="connsiteX0" fmla="*/ 0 w 1711436"/>
              <a:gd name="connsiteY0" fmla="*/ 0 h 461665"/>
              <a:gd name="connsiteX1" fmla="*/ 1711436 w 1711436"/>
              <a:gd name="connsiteY1" fmla="*/ 0 h 461665"/>
              <a:gd name="connsiteX2" fmla="*/ 1711436 w 1711436"/>
              <a:gd name="connsiteY2" fmla="*/ 461665 h 461665"/>
              <a:gd name="connsiteX3" fmla="*/ 0 w 1711436"/>
              <a:gd name="connsiteY3" fmla="*/ 461665 h 461665"/>
              <a:gd name="connsiteX4" fmla="*/ 0 w 17114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461665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709288" y="186521"/>
                  <a:pt x="1709143" y="313513"/>
                  <a:pt x="1711436" y="461665"/>
                </a:cubicBezTo>
                <a:cubicBezTo>
                  <a:pt x="1306879" y="612539"/>
                  <a:pt x="542089" y="47985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11436" h="461665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30182" y="143527"/>
                  <a:pt x="1684446" y="261265"/>
                  <a:pt x="1711436" y="461665"/>
                </a:cubicBezTo>
                <a:cubicBezTo>
                  <a:pt x="930105" y="334823"/>
                  <a:pt x="704706" y="5526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Como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C13285C-0682-23F4-C864-4869150E1622}"/>
              </a:ext>
            </a:extLst>
          </p:cNvPr>
          <p:cNvSpPr txBox="1"/>
          <p:nvPr/>
        </p:nvSpPr>
        <p:spPr>
          <a:xfrm>
            <a:off x="4785421" y="1816288"/>
            <a:ext cx="1711436" cy="461665"/>
          </a:xfrm>
          <a:custGeom>
            <a:avLst/>
            <a:gdLst>
              <a:gd name="connsiteX0" fmla="*/ 0 w 1711436"/>
              <a:gd name="connsiteY0" fmla="*/ 0 h 461665"/>
              <a:gd name="connsiteX1" fmla="*/ 1711436 w 1711436"/>
              <a:gd name="connsiteY1" fmla="*/ 0 h 461665"/>
              <a:gd name="connsiteX2" fmla="*/ 1711436 w 1711436"/>
              <a:gd name="connsiteY2" fmla="*/ 461665 h 461665"/>
              <a:gd name="connsiteX3" fmla="*/ 0 w 1711436"/>
              <a:gd name="connsiteY3" fmla="*/ 461665 h 461665"/>
              <a:gd name="connsiteX4" fmla="*/ 0 w 17114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461665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709288" y="186521"/>
                  <a:pt x="1709143" y="313513"/>
                  <a:pt x="1711436" y="461665"/>
                </a:cubicBezTo>
                <a:cubicBezTo>
                  <a:pt x="1306879" y="612539"/>
                  <a:pt x="542089" y="47985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11436" h="461665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30182" y="143527"/>
                  <a:pt x="1684446" y="261265"/>
                  <a:pt x="1711436" y="461665"/>
                </a:cubicBezTo>
                <a:cubicBezTo>
                  <a:pt x="930105" y="334823"/>
                  <a:pt x="704706" y="5526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Onde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B21F32-12AA-9157-44D9-B51C2EDF9EEC}"/>
              </a:ext>
            </a:extLst>
          </p:cNvPr>
          <p:cNvSpPr txBox="1"/>
          <p:nvPr/>
        </p:nvSpPr>
        <p:spPr>
          <a:xfrm>
            <a:off x="4785421" y="2924145"/>
            <a:ext cx="1711436" cy="461665"/>
          </a:xfrm>
          <a:custGeom>
            <a:avLst/>
            <a:gdLst>
              <a:gd name="connsiteX0" fmla="*/ 0 w 1711436"/>
              <a:gd name="connsiteY0" fmla="*/ 0 h 461665"/>
              <a:gd name="connsiteX1" fmla="*/ 1711436 w 1711436"/>
              <a:gd name="connsiteY1" fmla="*/ 0 h 461665"/>
              <a:gd name="connsiteX2" fmla="*/ 1711436 w 1711436"/>
              <a:gd name="connsiteY2" fmla="*/ 461665 h 461665"/>
              <a:gd name="connsiteX3" fmla="*/ 0 w 1711436"/>
              <a:gd name="connsiteY3" fmla="*/ 461665 h 461665"/>
              <a:gd name="connsiteX4" fmla="*/ 0 w 17114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461665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709288" y="186521"/>
                  <a:pt x="1709143" y="313513"/>
                  <a:pt x="1711436" y="461665"/>
                </a:cubicBezTo>
                <a:cubicBezTo>
                  <a:pt x="1306879" y="612539"/>
                  <a:pt x="542089" y="47985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11436" h="461665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30182" y="143527"/>
                  <a:pt x="1684446" y="261265"/>
                  <a:pt x="1711436" y="461665"/>
                </a:cubicBezTo>
                <a:cubicBezTo>
                  <a:pt x="930105" y="334823"/>
                  <a:pt x="704706" y="5526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Por quê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BDCA6A-BC2F-5508-B71E-209C83FF8602}"/>
              </a:ext>
            </a:extLst>
          </p:cNvPr>
          <p:cNvSpPr txBox="1"/>
          <p:nvPr/>
        </p:nvSpPr>
        <p:spPr>
          <a:xfrm>
            <a:off x="4803228" y="3994831"/>
            <a:ext cx="1711436" cy="830997"/>
          </a:xfrm>
          <a:custGeom>
            <a:avLst/>
            <a:gdLst>
              <a:gd name="connsiteX0" fmla="*/ 0 w 1711436"/>
              <a:gd name="connsiteY0" fmla="*/ 0 h 830997"/>
              <a:gd name="connsiteX1" fmla="*/ 1711436 w 1711436"/>
              <a:gd name="connsiteY1" fmla="*/ 0 h 830997"/>
              <a:gd name="connsiteX2" fmla="*/ 1711436 w 1711436"/>
              <a:gd name="connsiteY2" fmla="*/ 830997 h 830997"/>
              <a:gd name="connsiteX3" fmla="*/ 0 w 1711436"/>
              <a:gd name="connsiteY3" fmla="*/ 830997 h 830997"/>
              <a:gd name="connsiteX4" fmla="*/ 0 w 17114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830997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676048" y="192764"/>
                  <a:pt x="1709143" y="611841"/>
                  <a:pt x="1711436" y="830997"/>
                </a:cubicBezTo>
                <a:cubicBezTo>
                  <a:pt x="1306879" y="981871"/>
                  <a:pt x="542089" y="849191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1711436" h="830997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13562" y="113011"/>
                  <a:pt x="1750926" y="601367"/>
                  <a:pt x="1711436" y="830997"/>
                </a:cubicBezTo>
                <a:cubicBezTo>
                  <a:pt x="930105" y="704155"/>
                  <a:pt x="704706" y="921960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Quanto(</a:t>
            </a:r>
            <a:r>
              <a:rPr lang="pt-BR" sz="2400" b="1" dirty="0" err="1">
                <a:solidFill>
                  <a:schemeClr val="bg1"/>
                </a:solidFill>
              </a:rPr>
              <a:t>s</a:t>
            </a:r>
            <a:r>
              <a:rPr lang="pt-BR" sz="24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Quanta(</a:t>
            </a:r>
            <a:r>
              <a:rPr lang="pt-BR" sz="2400" b="1" dirty="0" err="1">
                <a:solidFill>
                  <a:schemeClr val="bg1"/>
                </a:solidFill>
              </a:rPr>
              <a:t>s</a:t>
            </a:r>
            <a:r>
              <a:rPr lang="pt-BR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7F4613-0A46-F894-A25B-D7B23134E2FE}"/>
              </a:ext>
            </a:extLst>
          </p:cNvPr>
          <p:cNvSpPr txBox="1"/>
          <p:nvPr/>
        </p:nvSpPr>
        <p:spPr>
          <a:xfrm>
            <a:off x="4803229" y="5532608"/>
            <a:ext cx="1711436" cy="461665"/>
          </a:xfrm>
          <a:custGeom>
            <a:avLst/>
            <a:gdLst>
              <a:gd name="connsiteX0" fmla="*/ 0 w 1711436"/>
              <a:gd name="connsiteY0" fmla="*/ 0 h 461665"/>
              <a:gd name="connsiteX1" fmla="*/ 1711436 w 1711436"/>
              <a:gd name="connsiteY1" fmla="*/ 0 h 461665"/>
              <a:gd name="connsiteX2" fmla="*/ 1711436 w 1711436"/>
              <a:gd name="connsiteY2" fmla="*/ 461665 h 461665"/>
              <a:gd name="connsiteX3" fmla="*/ 0 w 1711436"/>
              <a:gd name="connsiteY3" fmla="*/ 461665 h 461665"/>
              <a:gd name="connsiteX4" fmla="*/ 0 w 17114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436" h="461665" fill="none" extrusionOk="0">
                <a:moveTo>
                  <a:pt x="0" y="0"/>
                </a:moveTo>
                <a:cubicBezTo>
                  <a:pt x="396763" y="86307"/>
                  <a:pt x="1089172" y="-78574"/>
                  <a:pt x="1711436" y="0"/>
                </a:cubicBezTo>
                <a:cubicBezTo>
                  <a:pt x="1709288" y="186521"/>
                  <a:pt x="1709143" y="313513"/>
                  <a:pt x="1711436" y="461665"/>
                </a:cubicBezTo>
                <a:cubicBezTo>
                  <a:pt x="1306879" y="612539"/>
                  <a:pt x="542089" y="47985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11436" h="461665" stroke="0" extrusionOk="0">
                <a:moveTo>
                  <a:pt x="0" y="0"/>
                </a:moveTo>
                <a:cubicBezTo>
                  <a:pt x="444201" y="-42228"/>
                  <a:pt x="1042041" y="-39213"/>
                  <a:pt x="1711436" y="0"/>
                </a:cubicBezTo>
                <a:cubicBezTo>
                  <a:pt x="1730182" y="143527"/>
                  <a:pt x="1684446" y="261265"/>
                  <a:pt x="1711436" y="461665"/>
                </a:cubicBezTo>
                <a:cubicBezTo>
                  <a:pt x="930105" y="334823"/>
                  <a:pt x="704706" y="55262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tx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Quem</a:t>
            </a:r>
          </a:p>
        </p:txBody>
      </p:sp>
    </p:spTree>
    <p:extLst>
      <p:ext uri="{BB962C8B-B14F-4D97-AF65-F5344CB8AC3E}">
        <p14:creationId xmlns:p14="http://schemas.microsoft.com/office/powerpoint/2010/main" val="69612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3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F2EC20F-41D1-B047-5FA1-49241E1A4377}"/>
              </a:ext>
            </a:extLst>
          </p:cNvPr>
          <p:cNvGrpSpPr/>
          <p:nvPr/>
        </p:nvGrpSpPr>
        <p:grpSpPr>
          <a:xfrm>
            <a:off x="290091" y="2029856"/>
            <a:ext cx="4070725" cy="4675756"/>
            <a:chOff x="666816" y="3597911"/>
            <a:chExt cx="2875045" cy="4675756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2DC5630-5D60-4C16-A27A-FFCBD4D98A4A}"/>
                </a:ext>
              </a:extLst>
            </p:cNvPr>
            <p:cNvSpPr txBox="1"/>
            <p:nvPr/>
          </p:nvSpPr>
          <p:spPr>
            <a:xfrm>
              <a:off x="713357" y="4087906"/>
              <a:ext cx="2828504" cy="4185761"/>
            </a:xfrm>
            <a:custGeom>
              <a:avLst/>
              <a:gdLst>
                <a:gd name="connsiteX0" fmla="*/ 0 w 2828504"/>
                <a:gd name="connsiteY0" fmla="*/ 0 h 4185761"/>
                <a:gd name="connsiteX1" fmla="*/ 2828504 w 2828504"/>
                <a:gd name="connsiteY1" fmla="*/ 0 h 4185761"/>
                <a:gd name="connsiteX2" fmla="*/ 2828504 w 2828504"/>
                <a:gd name="connsiteY2" fmla="*/ 4185761 h 4185761"/>
                <a:gd name="connsiteX3" fmla="*/ 0 w 2828504"/>
                <a:gd name="connsiteY3" fmla="*/ 4185761 h 4185761"/>
                <a:gd name="connsiteX4" fmla="*/ 0 w 2828504"/>
                <a:gd name="connsiteY4" fmla="*/ 0 h 41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8504" h="4185761" fill="none" extrusionOk="0">
                  <a:moveTo>
                    <a:pt x="0" y="0"/>
                  </a:moveTo>
                  <a:cubicBezTo>
                    <a:pt x="754954" y="-49533"/>
                    <a:pt x="1770332" y="-14809"/>
                    <a:pt x="2828504" y="0"/>
                  </a:cubicBezTo>
                  <a:cubicBezTo>
                    <a:pt x="2916143" y="1077215"/>
                    <a:pt x="2755825" y="2858874"/>
                    <a:pt x="2828504" y="4185761"/>
                  </a:cubicBezTo>
                  <a:cubicBezTo>
                    <a:pt x="2333598" y="4137530"/>
                    <a:pt x="325279" y="4270216"/>
                    <a:pt x="0" y="4185761"/>
                  </a:cubicBezTo>
                  <a:cubicBezTo>
                    <a:pt x="-38581" y="2532923"/>
                    <a:pt x="63341" y="1859764"/>
                    <a:pt x="0" y="0"/>
                  </a:cubicBezTo>
                  <a:close/>
                </a:path>
                <a:path w="2828504" h="4185761" stroke="0" extrusionOk="0">
                  <a:moveTo>
                    <a:pt x="0" y="0"/>
                  </a:moveTo>
                  <a:cubicBezTo>
                    <a:pt x="1413136" y="118645"/>
                    <a:pt x="1540241" y="116012"/>
                    <a:pt x="2828504" y="0"/>
                  </a:cubicBezTo>
                  <a:cubicBezTo>
                    <a:pt x="2695622" y="1797886"/>
                    <a:pt x="2913455" y="3358804"/>
                    <a:pt x="2828504" y="4185761"/>
                  </a:cubicBezTo>
                  <a:cubicBezTo>
                    <a:pt x="1635767" y="4320361"/>
                    <a:pt x="661631" y="4028565"/>
                    <a:pt x="0" y="4185761"/>
                  </a:cubicBezTo>
                  <a:cubicBezTo>
                    <a:pt x="-20187" y="2963912"/>
                    <a:pt x="-152480" y="129855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The artwork </a:t>
              </a:r>
              <a:r>
                <a:rPr lang="en-US" sz="1900" dirty="0"/>
                <a:t>is large/ small/ geometric/ contemporary/ traditional.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It is made of </a:t>
              </a:r>
              <a:r>
                <a:rPr lang="en-US" sz="1900" dirty="0"/>
                <a:t>concrete/ wood/ glass/ paper.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The artist uses </a:t>
              </a:r>
              <a:r>
                <a:rPr lang="en-US" sz="1900" dirty="0"/>
                <a:t>vibrant/ pale colors; black and white photos.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It looks like </a:t>
              </a:r>
              <a:r>
                <a:rPr lang="en-US" sz="1900" dirty="0"/>
                <a:t>a mosaic/ a puppet/ a broken wall/ building blocks.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I feel </a:t>
              </a:r>
              <a:r>
                <a:rPr lang="en-US" sz="1900" dirty="0"/>
                <a:t>amazed/ surprised at the artist’s innovative use of color.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900" b="1" dirty="0"/>
                <a:t>I feel </a:t>
              </a:r>
              <a:r>
                <a:rPr lang="en-US" sz="1900" dirty="0"/>
                <a:t>enchanted/ delighted with the geometric shapes of the artwork.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0F9E8C7D-47CB-50D6-E68D-8A5AEBA56A8C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LANGUAGE NOTE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ED03A412-E5BA-1396-8D3E-23AAE64D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560" y="313026"/>
            <a:ext cx="2339937" cy="35183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18E8ED4-FAB2-7323-0FDC-DD991BE61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561" y="4156606"/>
            <a:ext cx="3314404" cy="211377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95F971-C379-374F-C907-4EEB00D97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022" y="1366402"/>
            <a:ext cx="4167704" cy="24649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BAAB462-922A-01A1-E393-E5C4006A6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246" y="4156606"/>
            <a:ext cx="3246763" cy="211377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CB2A60-4CB0-F35C-1309-50477BA9050B}"/>
              </a:ext>
            </a:extLst>
          </p:cNvPr>
          <p:cNvSpPr txBox="1"/>
          <p:nvPr/>
        </p:nvSpPr>
        <p:spPr>
          <a:xfrm>
            <a:off x="4549779" y="3128938"/>
            <a:ext cx="1388140" cy="830997"/>
          </a:xfrm>
          <a:custGeom>
            <a:avLst/>
            <a:gdLst>
              <a:gd name="connsiteX0" fmla="*/ 0 w 1388140"/>
              <a:gd name="connsiteY0" fmla="*/ 0 h 830997"/>
              <a:gd name="connsiteX1" fmla="*/ 1388140 w 1388140"/>
              <a:gd name="connsiteY1" fmla="*/ 0 h 830997"/>
              <a:gd name="connsiteX2" fmla="*/ 1388140 w 1388140"/>
              <a:gd name="connsiteY2" fmla="*/ 830997 h 830997"/>
              <a:gd name="connsiteX3" fmla="*/ 0 w 1388140"/>
              <a:gd name="connsiteY3" fmla="*/ 830997 h 830997"/>
              <a:gd name="connsiteX4" fmla="*/ 0 w 1388140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140" h="830997" fill="none" extrusionOk="0">
                <a:moveTo>
                  <a:pt x="0" y="0"/>
                </a:moveTo>
                <a:cubicBezTo>
                  <a:pt x="669403" y="87037"/>
                  <a:pt x="1091924" y="9575"/>
                  <a:pt x="1388140" y="0"/>
                </a:cubicBezTo>
                <a:cubicBezTo>
                  <a:pt x="1352752" y="192764"/>
                  <a:pt x="1385847" y="611841"/>
                  <a:pt x="1388140" y="830997"/>
                </a:cubicBezTo>
                <a:cubicBezTo>
                  <a:pt x="905485" y="907613"/>
                  <a:pt x="385572" y="950663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1388140" h="830997" stroke="0" extrusionOk="0">
                <a:moveTo>
                  <a:pt x="0" y="0"/>
                </a:moveTo>
                <a:cubicBezTo>
                  <a:pt x="686497" y="46769"/>
                  <a:pt x="913866" y="94044"/>
                  <a:pt x="1388140" y="0"/>
                </a:cubicBezTo>
                <a:cubicBezTo>
                  <a:pt x="1390266" y="113011"/>
                  <a:pt x="1427630" y="601367"/>
                  <a:pt x="1388140" y="830997"/>
                </a:cubicBezTo>
                <a:cubicBezTo>
                  <a:pt x="701004" y="914745"/>
                  <a:pt x="574947" y="834117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Tunga (2010)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4A27BEA-6B92-EBED-711F-CE13139B71A6}"/>
              </a:ext>
            </a:extLst>
          </p:cNvPr>
          <p:cNvSpPr txBox="1"/>
          <p:nvPr/>
        </p:nvSpPr>
        <p:spPr>
          <a:xfrm>
            <a:off x="8697699" y="398259"/>
            <a:ext cx="2826027" cy="830997"/>
          </a:xfrm>
          <a:custGeom>
            <a:avLst/>
            <a:gdLst>
              <a:gd name="connsiteX0" fmla="*/ 0 w 2826027"/>
              <a:gd name="connsiteY0" fmla="*/ 0 h 830997"/>
              <a:gd name="connsiteX1" fmla="*/ 2826027 w 2826027"/>
              <a:gd name="connsiteY1" fmla="*/ 0 h 830997"/>
              <a:gd name="connsiteX2" fmla="*/ 2826027 w 2826027"/>
              <a:gd name="connsiteY2" fmla="*/ 830997 h 830997"/>
              <a:gd name="connsiteX3" fmla="*/ 0 w 2826027"/>
              <a:gd name="connsiteY3" fmla="*/ 830997 h 830997"/>
              <a:gd name="connsiteX4" fmla="*/ 0 w 2826027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027" h="830997" fill="none" extrusionOk="0">
                <a:moveTo>
                  <a:pt x="0" y="0"/>
                </a:moveTo>
                <a:cubicBezTo>
                  <a:pt x="814336" y="-49533"/>
                  <a:pt x="2407351" y="-14809"/>
                  <a:pt x="2826027" y="0"/>
                </a:cubicBezTo>
                <a:cubicBezTo>
                  <a:pt x="2790639" y="192764"/>
                  <a:pt x="2823734" y="611841"/>
                  <a:pt x="2826027" y="830997"/>
                </a:cubicBezTo>
                <a:cubicBezTo>
                  <a:pt x="2110238" y="782766"/>
                  <a:pt x="569668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26027" h="830997" stroke="0" extrusionOk="0">
                <a:moveTo>
                  <a:pt x="0" y="0"/>
                </a:moveTo>
                <a:cubicBezTo>
                  <a:pt x="702576" y="118645"/>
                  <a:pt x="1703566" y="116012"/>
                  <a:pt x="2826027" y="0"/>
                </a:cubicBezTo>
                <a:cubicBezTo>
                  <a:pt x="2828153" y="113011"/>
                  <a:pt x="2865517" y="601367"/>
                  <a:pt x="2826027" y="830997"/>
                </a:cubicBezTo>
                <a:cubicBezTo>
                  <a:pt x="2041565" y="965597"/>
                  <a:pt x="1079228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Claudia </a:t>
            </a:r>
            <a:r>
              <a:rPr lang="pt-BR" sz="2400" dirty="0" err="1"/>
              <a:t>Andujar</a:t>
            </a:r>
            <a:r>
              <a:rPr lang="pt-BR" sz="2400" dirty="0"/>
              <a:t> (1981-83)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329C845-9B7C-4129-1E4A-7481EE89FD85}"/>
              </a:ext>
            </a:extLst>
          </p:cNvPr>
          <p:cNvSpPr txBox="1"/>
          <p:nvPr/>
        </p:nvSpPr>
        <p:spPr>
          <a:xfrm>
            <a:off x="5937920" y="5854885"/>
            <a:ext cx="2192046" cy="830997"/>
          </a:xfrm>
          <a:custGeom>
            <a:avLst/>
            <a:gdLst>
              <a:gd name="connsiteX0" fmla="*/ 0 w 2192046"/>
              <a:gd name="connsiteY0" fmla="*/ 0 h 830997"/>
              <a:gd name="connsiteX1" fmla="*/ 2192046 w 2192046"/>
              <a:gd name="connsiteY1" fmla="*/ 0 h 830997"/>
              <a:gd name="connsiteX2" fmla="*/ 2192046 w 2192046"/>
              <a:gd name="connsiteY2" fmla="*/ 830997 h 830997"/>
              <a:gd name="connsiteX3" fmla="*/ 0 w 2192046"/>
              <a:gd name="connsiteY3" fmla="*/ 830997 h 830997"/>
              <a:gd name="connsiteX4" fmla="*/ 0 w 219204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046" h="830997" fill="none" extrusionOk="0">
                <a:moveTo>
                  <a:pt x="0" y="0"/>
                </a:moveTo>
                <a:cubicBezTo>
                  <a:pt x="687971" y="-49533"/>
                  <a:pt x="1942876" y="-14809"/>
                  <a:pt x="2192046" y="0"/>
                </a:cubicBezTo>
                <a:cubicBezTo>
                  <a:pt x="2156658" y="192764"/>
                  <a:pt x="2189753" y="611841"/>
                  <a:pt x="2192046" y="830997"/>
                </a:cubicBezTo>
                <a:cubicBezTo>
                  <a:pt x="1477573" y="782766"/>
                  <a:pt x="637296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92046" h="830997" stroke="0" extrusionOk="0">
                <a:moveTo>
                  <a:pt x="0" y="0"/>
                </a:moveTo>
                <a:cubicBezTo>
                  <a:pt x="567161" y="118645"/>
                  <a:pt x="1647702" y="116012"/>
                  <a:pt x="2192046" y="0"/>
                </a:cubicBezTo>
                <a:cubicBezTo>
                  <a:pt x="2194172" y="113011"/>
                  <a:pt x="2231536" y="601367"/>
                  <a:pt x="2192046" y="830997"/>
                </a:cubicBezTo>
                <a:cubicBezTo>
                  <a:pt x="1105305" y="965597"/>
                  <a:pt x="303499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Adriana Varejão (2004)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BFC065E-5E0A-929F-BA8A-AFF0F3EB0296}"/>
              </a:ext>
            </a:extLst>
          </p:cNvPr>
          <p:cNvSpPr txBox="1"/>
          <p:nvPr/>
        </p:nvSpPr>
        <p:spPr>
          <a:xfrm>
            <a:off x="9252324" y="5905313"/>
            <a:ext cx="2192046" cy="830997"/>
          </a:xfrm>
          <a:custGeom>
            <a:avLst/>
            <a:gdLst>
              <a:gd name="connsiteX0" fmla="*/ 0 w 2192046"/>
              <a:gd name="connsiteY0" fmla="*/ 0 h 830997"/>
              <a:gd name="connsiteX1" fmla="*/ 2192046 w 2192046"/>
              <a:gd name="connsiteY1" fmla="*/ 0 h 830997"/>
              <a:gd name="connsiteX2" fmla="*/ 2192046 w 2192046"/>
              <a:gd name="connsiteY2" fmla="*/ 830997 h 830997"/>
              <a:gd name="connsiteX3" fmla="*/ 0 w 2192046"/>
              <a:gd name="connsiteY3" fmla="*/ 830997 h 830997"/>
              <a:gd name="connsiteX4" fmla="*/ 0 w 219204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046" h="830997" fill="none" extrusionOk="0">
                <a:moveTo>
                  <a:pt x="0" y="0"/>
                </a:moveTo>
                <a:cubicBezTo>
                  <a:pt x="687971" y="-49533"/>
                  <a:pt x="1942876" y="-14809"/>
                  <a:pt x="2192046" y="0"/>
                </a:cubicBezTo>
                <a:cubicBezTo>
                  <a:pt x="2156658" y="192764"/>
                  <a:pt x="2189753" y="611841"/>
                  <a:pt x="2192046" y="830997"/>
                </a:cubicBezTo>
                <a:cubicBezTo>
                  <a:pt x="1477573" y="782766"/>
                  <a:pt x="637296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92046" h="830997" stroke="0" extrusionOk="0">
                <a:moveTo>
                  <a:pt x="0" y="0"/>
                </a:moveTo>
                <a:cubicBezTo>
                  <a:pt x="567161" y="118645"/>
                  <a:pt x="1647702" y="116012"/>
                  <a:pt x="2192046" y="0"/>
                </a:cubicBezTo>
                <a:cubicBezTo>
                  <a:pt x="2194172" y="113011"/>
                  <a:pt x="2231536" y="601367"/>
                  <a:pt x="2192046" y="830997"/>
                </a:cubicBezTo>
                <a:cubicBezTo>
                  <a:pt x="1105305" y="965597"/>
                  <a:pt x="303499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Hélio Oiticica (1977)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6E37BEE-4025-FC23-EA7D-1A709B0F4340}"/>
              </a:ext>
            </a:extLst>
          </p:cNvPr>
          <p:cNvSpPr txBox="1"/>
          <p:nvPr/>
        </p:nvSpPr>
        <p:spPr>
          <a:xfrm rot="16200000">
            <a:off x="8466187" y="3133926"/>
            <a:ext cx="668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HelveticaLTStd-Cond"/>
              </a:rPr>
              <a:t>IMAGEM LICENCIADA PELO INSTITUTO TUNGA” /©CHRISTIAN CRAVO; COLEÇÃO DA ARTISTA. CORTESIA GALERIA VERMELHO; ADRIANA VAREJÃO/INSTITUTO INHOTIM, BRUMADINHO, MG. FOTO: ARNALDO JR/SHUTTERSTOCK.COM; </a:t>
            </a:r>
            <a:r>
              <a:rPr lang="it-IT" sz="800" b="0" i="0" u="none" strike="noStrike" baseline="0" dirty="0">
                <a:solidFill>
                  <a:srgbClr val="2F2F2E"/>
                </a:solidFill>
                <a:latin typeface="HelveticaLTStd-Cond"/>
              </a:rPr>
              <a:t>© PROJETO HO. 2022/FOTO: VANESSA VOLK/ </a:t>
            </a:r>
            <a:r>
              <a:rPr lang="pt-BR" sz="800" b="0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254720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tourist attractions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1CAAA3-93E6-B99A-2EE8-7789B463BBBA}"/>
              </a:ext>
            </a:extLst>
          </p:cNvPr>
          <p:cNvSpPr txBox="1"/>
          <p:nvPr/>
        </p:nvSpPr>
        <p:spPr>
          <a:xfrm>
            <a:off x="495839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art museum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2D2BBB-B378-A9CB-5CCF-8DF323E56ADC}"/>
              </a:ext>
            </a:extLst>
          </p:cNvPr>
          <p:cNvSpPr txBox="1"/>
          <p:nvPr/>
        </p:nvSpPr>
        <p:spPr>
          <a:xfrm>
            <a:off x="495839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beach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D7B025-FA57-5152-7683-FE1BA3B17D71}"/>
              </a:ext>
            </a:extLst>
          </p:cNvPr>
          <p:cNvSpPr txBox="1"/>
          <p:nvPr/>
        </p:nvSpPr>
        <p:spPr>
          <a:xfrm>
            <a:off x="4958393" y="56800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botanical garden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791467-48F8-4518-B004-7F60ADEF39B9}"/>
              </a:ext>
            </a:extLst>
          </p:cNvPr>
          <p:cNvSpPr txBox="1"/>
          <p:nvPr/>
        </p:nvSpPr>
        <p:spPr>
          <a:xfrm>
            <a:off x="738703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bridge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E2D99F-A225-8E9A-3064-C728AD08C0B7}"/>
              </a:ext>
            </a:extLst>
          </p:cNvPr>
          <p:cNvSpPr txBox="1"/>
          <p:nvPr/>
        </p:nvSpPr>
        <p:spPr>
          <a:xfrm>
            <a:off x="738703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opera house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ABEB52-FF63-579D-AA07-801EA3EB2F22}"/>
              </a:ext>
            </a:extLst>
          </p:cNvPr>
          <p:cNvSpPr txBox="1"/>
          <p:nvPr/>
        </p:nvSpPr>
        <p:spPr>
          <a:xfrm>
            <a:off x="7387033" y="56800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park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7FB349-CF79-8D7E-A864-3A71277F5D4D}"/>
              </a:ext>
            </a:extLst>
          </p:cNvPr>
          <p:cNvSpPr txBox="1"/>
          <p:nvPr/>
        </p:nvSpPr>
        <p:spPr>
          <a:xfrm>
            <a:off x="9768865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square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1B548B2-99A8-DCBA-C066-1CDB30C734A3}"/>
              </a:ext>
            </a:extLst>
          </p:cNvPr>
          <p:cNvSpPr txBox="1"/>
          <p:nvPr/>
        </p:nvSpPr>
        <p:spPr>
          <a:xfrm>
            <a:off x="9768865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waterfall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D7EBE2B-CD36-7F58-7D59-219B211F7FA7}"/>
              </a:ext>
            </a:extLst>
          </p:cNvPr>
          <p:cNvSpPr txBox="1"/>
          <p:nvPr/>
        </p:nvSpPr>
        <p:spPr>
          <a:xfrm>
            <a:off x="9768865" y="5680067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zoo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E03D9FB7-F999-1E0D-BC4D-864EF44A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070" y="329006"/>
            <a:ext cx="1835189" cy="120180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0A06A24-EC35-D95E-3E41-7447DCD5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07" y="2400577"/>
            <a:ext cx="1835189" cy="120180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4A2D622-57B1-19C6-CCF1-73F0A5B3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190" y="4426663"/>
            <a:ext cx="1818948" cy="120180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0169E2C-9B87-264C-E0F4-8604414C8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716" y="338165"/>
            <a:ext cx="1867670" cy="116932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1D4D5D8-9B08-3847-197E-F724BD283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378" y="2400577"/>
            <a:ext cx="1835189" cy="120180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FB26D9FC-6F5A-3FE3-BCE6-647893D5B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347" y="4426663"/>
            <a:ext cx="1835189" cy="120180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DCAAB193-FCE4-39AE-C724-5F9E0AD40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0788" y="305684"/>
            <a:ext cx="1835189" cy="120180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C51A467C-D7F1-44BD-CF29-FBD505DCE2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1745" y="2396679"/>
            <a:ext cx="1835189" cy="1201805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5F0F4DBD-21A2-D8A0-C5D3-9EFBF187A6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1744" y="4426663"/>
            <a:ext cx="1835189" cy="120180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06826B3-48AC-C337-3ECC-0D1636575569}"/>
              </a:ext>
            </a:extLst>
          </p:cNvPr>
          <p:cNvSpPr txBox="1"/>
          <p:nvPr/>
        </p:nvSpPr>
        <p:spPr>
          <a:xfrm rot="16200000">
            <a:off x="8758266" y="464900"/>
            <a:ext cx="1871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HUGO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MARTINS OLIVEIRA/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5C896B-480A-5966-7921-3462BD338682}"/>
              </a:ext>
            </a:extLst>
          </p:cNvPr>
          <p:cNvSpPr txBox="1"/>
          <p:nvPr/>
        </p:nvSpPr>
        <p:spPr>
          <a:xfrm rot="16200000">
            <a:off x="3976291" y="4588288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ANDY-OSK98/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09B75E1-FDE7-3598-27BE-2A7304D2CB4B}"/>
              </a:ext>
            </a:extLst>
          </p:cNvPr>
          <p:cNvSpPr txBox="1"/>
          <p:nvPr/>
        </p:nvSpPr>
        <p:spPr>
          <a:xfrm rot="16200000">
            <a:off x="3976290" y="2665684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WWW.GGGPHOTO.COM/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24592EB-EA59-EB27-8951-0CF0EA6BB7CF}"/>
              </a:ext>
            </a:extLst>
          </p:cNvPr>
          <p:cNvSpPr txBox="1"/>
          <p:nvPr/>
        </p:nvSpPr>
        <p:spPr>
          <a:xfrm rot="16200000">
            <a:off x="4006023" y="523363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TUPUNGATO/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03D1DD-9C1D-5F89-82F5-60F0F062C233}"/>
              </a:ext>
            </a:extLst>
          </p:cNvPr>
          <p:cNvSpPr txBox="1"/>
          <p:nvPr/>
        </p:nvSpPr>
        <p:spPr>
          <a:xfrm rot="16200000">
            <a:off x="6351140" y="4638884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ZENZETA/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83BC33-F029-2CB2-928A-4B6685C7635E}"/>
              </a:ext>
            </a:extLst>
          </p:cNvPr>
          <p:cNvSpPr txBox="1"/>
          <p:nvPr/>
        </p:nvSpPr>
        <p:spPr>
          <a:xfrm rot="16200000">
            <a:off x="6379271" y="2607078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BUMIHILLS/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F999F05-4031-21F7-8F5B-1F26847AF3BE}"/>
              </a:ext>
            </a:extLst>
          </p:cNvPr>
          <p:cNvSpPr txBox="1"/>
          <p:nvPr/>
        </p:nvSpPr>
        <p:spPr>
          <a:xfrm rot="16200000">
            <a:off x="6420178" y="53414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NICK POON/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19BFFC3-2F99-588C-5614-0B00BEDB1B91}"/>
              </a:ext>
            </a:extLst>
          </p:cNvPr>
          <p:cNvSpPr txBox="1"/>
          <p:nvPr/>
        </p:nvSpPr>
        <p:spPr>
          <a:xfrm rot="16200000">
            <a:off x="8767273" y="461132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BARBARA ASH/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8A54337-70C1-4823-E281-3F2C8A016EB8}"/>
              </a:ext>
            </a:extLst>
          </p:cNvPr>
          <p:cNvSpPr txBox="1"/>
          <p:nvPr/>
        </p:nvSpPr>
        <p:spPr>
          <a:xfrm rot="16200000">
            <a:off x="8786588" y="2621839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VITORMARIGO/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80340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 means of transportation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D52B92-628D-5C9B-1C04-6F068C689154}"/>
              </a:ext>
            </a:extLst>
          </p:cNvPr>
          <p:cNvSpPr txBox="1"/>
          <p:nvPr/>
        </p:nvSpPr>
        <p:spPr>
          <a:xfrm>
            <a:off x="5739681" y="17710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bicycle/bike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C0308F-127D-A464-75F8-7E37ABE39F1C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boat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3AAFB8A-7AB8-0FF5-F338-B042E67E6C06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bus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3316379-5FA2-8462-D1CE-44D7FF884747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3E23B8F-85B8-9868-81B4-C54C275FD81F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metro/subway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8520E28-02AE-FA79-5A49-51561E6CF653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train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ADBC6A6-5C65-AED6-A14C-207D1F7DA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99" y="356607"/>
            <a:ext cx="1549400" cy="13716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026FE1D-6621-4EE9-0108-69F2A8D0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649" y="2512957"/>
            <a:ext cx="1435100" cy="1270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0EAB174-A680-2409-C36B-476300DD4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49" y="4474738"/>
            <a:ext cx="1765300" cy="13208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2078296-3649-FDFE-14B1-6CF6CC158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548" y="686807"/>
            <a:ext cx="1600200" cy="10414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F718CC94-7940-CB59-9B61-9DF6510A0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8050" y="4493969"/>
            <a:ext cx="1460500" cy="12954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4DD218D-39F9-9E72-BF7E-C8109EAD0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0820" y="2551005"/>
            <a:ext cx="1435100" cy="127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BA179D3-0960-4FBA-DC04-C02502B3E72D}"/>
              </a:ext>
            </a:extLst>
          </p:cNvPr>
          <p:cNvSpPr txBox="1"/>
          <p:nvPr/>
        </p:nvSpPr>
        <p:spPr>
          <a:xfrm rot="16200000">
            <a:off x="10136091" y="4852710"/>
            <a:ext cx="3193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220562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3:</a:t>
            </a:r>
          </a:p>
          <a:p>
            <a:r>
              <a:rPr lang="en-US" sz="2400" dirty="0"/>
              <a:t>Question words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9B017EEC-9A8B-6A6D-5BA7-EE5EF475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197" y="2254250"/>
            <a:ext cx="70739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683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7801</TotalTime>
  <Words>591</Words>
  <Application>Microsoft Office PowerPoint</Application>
  <PresentationFormat>Widescreen</PresentationFormat>
  <Paragraphs>131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Gill Sans MT</vt:lpstr>
      <vt:lpstr>Helvetica</vt:lpstr>
      <vt:lpstr>HelveticaLTStd-Cond</vt:lpstr>
      <vt:lpstr>Pacote</vt:lpstr>
      <vt:lpstr>Língua inglesa</vt:lpstr>
      <vt:lpstr>UNIT 3</vt:lpstr>
      <vt:lpstr>Unit 3</vt:lpstr>
      <vt:lpstr>Unit 3</vt:lpstr>
      <vt:lpstr>UNIT 3</vt:lpstr>
      <vt:lpstr>Unit 3</vt:lpstr>
      <vt:lpstr>VOCABULARY CORNER</vt:lpstr>
      <vt:lpstr>VOCABULARY CORNER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53</cp:revision>
  <dcterms:created xsi:type="dcterms:W3CDTF">2023-05-08T13:05:16Z</dcterms:created>
  <dcterms:modified xsi:type="dcterms:W3CDTF">2023-06-21T12:48:39Z</dcterms:modified>
</cp:coreProperties>
</file>