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58" r:id="rId6"/>
    <p:sldId id="360" r:id="rId7"/>
    <p:sldId id="261" r:id="rId8"/>
    <p:sldId id="263" r:id="rId9"/>
    <p:sldId id="3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3"/>
    <p:restoredTop sz="96327"/>
  </p:normalViewPr>
  <p:slideViewPr>
    <p:cSldViewPr snapToGrid="0">
      <p:cViewPr varScale="1">
        <p:scale>
          <a:sx n="72" d="100"/>
          <a:sy n="72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1784948"/>
            <a:chOff x="667900" y="3626397"/>
            <a:chExt cx="3133135" cy="178494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323439"/>
            </a:xfrm>
            <a:custGeom>
              <a:avLst/>
              <a:gdLst>
                <a:gd name="connsiteX0" fmla="*/ 0 w 2961791"/>
                <a:gd name="connsiteY0" fmla="*/ 0 h 1323439"/>
                <a:gd name="connsiteX1" fmla="*/ 2961791 w 2961791"/>
                <a:gd name="connsiteY1" fmla="*/ 0 h 1323439"/>
                <a:gd name="connsiteX2" fmla="*/ 2961791 w 2961791"/>
                <a:gd name="connsiteY2" fmla="*/ 1323439 h 1323439"/>
                <a:gd name="connsiteX3" fmla="*/ 0 w 2961791"/>
                <a:gd name="connsiteY3" fmla="*/ 1323439 h 1323439"/>
                <a:gd name="connsiteX4" fmla="*/ 0 w 296179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32343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97622" y="344707"/>
                    <a:pt x="2935850" y="675326"/>
                    <a:pt x="2961791" y="1323439"/>
                  </a:cubicBezTo>
                  <a:cubicBezTo>
                    <a:pt x="2134064" y="1275208"/>
                    <a:pt x="613343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961791" h="132343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73976" y="535917"/>
                    <a:pt x="3049676" y="914339"/>
                    <a:pt x="2961791" y="1323439"/>
                  </a:cubicBezTo>
                  <a:cubicBezTo>
                    <a:pt x="1938139" y="1458039"/>
                    <a:pt x="73582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o inglês à sua</a:t>
              </a:r>
            </a:p>
            <a:p>
              <a:r>
                <a:rPr lang="pt-BR" sz="2000" dirty="0"/>
                <a:t>volta e veja o que você já</a:t>
              </a:r>
            </a:p>
            <a:p>
              <a:r>
                <a:rPr lang="pt-BR" sz="2000" dirty="0"/>
                <a:t>sabe devido à presença do</a:t>
              </a:r>
            </a:p>
            <a:p>
              <a:r>
                <a:rPr lang="pt-BR" sz="2000" dirty="0"/>
                <a:t>idioma no seu dia a dia.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06A3EF1F-AE3E-5332-2A66-C3E2C34D74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349" y="1205116"/>
            <a:ext cx="7351597" cy="44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pic>
        <p:nvPicPr>
          <p:cNvPr id="4" name="Imagem 3" descr="Mão segurando foto de homem&#10;&#10;Descrição gerada automaticamente com confiança baixa">
            <a:extLst>
              <a:ext uri="{FF2B5EF4-FFF2-40B4-BE49-F238E27FC236}">
                <a16:creationId xmlns:a16="http://schemas.microsoft.com/office/drawing/2014/main" id="{577774F0-E750-BAD6-609F-2351E2C0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68" y="444685"/>
            <a:ext cx="5410199" cy="5410199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703627" y="5897021"/>
            <a:ext cx="5439040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HABYARIMANA,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Bangambiki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Respect is love in action.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Pass it on. 1999-2022. Disponível em: www.passiton.com/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inspirational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-quotes/7559-respect-is-love-in-action. Acesso em: 25 maio 2022</a:t>
            </a:r>
          </a:p>
          <a:p>
            <a:endParaRPr lang="pt-BR" sz="1200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133135" cy="3016054"/>
            <a:chOff x="667900" y="3626397"/>
            <a:chExt cx="3133135" cy="3016054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554545"/>
            </a:xfrm>
            <a:custGeom>
              <a:avLst/>
              <a:gdLst>
                <a:gd name="connsiteX0" fmla="*/ 0 w 2961791"/>
                <a:gd name="connsiteY0" fmla="*/ 0 h 2554545"/>
                <a:gd name="connsiteX1" fmla="*/ 2961791 w 2961791"/>
                <a:gd name="connsiteY1" fmla="*/ 0 h 2554545"/>
                <a:gd name="connsiteX2" fmla="*/ 2961791 w 2961791"/>
                <a:gd name="connsiteY2" fmla="*/ 2554545 h 2554545"/>
                <a:gd name="connsiteX3" fmla="*/ 0 w 2961791"/>
                <a:gd name="connsiteY3" fmla="*/ 2554545 h 2554545"/>
                <a:gd name="connsiteX4" fmla="*/ 0 w 296179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554545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036536"/>
                    <a:pt x="2889112" y="1402784"/>
                    <a:pt x="2961791" y="2554545"/>
                  </a:cubicBezTo>
                  <a:cubicBezTo>
                    <a:pt x="2134064" y="2506314"/>
                    <a:pt x="613343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961791" h="2554545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1203191"/>
                    <a:pt x="3046742" y="1803708"/>
                    <a:pt x="2961791" y="2554545"/>
                  </a:cubicBezTo>
                  <a:cubicBezTo>
                    <a:pt x="1938139" y="2689145"/>
                    <a:pt x="735825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Fique atento/a aos textos</a:t>
              </a:r>
            </a:p>
            <a:p>
              <a:r>
                <a:rPr lang="pt-BR" sz="2000" dirty="0"/>
                <a:t>em inglês que estão à</a:t>
              </a:r>
            </a:p>
            <a:p>
              <a:r>
                <a:rPr lang="pt-BR" sz="2000" dirty="0"/>
                <a:t>sua volta — em pôsteres,</a:t>
              </a:r>
            </a:p>
            <a:p>
              <a:r>
                <a:rPr lang="pt-BR" sz="2000" dirty="0"/>
                <a:t>camisetas, postagens</a:t>
              </a:r>
            </a:p>
            <a:p>
              <a:r>
                <a:rPr lang="pt-BR" sz="2000" dirty="0"/>
                <a:t>em redes sociais etc.</a:t>
              </a:r>
            </a:p>
            <a:p>
              <a:r>
                <a:rPr lang="pt-BR" sz="2000" dirty="0"/>
                <a:t>Eles podem oferecer</a:t>
              </a:r>
            </a:p>
            <a:p>
              <a:r>
                <a:rPr lang="pt-BR" sz="2000" dirty="0"/>
                <a:t>oportunidades para você</a:t>
              </a:r>
            </a:p>
            <a:p>
              <a:r>
                <a:rPr lang="pt-BR" sz="2000" dirty="0"/>
                <a:t>aprender a língua inglesa.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9E345C-4F86-893F-46D6-789A01809A7B}"/>
              </a:ext>
            </a:extLst>
          </p:cNvPr>
          <p:cNvSpPr txBox="1"/>
          <p:nvPr/>
        </p:nvSpPr>
        <p:spPr>
          <a:xfrm rot="16200000">
            <a:off x="10010394" y="4508194"/>
            <a:ext cx="2531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PASSITON.COM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8CDFB4-F93D-7501-9DF8-93448E74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01439"/>
            <a:ext cx="6250769" cy="4094254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28188" y="5426097"/>
            <a:ext cx="625076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ADVENTURE TIME WIKI. Gallery: Screenshots. </a:t>
            </a:r>
            <a:r>
              <a:rPr lang="pt-BR" sz="1200" i="1" dirty="0">
                <a:solidFill>
                  <a:srgbClr val="2F2F2E"/>
                </a:solidFill>
                <a:latin typeface="Helvetica" pitchFamily="2" charset="0"/>
              </a:rPr>
              <a:t>In: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ADVENTURE TIME WIKI.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Game creator.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https://adventuretime.fandom.com/wiki/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Game_Creator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25 maio 2022.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86D652DE-B4B2-DCD4-0AC0-98BD5AA51C86}"/>
              </a:ext>
            </a:extLst>
          </p:cNvPr>
          <p:cNvGrpSpPr/>
          <p:nvPr/>
        </p:nvGrpSpPr>
        <p:grpSpPr>
          <a:xfrm>
            <a:off x="643467" y="3598160"/>
            <a:ext cx="3133135" cy="2708278"/>
            <a:chOff x="667900" y="3626397"/>
            <a:chExt cx="3133135" cy="2708278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D0837E-B136-2071-EAC9-262FDAEB3BE6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246769"/>
            </a:xfrm>
            <a:custGeom>
              <a:avLst/>
              <a:gdLst>
                <a:gd name="connsiteX0" fmla="*/ 0 w 2961791"/>
                <a:gd name="connsiteY0" fmla="*/ 0 h 2246769"/>
                <a:gd name="connsiteX1" fmla="*/ 2961791 w 2961791"/>
                <a:gd name="connsiteY1" fmla="*/ 0 h 2246769"/>
                <a:gd name="connsiteX2" fmla="*/ 2961791 w 2961791"/>
                <a:gd name="connsiteY2" fmla="*/ 2246769 h 2246769"/>
                <a:gd name="connsiteX3" fmla="*/ 0 w 2961791"/>
                <a:gd name="connsiteY3" fmla="*/ 2246769 h 2246769"/>
                <a:gd name="connsiteX4" fmla="*/ 0 w 296179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24676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09360"/>
                    <a:pt x="2889112" y="1654734"/>
                    <a:pt x="2961791" y="2246769"/>
                  </a:cubicBezTo>
                  <a:cubicBezTo>
                    <a:pt x="2134064" y="2198538"/>
                    <a:pt x="613343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961791" h="224676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29768"/>
                    <a:pt x="3046742" y="1685603"/>
                    <a:pt x="2961791" y="2246769"/>
                  </a:cubicBezTo>
                  <a:cubicBezTo>
                    <a:pt x="1938139" y="2381369"/>
                    <a:pt x="735825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inglês está presente em diversas situações do seu dia a dia, como em jogos.</a:t>
              </a:r>
            </a:p>
            <a:p>
              <a:r>
                <a:rPr lang="pt-BR" sz="2000" dirty="0"/>
                <a:t>Aproveite essas oportunidades para aprender o idioma também fora da escola.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6F939BD6-89EB-C408-1C0A-33D640146E1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E0584E-8667-9933-CB1D-E0018429DEE8}"/>
              </a:ext>
            </a:extLst>
          </p:cNvPr>
          <p:cNvSpPr txBox="1"/>
          <p:nvPr/>
        </p:nvSpPr>
        <p:spPr>
          <a:xfrm rot="16200000">
            <a:off x="9408775" y="3076623"/>
            <a:ext cx="4452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HTTPS://ADVENTURETIME.FANDOM.COM/WIKI/GAME_CREATOR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97650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871474" y="5459335"/>
            <a:ext cx="2081965" cy="279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FREE. In: LINGUEE.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www.linguee.com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english-portuguese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translation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free.html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26 maio 2022.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643467" y="2910475"/>
            <a:ext cx="3262327" cy="3631608"/>
            <a:chOff x="667900" y="3626397"/>
            <a:chExt cx="3262327" cy="363160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3090983" cy="3170099"/>
            </a:xfrm>
            <a:custGeom>
              <a:avLst/>
              <a:gdLst>
                <a:gd name="connsiteX0" fmla="*/ 0 w 3090983"/>
                <a:gd name="connsiteY0" fmla="*/ 0 h 3170099"/>
                <a:gd name="connsiteX1" fmla="*/ 3090983 w 3090983"/>
                <a:gd name="connsiteY1" fmla="*/ 0 h 3170099"/>
                <a:gd name="connsiteX2" fmla="*/ 3090983 w 3090983"/>
                <a:gd name="connsiteY2" fmla="*/ 3170099 h 3170099"/>
                <a:gd name="connsiteX3" fmla="*/ 0 w 3090983"/>
                <a:gd name="connsiteY3" fmla="*/ 3170099 h 3170099"/>
                <a:gd name="connsiteX4" fmla="*/ 0 w 3090983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0983" h="3170099" fill="none" extrusionOk="0">
                  <a:moveTo>
                    <a:pt x="0" y="0"/>
                  </a:moveTo>
                  <a:cubicBezTo>
                    <a:pt x="933321" y="-49533"/>
                    <a:pt x="2558306" y="-14809"/>
                    <a:pt x="3090983" y="0"/>
                  </a:cubicBezTo>
                  <a:cubicBezTo>
                    <a:pt x="3178622" y="1331686"/>
                    <a:pt x="3018304" y="1685794"/>
                    <a:pt x="3090983" y="3170099"/>
                  </a:cubicBezTo>
                  <a:cubicBezTo>
                    <a:pt x="2221822" y="3121868"/>
                    <a:pt x="1484452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3090983" h="3170099" stroke="0" extrusionOk="0">
                  <a:moveTo>
                    <a:pt x="0" y="0"/>
                  </a:moveTo>
                  <a:cubicBezTo>
                    <a:pt x="1433137" y="118645"/>
                    <a:pt x="1687215" y="116012"/>
                    <a:pt x="3090983" y="0"/>
                  </a:cubicBezTo>
                  <a:cubicBezTo>
                    <a:pt x="2958101" y="501135"/>
                    <a:pt x="3175934" y="1914118"/>
                    <a:pt x="3090983" y="3170099"/>
                  </a:cubicBezTo>
                  <a:cubicBezTo>
                    <a:pt x="1619612" y="3304699"/>
                    <a:pt x="487149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maioria dos dicionários digitais, como o que aparece aqui, está disponível para acesso pela internet e por aplicativo de celular. Alguns também oferecem a possibilidade de consulta </a:t>
              </a:r>
              <a:r>
                <a:rPr lang="pt-BR" sz="2000" i="1" dirty="0"/>
                <a:t>off-line</a:t>
              </a:r>
              <a:r>
                <a:rPr lang="pt-BR" sz="2000" dirty="0"/>
                <a:t>, ou seja, sem a necessidade de estar conectado à internet.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D7A863D3-2D43-19BB-BC13-9601BAAC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7"/>
          <a:stretch/>
        </p:blipFill>
        <p:spPr>
          <a:xfrm>
            <a:off x="4842274" y="0"/>
            <a:ext cx="4928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600956" y="5849122"/>
            <a:ext cx="5644382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FREE. In: WORDREFERENCE.COM.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www.wordreference.com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enpt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free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26 maio 2022.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F7027A-E4AF-DF89-3830-3CBB16446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956" y="488106"/>
            <a:ext cx="5644382" cy="5361015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643467" y="3260616"/>
            <a:ext cx="3133135" cy="2708278"/>
            <a:chOff x="667900" y="3626397"/>
            <a:chExt cx="3133135" cy="270827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246769"/>
            </a:xfrm>
            <a:custGeom>
              <a:avLst/>
              <a:gdLst>
                <a:gd name="connsiteX0" fmla="*/ 0 w 2961791"/>
                <a:gd name="connsiteY0" fmla="*/ 0 h 2246769"/>
                <a:gd name="connsiteX1" fmla="*/ 2961791 w 2961791"/>
                <a:gd name="connsiteY1" fmla="*/ 0 h 2246769"/>
                <a:gd name="connsiteX2" fmla="*/ 2961791 w 2961791"/>
                <a:gd name="connsiteY2" fmla="*/ 2246769 h 2246769"/>
                <a:gd name="connsiteX3" fmla="*/ 0 w 2961791"/>
                <a:gd name="connsiteY3" fmla="*/ 2246769 h 2246769"/>
                <a:gd name="connsiteX4" fmla="*/ 0 w 296179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24676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09360"/>
                    <a:pt x="2889112" y="1654734"/>
                    <a:pt x="2961791" y="2246769"/>
                  </a:cubicBezTo>
                  <a:cubicBezTo>
                    <a:pt x="2134064" y="2198538"/>
                    <a:pt x="613343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961791" h="224676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29768"/>
                    <a:pt x="3046742" y="1685603"/>
                    <a:pt x="2961791" y="2246769"/>
                  </a:cubicBezTo>
                  <a:cubicBezTo>
                    <a:pt x="1938139" y="2381369"/>
                    <a:pt x="735825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alguns dicionários,</a:t>
              </a:r>
            </a:p>
            <a:p>
              <a:r>
                <a:rPr lang="pt-BR" sz="2000" dirty="0"/>
                <a:t>utiliza-se a abreviação</a:t>
              </a:r>
            </a:p>
            <a:p>
              <a:r>
                <a:rPr lang="pt-BR" sz="2000" i="1" dirty="0"/>
                <a:t>GB</a:t>
              </a:r>
              <a:r>
                <a:rPr lang="pt-BR" sz="2000" dirty="0"/>
                <a:t> (</a:t>
              </a:r>
              <a:r>
                <a:rPr lang="pt-BR" sz="2000" i="1" dirty="0"/>
                <a:t>Great Britain</a:t>
              </a:r>
              <a:r>
                <a:rPr lang="pt-BR" sz="2000" dirty="0"/>
                <a:t>, ou</a:t>
              </a:r>
            </a:p>
            <a:p>
              <a:r>
                <a:rPr lang="pt-BR" sz="2000" dirty="0"/>
                <a:t>seja, Grã-Bretanha)</a:t>
              </a:r>
            </a:p>
            <a:p>
              <a:r>
                <a:rPr lang="pt-BR" sz="2000" dirty="0"/>
                <a:t>em vez de </a:t>
              </a:r>
              <a:r>
                <a:rPr lang="pt-BR" sz="2000" i="1" dirty="0"/>
                <a:t>UK</a:t>
              </a:r>
              <a:r>
                <a:rPr lang="pt-BR" sz="2000" dirty="0"/>
                <a:t> (</a:t>
              </a:r>
              <a:r>
                <a:rPr lang="pt-BR" sz="2000" i="1" dirty="0"/>
                <a:t>United</a:t>
              </a:r>
            </a:p>
            <a:p>
              <a:r>
                <a:rPr lang="pt-BR" sz="2000" i="1" dirty="0"/>
                <a:t>Kingdom</a:t>
              </a:r>
              <a:r>
                <a:rPr lang="pt-BR" sz="2000" dirty="0"/>
                <a:t>, ou seja,</a:t>
              </a:r>
            </a:p>
            <a:p>
              <a:r>
                <a:rPr lang="pt-BR" sz="2000" dirty="0"/>
                <a:t>Reino Unido).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37545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2108</TotalTime>
  <Words>439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40</cp:revision>
  <dcterms:created xsi:type="dcterms:W3CDTF">2023-05-08T13:05:16Z</dcterms:created>
  <dcterms:modified xsi:type="dcterms:W3CDTF">2023-06-15T13:09:40Z</dcterms:modified>
</cp:coreProperties>
</file>