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33" r:id="rId2"/>
    <p:sldId id="323" r:id="rId3"/>
    <p:sldId id="324" r:id="rId4"/>
    <p:sldId id="325" r:id="rId5"/>
    <p:sldId id="326" r:id="rId6"/>
    <p:sldId id="327" r:id="rId7"/>
    <p:sldId id="348" r:id="rId8"/>
    <p:sldId id="328" r:id="rId9"/>
    <p:sldId id="329" r:id="rId10"/>
    <p:sldId id="330" r:id="rId11"/>
    <p:sldId id="331" r:id="rId12"/>
    <p:sldId id="332" r:id="rId1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FFF4071-68CF-FF0F-342B-289D286956B6}" name="Paula Signorini" initials="PS" userId="S::ed-paulas@ftd.com.br::4e228791-b286-44d8-b29d-2215c3662a74" providerId="AD"/>
  <p188:author id="{533511CC-8B1F-3F60-3864-98E4C5410094}" name="Flávia Milão Silva" initials="FMS" userId="S::ed-flavias@ftd.com.br::d802b1ff-87be-4c5d-820b-e18e60c9c0c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cilia farias" initials="cf" lastIdx="6" clrIdx="0"/>
  <p:cmAuthor id="2" name="Lilian Semenichin Nogueira" initials="LSN" lastIdx="40" clrIdx="1"/>
  <p:cmAuthor id="3" name="Marcia Takeuchi" initials="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0E7"/>
    <a:srgbClr val="F5EBFF"/>
    <a:srgbClr val="ECD9FF"/>
    <a:srgbClr val="DCB9FF"/>
    <a:srgbClr val="CC99FF"/>
    <a:srgbClr val="CC66FF"/>
    <a:srgbClr val="DAEBF8"/>
    <a:srgbClr val="A8E2DC"/>
    <a:srgbClr val="61CBC1"/>
    <a:srgbClr val="68B6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D2E105-187C-47A1-8EA4-97D75581EA64}" v="4819" dt="2023-05-16T20:06:57.274"/>
    <p1510:client id="{D3DFDAC4-1BCB-45B1-8655-4D29CF591D60}" v="7439" dt="2023-05-16T21:38:11.6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817239-F3D9-2D4C-A0F3-13ADD4BDCFFF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A44F9C-D032-864C-AAC8-48067553CE4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471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86E95-79CB-054C-AACA-5E12EEE8132E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B545D-C2A6-FD4B-ADF6-F2D93FB5E8D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508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7EB1D0-8C9D-4F9A-866A-B18955908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BFB92C6-9E0B-41CE-B2CE-0ECA448F0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7A513A-8A41-427E-BA5F-DEEFCB41C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F50BC-A3BF-AB44-82E2-7C4C22A3F627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871466C-4DA2-4597-B932-EA4DD740F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4BC95A3-028F-4AA0-AB1B-46CD4891D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0761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B08D3C-7E66-41EA-AA7B-643039D70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A753417-B7DE-4D48-89CE-4CB943B619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547E985-1950-4183-A649-9C1454F80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0A52-9675-5449-ACAF-4AC73BF06D81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EA45DB-8D1A-4547-A024-5A95E98D1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915972-1258-4AA4-8DE5-8490E11F4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9833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1C1C5C4-1D8F-4170-9682-898629B92B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401A4F1-4B0F-45BC-8995-F32D2EF117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2A89137-2196-4A97-A2D9-31725322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18A8-F5D1-1840-906F-EB71929066D9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95E497E-F016-47AE-BF7F-741E4E023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7DB77FC-60A9-444F-AE6B-E9A813294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8792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BC9C09-DC90-4DF6-93B3-F404CE397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EA9742D-897F-4CE1-A086-3514AF0C6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C3D03D6-9F9D-4D4C-958C-E50C2C226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07A1B-CC72-D545-ABA6-7F86D5F23942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6D05DB2-D327-47C1-B76F-EA1330DD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3F276C0-000A-4EFA-AB87-7E5CD5089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244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168514-C332-4422-A28C-02DC190FD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97C741F-C1BD-4B7A-A387-A3D054B1D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824FB6-C11A-48EB-B06F-01E275845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621B-DE47-6146-9958-58056125CF50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B9AAB1E-A637-4F2E-86A2-E7AF404F1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CC2A412-9982-4072-BFB8-FE67FFD49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9214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E65A03-BBF4-485F-A91D-B50367827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1233A2-697E-4BB9-8476-5FC2C56DB9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18C55F5-9A35-457A-B6D8-5C266B0AE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D42B05E-ABE5-4131-9380-86D598AA5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862E7-1574-E443-BF0D-3610B5D74931}" type="datetime1">
              <a:rPr lang="pt-BR" smtClean="0"/>
              <a:t>04/08/2023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F14DC5E-28DE-49A4-BFBE-47ECDBCA0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741FEB0-F064-4EC3-AC40-EB9FDD77C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2510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916B25-55D5-45CF-860B-E29C5472F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859E8C6-D366-4423-A5A8-0E54F6931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C791944-25D2-471D-A5E8-0BDE5FEC9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F0A8555-71B1-49A8-B5F8-580CFEAF65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29D8AD5-CACF-439B-A454-3A15DB49B8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A1BCB2D-5448-4E33-BB52-4FDAE2826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886E-6DC3-064A-AE7A-F40778DB9D26}" type="datetime1">
              <a:rPr lang="pt-BR" smtClean="0"/>
              <a:t>04/08/2023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5B06676-32B3-4D3A-AA82-91B32000D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F8D8ABC-11B5-4225-94EF-34595203C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240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CF2A4C-CF02-4FAF-BD07-30C168579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BAC4141-1D17-4483-8474-8B61B91B3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A4581-ACE6-1C42-A2D9-9A1C068196F9}" type="datetime1">
              <a:rPr lang="pt-BR" smtClean="0"/>
              <a:t>04/08/2023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FD4D4F8-1550-4539-BF88-7B37AA208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6D88C3E-2DF2-479F-BEE6-6FE8B3198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8597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BAF488D-B3AD-4128-B463-F0B492AFD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3BA1-BF1D-CF4C-8531-A8604DA7EE3B}" type="datetime1">
              <a:rPr lang="pt-BR" smtClean="0"/>
              <a:t>04/08/2023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5786C02-F919-4E16-A3AC-89B6D4A19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6C48AED-B9EB-4560-AEBD-FECB1A938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0047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ED630F-4A16-4225-A345-7DFA25F09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79C2EF9-FCA9-499E-9373-F54B792C6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B5A4F2B-D25A-42AF-9617-79988E62C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86BA1E5-001F-4840-B63A-7EE5A4BAF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9B8B-8644-8843-B06A-329D59A7CA88}" type="datetime1">
              <a:rPr lang="pt-BR" smtClean="0"/>
              <a:t>04/08/2023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641E71F-8AAA-465A-8006-77C8B1728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90537E6-73A2-44E2-A782-849BCC8DD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6361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0D177-0C6B-40B8-B110-3B39169E7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949301B-9E89-474E-9FF8-5394A67818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2FB0B1A-85AD-4BA6-B984-5C63B1C44F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53E2FE7-555E-44C9-A41D-B83A167D8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CBEC-F83D-2745-8F66-5855C33E1E62}" type="datetime1">
              <a:rPr lang="pt-BR" smtClean="0"/>
              <a:t>04/08/2023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8EE1D7F-73A0-4D59-9DC8-E1507EEA5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82A3011-E089-47E4-961B-621265A8B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9763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E635D79-C004-4335-AFEA-458D9653B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1059E6-FCE2-4DBE-AF75-1A8F6C738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37DE792-9E71-486B-B1BF-0767FB15A9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B4DA8-5E6E-2042-A980-5A1264D1191A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B0BE60-5C6A-4BCA-9559-E9CEB2268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0D45AF5-B2FA-4628-BF83-23690F9375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E11A1-9B06-48DD-A015-8E91FA27DB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1101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1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54;p13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37"/>
          <a:stretch/>
        </p:blipFill>
        <p:spPr>
          <a:xfrm>
            <a:off x="0" y="1"/>
            <a:ext cx="9261446" cy="6730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8359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F5D9827-FD63-4730-9B13-DE1EC72D8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0752"/>
            <a:ext cx="12192000" cy="342651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A2DFD64B-ECA9-4BD2-B396-8EBAFD4B7469}"/>
              </a:ext>
            </a:extLst>
          </p:cNvPr>
          <p:cNvSpPr txBox="1">
            <a:spLocks/>
          </p:cNvSpPr>
          <p:nvPr/>
        </p:nvSpPr>
        <p:spPr>
          <a:xfrm>
            <a:off x="0" y="687314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Ciclo evolutivo das estrelas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E3E2222-F1BC-46FF-802B-53C0E0712120}"/>
              </a:ext>
            </a:extLst>
          </p:cNvPr>
          <p:cNvSpPr/>
          <p:nvPr/>
        </p:nvSpPr>
        <p:spPr>
          <a:xfrm>
            <a:off x="217149" y="1453005"/>
            <a:ext cx="2808856" cy="8309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2F2F2E"/>
                </a:solidFill>
              </a:rPr>
              <a:t>As estrelas nascem em regiões do Universo que tem gás e nuvens de poeira.</a:t>
            </a:r>
            <a:endParaRPr lang="pt-BR" sz="1600" dirty="0"/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2825861D-34D5-4F78-AF7C-FB0F4471715D}"/>
              </a:ext>
            </a:extLst>
          </p:cNvPr>
          <p:cNvCxnSpPr>
            <a:cxnSpLocks/>
          </p:cNvCxnSpPr>
          <p:nvPr/>
        </p:nvCxnSpPr>
        <p:spPr>
          <a:xfrm flipH="1">
            <a:off x="449705" y="2313540"/>
            <a:ext cx="273507" cy="18004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10">
            <a:extLst>
              <a:ext uri="{FF2B5EF4-FFF2-40B4-BE49-F238E27FC236}">
                <a16:creationId xmlns:a16="http://schemas.microsoft.com/office/drawing/2014/main" id="{39CFA950-7230-41E4-A6A5-F1E63201C6B1}"/>
              </a:ext>
            </a:extLst>
          </p:cNvPr>
          <p:cNvSpPr/>
          <p:nvPr/>
        </p:nvSpPr>
        <p:spPr>
          <a:xfrm>
            <a:off x="3477906" y="1646212"/>
            <a:ext cx="4551315" cy="5847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600" dirty="0"/>
              <a:t>Quando o hidrogênio está chegando ao fim, a estrela vai colapsar e se tornar uma gigante vermelha.</a:t>
            </a: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509239E0-2884-465E-9690-C889BCC5E8E9}"/>
              </a:ext>
            </a:extLst>
          </p:cNvPr>
          <p:cNvCxnSpPr>
            <a:cxnSpLocks/>
          </p:cNvCxnSpPr>
          <p:nvPr/>
        </p:nvCxnSpPr>
        <p:spPr>
          <a:xfrm>
            <a:off x="7474594" y="2091314"/>
            <a:ext cx="896408" cy="17161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15">
            <a:extLst>
              <a:ext uri="{FF2B5EF4-FFF2-40B4-BE49-F238E27FC236}">
                <a16:creationId xmlns:a16="http://schemas.microsoft.com/office/drawing/2014/main" id="{01BBBDC1-CFE4-46E6-B200-3C574163FBEF}"/>
              </a:ext>
            </a:extLst>
          </p:cNvPr>
          <p:cNvSpPr/>
          <p:nvPr/>
        </p:nvSpPr>
        <p:spPr>
          <a:xfrm>
            <a:off x="8481122" y="1400478"/>
            <a:ext cx="3303163" cy="8309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600"/>
              <a:t>Ao final da fase de gigante vermelha, as camadas externas se espalham no Universo e forma-se a nebulosa.</a:t>
            </a:r>
          </a:p>
        </p:txBody>
      </p: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BFBD1569-67E3-4999-854D-DA1DA1971DDA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9977928" y="4440045"/>
            <a:ext cx="1762488" cy="13872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ângulo 24">
            <a:extLst>
              <a:ext uri="{FF2B5EF4-FFF2-40B4-BE49-F238E27FC236}">
                <a16:creationId xmlns:a16="http://schemas.microsoft.com/office/drawing/2014/main" id="{375048BA-C167-4C7A-893D-0ED73F1114B6}"/>
              </a:ext>
            </a:extLst>
          </p:cNvPr>
          <p:cNvSpPr/>
          <p:nvPr/>
        </p:nvSpPr>
        <p:spPr>
          <a:xfrm>
            <a:off x="8014110" y="5827262"/>
            <a:ext cx="3927636" cy="5847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600" dirty="0"/>
              <a:t>A estrela se retrairá e se transformará em uma pequena e quente estrela </a:t>
            </a:r>
            <a:r>
              <a:rPr lang="pt-BR" sz="1600" b="1" dirty="0"/>
              <a:t>anã branca</a:t>
            </a:r>
            <a:r>
              <a:rPr lang="pt-BR" sz="1600" dirty="0"/>
              <a:t>.</a:t>
            </a:r>
          </a:p>
        </p:txBody>
      </p: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75E94D88-A777-4295-ADBD-0324BE6A19B7}"/>
              </a:ext>
            </a:extLst>
          </p:cNvPr>
          <p:cNvCxnSpPr>
            <a:cxnSpLocks/>
          </p:cNvCxnSpPr>
          <p:nvPr/>
        </p:nvCxnSpPr>
        <p:spPr>
          <a:xfrm>
            <a:off x="9105895" y="2313540"/>
            <a:ext cx="352898" cy="164165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have Direita 31">
            <a:extLst>
              <a:ext uri="{FF2B5EF4-FFF2-40B4-BE49-F238E27FC236}">
                <a16:creationId xmlns:a16="http://schemas.microsoft.com/office/drawing/2014/main" id="{0F84891A-E8DE-4017-8229-DDF454FC4FAD}"/>
              </a:ext>
            </a:extLst>
          </p:cNvPr>
          <p:cNvSpPr/>
          <p:nvPr/>
        </p:nvSpPr>
        <p:spPr>
          <a:xfrm rot="5400000">
            <a:off x="4729169" y="1745349"/>
            <a:ext cx="847722" cy="7905729"/>
          </a:xfrm>
          <a:prstGeom prst="rightBrace">
            <a:avLst>
              <a:gd name="adj1" fmla="val 0"/>
              <a:gd name="adj2" fmla="val 4987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ADC0F03-335B-46EC-8785-6091BB6E5089}"/>
              </a:ext>
            </a:extLst>
          </p:cNvPr>
          <p:cNvSpPr/>
          <p:nvPr/>
        </p:nvSpPr>
        <p:spPr>
          <a:xfrm>
            <a:off x="3098642" y="6096325"/>
            <a:ext cx="4124282" cy="5847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600">
                <a:solidFill>
                  <a:srgbClr val="2F2F2E"/>
                </a:solidFill>
              </a:rPr>
              <a:t>As estrelas transformam o hidrogênio de seu núcleo em hélio e liberam muita energia.</a:t>
            </a:r>
            <a:endParaRPr lang="pt-BR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10</a:t>
            </a:fld>
            <a:endParaRPr lang="pt-BR" dirty="0"/>
          </a:p>
        </p:txBody>
      </p:sp>
      <p:pic>
        <p:nvPicPr>
          <p:cNvPr id="18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AE754D2A-8F6E-EB5B-24B9-04F34EECE0CB}"/>
              </a:ext>
            </a:extLst>
          </p:cNvPr>
          <p:cNvCxnSpPr>
            <a:cxnSpLocks/>
          </p:cNvCxnSpPr>
          <p:nvPr/>
        </p:nvCxnSpPr>
        <p:spPr>
          <a:xfrm>
            <a:off x="3458750" y="3102944"/>
            <a:ext cx="265121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ângulo 18">
            <a:extLst>
              <a:ext uri="{FF2B5EF4-FFF2-40B4-BE49-F238E27FC236}">
                <a16:creationId xmlns:a16="http://schemas.microsoft.com/office/drawing/2014/main" id="{51341EFB-FEEC-467D-6003-087C5C10FFEC}"/>
              </a:ext>
            </a:extLst>
          </p:cNvPr>
          <p:cNvSpPr/>
          <p:nvPr/>
        </p:nvSpPr>
        <p:spPr>
          <a:xfrm>
            <a:off x="1329180" y="2945663"/>
            <a:ext cx="2129570" cy="5847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600">
                <a:solidFill>
                  <a:srgbClr val="2F2F2E"/>
                </a:solidFill>
              </a:rPr>
              <a:t>O Sol do nosso sistema solar está aqui.</a:t>
            </a:r>
            <a:endParaRPr lang="pt-BR" sz="1600"/>
          </a:p>
        </p:txBody>
      </p:sp>
    </p:spTree>
    <p:extLst>
      <p:ext uri="{BB962C8B-B14F-4D97-AF65-F5344CB8AC3E}">
        <p14:creationId xmlns:p14="http://schemas.microsoft.com/office/powerpoint/2010/main" val="2110349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21855F-5BFB-42E1-9B99-6CA41A482F1B}"/>
              </a:ext>
            </a:extLst>
          </p:cNvPr>
          <p:cNvSpPr txBox="1">
            <a:spLocks/>
          </p:cNvSpPr>
          <p:nvPr/>
        </p:nvSpPr>
        <p:spPr>
          <a:xfrm>
            <a:off x="0" y="719075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Vida além da Terra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CA637E9-82D1-4092-A9F9-AA981C458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533" y="1721391"/>
            <a:ext cx="4680134" cy="463495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67474C5-EA0A-4C83-925C-460DFF0E177A}"/>
              </a:ext>
            </a:extLst>
          </p:cNvPr>
          <p:cNvSpPr/>
          <p:nvPr/>
        </p:nvSpPr>
        <p:spPr>
          <a:xfrm>
            <a:off x="914400" y="2084491"/>
            <a:ext cx="4899427" cy="923330"/>
          </a:xfrm>
          <a:prstGeom prst="rect">
            <a:avLst/>
          </a:prstGeom>
          <a:solidFill>
            <a:srgbClr val="68B6AD"/>
          </a:solidFill>
        </p:spPr>
        <p:txBody>
          <a:bodyPr wrap="square">
            <a:spAutoFit/>
          </a:bodyPr>
          <a:lstStyle/>
          <a:p>
            <a:r>
              <a:rPr lang="pt-BR" dirty="0">
                <a:latin typeface="FrutigerLTStd-Light"/>
              </a:rPr>
              <a:t>Uma das principais características que um planeta precisa ter para abrigar vida é estar situado na </a:t>
            </a:r>
            <a:r>
              <a:rPr lang="pt-BR" b="1" dirty="0">
                <a:latin typeface="FrutigerLTStd-Bold"/>
              </a:rPr>
              <a:t>zona habitável </a:t>
            </a:r>
            <a:r>
              <a:rPr lang="pt-BR" dirty="0">
                <a:latin typeface="FrutigerLTStd-Light"/>
              </a:rPr>
              <a:t>do seu sistema estelar.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11</a:t>
            </a:fld>
            <a:endParaRPr lang="pt-BR"/>
          </a:p>
        </p:txBody>
      </p:sp>
      <p:pic>
        <p:nvPicPr>
          <p:cNvPr id="6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6D125C4-0178-FF72-455F-77D8A5EABC7D}"/>
              </a:ext>
            </a:extLst>
          </p:cNvPr>
          <p:cNvSpPr txBox="1"/>
          <p:nvPr/>
        </p:nvSpPr>
        <p:spPr>
          <a:xfrm>
            <a:off x="914400" y="3259942"/>
            <a:ext cx="4899427" cy="1200329"/>
          </a:xfrm>
          <a:prstGeom prst="rect">
            <a:avLst/>
          </a:prstGeom>
          <a:solidFill>
            <a:srgbClr val="61CBC1"/>
          </a:solidFill>
        </p:spPr>
        <p:txBody>
          <a:bodyPr wrap="square">
            <a:spAutoFit/>
          </a:bodyPr>
          <a:lstStyle/>
          <a:p>
            <a:r>
              <a:rPr lang="pt-BR">
                <a:latin typeface="FrutigerLTStd-Light"/>
              </a:rPr>
              <a:t>A zona habitável é uma região do espaço ao redor da estrela onde a radiação recebida pelo planeta é suficiente para permitir a existência de água líquida na superfície.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0394616-DEA8-9BC3-149E-11EACC23FB1A}"/>
              </a:ext>
            </a:extLst>
          </p:cNvPr>
          <p:cNvSpPr txBox="1"/>
          <p:nvPr/>
        </p:nvSpPr>
        <p:spPr>
          <a:xfrm>
            <a:off x="914400" y="4722271"/>
            <a:ext cx="4899427" cy="923330"/>
          </a:xfrm>
          <a:prstGeom prst="rect">
            <a:avLst/>
          </a:prstGeom>
          <a:solidFill>
            <a:srgbClr val="A8E2DC"/>
          </a:solidFill>
        </p:spPr>
        <p:txBody>
          <a:bodyPr wrap="square">
            <a:spAutoFit/>
          </a:bodyPr>
          <a:lstStyle/>
          <a:p>
            <a:r>
              <a:rPr lang="pt-BR">
                <a:latin typeface="FrutigerLTStd-Light"/>
              </a:rPr>
              <a:t>A água é indispensável para a vida como a conhecemos; sua presença em um planeta o torna um candidato a abrigar vida.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0128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89DF13EF-4A39-1C82-26CD-6DC2EC9A0C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6"/>
          <a:stretch/>
        </p:blipFill>
        <p:spPr>
          <a:xfrm>
            <a:off x="0" y="557577"/>
            <a:ext cx="12192000" cy="629602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221F065-89D3-4FD1-A07A-B6C18200AC1F}"/>
              </a:ext>
            </a:extLst>
          </p:cNvPr>
          <p:cNvSpPr txBox="1">
            <a:spLocks/>
          </p:cNvSpPr>
          <p:nvPr/>
        </p:nvSpPr>
        <p:spPr>
          <a:xfrm>
            <a:off x="0" y="676328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solidFill>
                  <a:schemeClr val="bg1"/>
                </a:solidFill>
                <a:latin typeface="+mn-lt"/>
              </a:rPr>
              <a:t>Colonização espacial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12</a:t>
            </a:fld>
            <a:endParaRPr lang="pt-BR"/>
          </a:p>
        </p:txBody>
      </p:sp>
      <p:pic>
        <p:nvPicPr>
          <p:cNvPr id="6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4BAB4BF-3931-544A-091D-5F1479B74416}"/>
              </a:ext>
            </a:extLst>
          </p:cNvPr>
          <p:cNvSpPr txBox="1"/>
          <p:nvPr/>
        </p:nvSpPr>
        <p:spPr>
          <a:xfrm>
            <a:off x="211795" y="1432143"/>
            <a:ext cx="2876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200" b="0" i="0" u="none" strike="noStrike" baseline="0" dirty="0">
                <a:solidFill>
                  <a:schemeClr val="bg1"/>
                </a:solidFill>
                <a:latin typeface="DINNextLTPro-Regular"/>
              </a:rPr>
              <a:t>Concepção artística do acampamento-base do programa </a:t>
            </a:r>
            <a:r>
              <a:rPr lang="pt-BR" sz="1200" b="0" i="0" u="none" strike="noStrike" baseline="0" dirty="0" err="1">
                <a:solidFill>
                  <a:schemeClr val="bg1"/>
                </a:solidFill>
                <a:latin typeface="DINNextLTPro-Regular"/>
              </a:rPr>
              <a:t>Artemis</a:t>
            </a:r>
            <a:r>
              <a:rPr lang="pt-BR" sz="1200" b="0" i="0" u="none" strike="noStrike" baseline="0" dirty="0">
                <a:solidFill>
                  <a:schemeClr val="bg1"/>
                </a:solidFill>
                <a:latin typeface="DINNextLTPro-Regular"/>
              </a:rPr>
              <a:t>, na Lua.</a:t>
            </a:r>
            <a:endParaRPr lang="pt-BR" sz="1200" dirty="0">
              <a:solidFill>
                <a:schemeClr val="bg1"/>
              </a:solidFill>
            </a:endParaRP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FB60D94F-E742-2A06-CF2D-8F23D94315DF}"/>
              </a:ext>
            </a:extLst>
          </p:cNvPr>
          <p:cNvGrpSpPr/>
          <p:nvPr/>
        </p:nvGrpSpPr>
        <p:grpSpPr>
          <a:xfrm>
            <a:off x="7098383" y="2111335"/>
            <a:ext cx="4062953" cy="3772094"/>
            <a:chOff x="518473" y="2062167"/>
            <a:chExt cx="4161936" cy="3772094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FC2D16CA-BF04-44B6-A93A-157D1EFB8DE3}"/>
                </a:ext>
              </a:extLst>
            </p:cNvPr>
            <p:cNvSpPr/>
            <p:nvPr/>
          </p:nvSpPr>
          <p:spPr>
            <a:xfrm>
              <a:off x="518474" y="2062167"/>
              <a:ext cx="4161935" cy="923330"/>
            </a:xfrm>
            <a:prstGeom prst="rect">
              <a:avLst/>
            </a:prstGeom>
            <a:solidFill>
              <a:srgbClr val="68B6AD"/>
            </a:solidFill>
          </p:spPr>
          <p:txBody>
            <a:bodyPr wrap="square">
              <a:spAutoFit/>
            </a:bodyPr>
            <a:lstStyle/>
            <a:p>
              <a:r>
                <a:rPr lang="pt-BR">
                  <a:latin typeface="Calibri (Corpo)"/>
                </a:rPr>
                <a:t>Estados Unidos e China já manifestaram interesse em estabelecer bases fixas e habitadas na Lua e em Marte. 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32FBD54B-E1C5-10FA-85DE-69AA8CFEE6A6}"/>
                </a:ext>
              </a:extLst>
            </p:cNvPr>
            <p:cNvSpPr txBox="1"/>
            <p:nvPr/>
          </p:nvSpPr>
          <p:spPr>
            <a:xfrm>
              <a:off x="518473" y="3072089"/>
              <a:ext cx="4161935" cy="1200329"/>
            </a:xfrm>
            <a:prstGeom prst="rect">
              <a:avLst/>
            </a:prstGeom>
            <a:solidFill>
              <a:srgbClr val="61CBC1"/>
            </a:solidFill>
          </p:spPr>
          <p:txBody>
            <a:bodyPr wrap="square">
              <a:spAutoFit/>
            </a:bodyPr>
            <a:lstStyle/>
            <a:p>
              <a:r>
                <a:rPr lang="pt-BR">
                  <a:latin typeface="Calibri (Corpo)"/>
                </a:rPr>
                <a:t>Essa jornada exige muitos investimentos em desenvolvimento tecnológico, pois ambos os astros apresentam condições bastante hostis à vida humana.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83486AB7-7C93-B05F-3540-4E60BAF99B05}"/>
                </a:ext>
              </a:extLst>
            </p:cNvPr>
            <p:cNvSpPr txBox="1"/>
            <p:nvPr/>
          </p:nvSpPr>
          <p:spPr>
            <a:xfrm>
              <a:off x="518473" y="4356933"/>
              <a:ext cx="4161935" cy="1477328"/>
            </a:xfrm>
            <a:prstGeom prst="rect">
              <a:avLst/>
            </a:prstGeom>
            <a:solidFill>
              <a:srgbClr val="A8E2DC"/>
            </a:solidFill>
          </p:spPr>
          <p:txBody>
            <a:bodyPr wrap="square">
              <a:spAutoFit/>
            </a:bodyPr>
            <a:lstStyle/>
            <a:p>
              <a:r>
                <a:rPr lang="pt-BR">
                  <a:latin typeface="Calibri (Corpo)"/>
                </a:rPr>
                <a:t>O estabelecimento de uma comunidade permanente na Lua é visto por pesquisadores como um passo intermediário para a colonização de Marte.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80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319852-72CA-499A-A7D7-843B7F9B8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59276"/>
            <a:ext cx="9144000" cy="1280691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Autofit/>
          </a:bodyPr>
          <a:lstStyle/>
          <a:p>
            <a:r>
              <a:rPr lang="pt-BR" sz="4800">
                <a:latin typeface="+mn-lt"/>
              </a:rPr>
              <a:t>Apresentação 8 – </a:t>
            </a:r>
            <a:r>
              <a:rPr lang="pt-BR" sz="4800" b="1">
                <a:latin typeface="+mn-lt"/>
              </a:rPr>
              <a:t>TERRA E ALÉM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C68A911-5C66-40CF-ABB9-9E4C0C256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78358"/>
            <a:ext cx="9144000" cy="1280691"/>
          </a:xfrm>
        </p:spPr>
        <p:txBody>
          <a:bodyPr>
            <a:noAutofit/>
          </a:bodyPr>
          <a:lstStyle/>
          <a:p>
            <a:r>
              <a:rPr lang="pt-BR" sz="4000" b="1" dirty="0">
                <a:latin typeface="+mn-lt"/>
              </a:rPr>
              <a:t>Astronomia </a:t>
            </a:r>
          </a:p>
          <a:p>
            <a:r>
              <a:rPr lang="pt-BR" sz="4000" b="1" dirty="0">
                <a:latin typeface="+mn-lt"/>
              </a:rPr>
              <a:t>Além da Terra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2</a:t>
            </a:fld>
            <a:endParaRPr lang="pt-BR"/>
          </a:p>
        </p:txBody>
      </p:sp>
      <p:pic>
        <p:nvPicPr>
          <p:cNvPr id="5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2415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4C945AB-482E-40D3-BFD6-B757C0971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31" y="3369360"/>
            <a:ext cx="3248024" cy="326012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585974C-31E2-4992-B953-7C5F655AC8A8}"/>
              </a:ext>
            </a:extLst>
          </p:cNvPr>
          <p:cNvSpPr txBox="1">
            <a:spLocks/>
          </p:cNvSpPr>
          <p:nvPr/>
        </p:nvSpPr>
        <p:spPr>
          <a:xfrm>
            <a:off x="0" y="702666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Desenvolvimento da Astronomia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54118B8-DF95-4416-A54B-8619EAED74F1}"/>
              </a:ext>
            </a:extLst>
          </p:cNvPr>
          <p:cNvSpPr/>
          <p:nvPr/>
        </p:nvSpPr>
        <p:spPr>
          <a:xfrm>
            <a:off x="909638" y="1566386"/>
            <a:ext cx="3248025" cy="18466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b="1">
                <a:solidFill>
                  <a:srgbClr val="2F2F2E"/>
                </a:solidFill>
              </a:rPr>
              <a:t>MODELO GEOCÊNTRICO</a:t>
            </a:r>
          </a:p>
          <a:p>
            <a:r>
              <a:rPr lang="pt-BR" sz="1600">
                <a:solidFill>
                  <a:srgbClr val="2F2F2E"/>
                </a:solidFill>
              </a:rPr>
              <a:t>Na Grécia antiga, Ptolomeu propôs que a Terra estava em repouso no centro de um sistema de astros, que giravam ao seu redor em trajetórias circulares e seria o centro do Universo.</a:t>
            </a:r>
            <a:endParaRPr lang="pt-BR" sz="160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87AC073-1055-4D80-8834-DC72A7172DC0}"/>
              </a:ext>
            </a:extLst>
          </p:cNvPr>
          <p:cNvSpPr/>
          <p:nvPr/>
        </p:nvSpPr>
        <p:spPr>
          <a:xfrm>
            <a:off x="8034337" y="2197984"/>
            <a:ext cx="3248025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sz="1600"/>
              <a:t>Em 1609, Johannes Kepler chegou a importantes conclusões que davam mais sustentação ao modelo heliocêntrico e corrigiam algumas imprecisões no modelo de Copérnico.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1B364B7-BB2B-4AF5-9C6B-758D2C7BBED0}"/>
              </a:ext>
            </a:extLst>
          </p:cNvPr>
          <p:cNvSpPr/>
          <p:nvPr/>
        </p:nvSpPr>
        <p:spPr>
          <a:xfrm>
            <a:off x="8062044" y="3882530"/>
            <a:ext cx="3248025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sz="1600"/>
              <a:t>Também em 1609, Galileu Galilei, com uso de telescópio, comprovou as observações de Copérnico e descobriu e analisou as crateras da Lua, os anéis de Saturno e mais de 500 estrelas.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3</a:t>
            </a:fld>
            <a:endParaRPr lang="pt-BR"/>
          </a:p>
        </p:txBody>
      </p:sp>
      <p:pic>
        <p:nvPicPr>
          <p:cNvPr id="15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Agrupar 17">
            <a:extLst>
              <a:ext uri="{FF2B5EF4-FFF2-40B4-BE49-F238E27FC236}">
                <a16:creationId xmlns:a16="http://schemas.microsoft.com/office/drawing/2014/main" id="{7FFF7215-CA27-FC28-BCD9-102E3D6B0718}"/>
              </a:ext>
            </a:extLst>
          </p:cNvPr>
          <p:cNvGrpSpPr/>
          <p:nvPr/>
        </p:nvGrpSpPr>
        <p:grpSpPr>
          <a:xfrm>
            <a:off x="899637" y="1535693"/>
            <a:ext cx="3248598" cy="5063103"/>
            <a:chOff x="871930" y="1582341"/>
            <a:chExt cx="3248598" cy="5063103"/>
          </a:xfrm>
        </p:grpSpPr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4C359606-6650-9204-0603-2DA918D15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2504" y="3385315"/>
              <a:ext cx="3248024" cy="3260129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</p:pic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FED2BE53-8FDE-7E1D-954F-9FA67547A29F}"/>
                </a:ext>
              </a:extLst>
            </p:cNvPr>
            <p:cNvSpPr/>
            <p:nvPr/>
          </p:nvSpPr>
          <p:spPr>
            <a:xfrm>
              <a:off x="871930" y="1582341"/>
              <a:ext cx="3248025" cy="184665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b="1">
                  <a:solidFill>
                    <a:srgbClr val="2F2F2E"/>
                  </a:solidFill>
                </a:rPr>
                <a:t>MODELO GEOCÊNTRICO</a:t>
              </a:r>
            </a:p>
            <a:p>
              <a:r>
                <a:rPr lang="pt-BR" sz="1600">
                  <a:solidFill>
                    <a:srgbClr val="2F2F2E"/>
                  </a:solidFill>
                </a:rPr>
                <a:t>Na Grécia antiga, Ptolomeu propôs que a Terra estava em repouso no centro de um sistema de astros, que giravam ao seu redor em trajetórias circulares e seria o centro do Universo.</a:t>
              </a:r>
              <a:endParaRPr lang="pt-BR" sz="1600"/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79DB54C6-78D7-A0A0-E36B-184BC60D3BA4}"/>
              </a:ext>
            </a:extLst>
          </p:cNvPr>
          <p:cNvGrpSpPr/>
          <p:nvPr/>
        </p:nvGrpSpPr>
        <p:grpSpPr>
          <a:xfrm>
            <a:off x="4523889" y="1566385"/>
            <a:ext cx="3248025" cy="4974669"/>
            <a:chOff x="4429623" y="1556958"/>
            <a:chExt cx="3248025" cy="4974669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C5869467-8837-424C-90FF-A7AFB5A90823}"/>
                </a:ext>
              </a:extLst>
            </p:cNvPr>
            <p:cNvSpPr/>
            <p:nvPr/>
          </p:nvSpPr>
          <p:spPr>
            <a:xfrm>
              <a:off x="4429623" y="1556958"/>
              <a:ext cx="3248025" cy="184665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b="1">
                  <a:solidFill>
                    <a:srgbClr val="2F2F2E"/>
                  </a:solidFill>
                </a:rPr>
                <a:t>MODELO HELIOCÊNTRICO</a:t>
              </a:r>
            </a:p>
            <a:p>
              <a:r>
                <a:rPr lang="pt-BR" sz="1600">
                  <a:solidFill>
                    <a:srgbClr val="2F2F2E"/>
                  </a:solidFill>
                </a:rPr>
                <a:t>Durante o Renascimento (séc. XIV e XVI), Nicolau Copérnico concluiu após muitas observações que o Sol está no centro do sistema e os planetas giram ao seu redor. Esse  modelo foi proposto em 1543</a:t>
              </a:r>
              <a:r>
                <a:rPr lang="pt-BR" sz="1600" b="1">
                  <a:solidFill>
                    <a:srgbClr val="2F2F2E"/>
                  </a:solidFill>
                </a:rPr>
                <a:t>.</a:t>
              </a:r>
              <a:endParaRPr lang="pt-BR" sz="1600"/>
            </a:p>
          </p:txBody>
        </p:sp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E79E39D2-F6F1-87B9-ED47-E771BB7A5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267"/>
            <a:stretch/>
          </p:blipFill>
          <p:spPr>
            <a:xfrm>
              <a:off x="4440024" y="3392537"/>
              <a:ext cx="3237624" cy="3139090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591048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B3338A2B-183E-C9E6-28A8-ABF8BF454E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16"/>
          <a:stretch/>
        </p:blipFill>
        <p:spPr>
          <a:xfrm>
            <a:off x="0" y="533790"/>
            <a:ext cx="12192000" cy="637748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B554ACE-B96C-4B83-9ADB-2CB9CE2787FF}"/>
              </a:ext>
            </a:extLst>
          </p:cNvPr>
          <p:cNvSpPr txBox="1">
            <a:spLocks/>
          </p:cNvSpPr>
          <p:nvPr/>
        </p:nvSpPr>
        <p:spPr>
          <a:xfrm>
            <a:off x="0" y="635738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Os povos e os astros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B616624-5086-4676-BFD7-3718EA3B4DA0}"/>
              </a:ext>
            </a:extLst>
          </p:cNvPr>
          <p:cNvSpPr/>
          <p:nvPr/>
        </p:nvSpPr>
        <p:spPr>
          <a:xfrm>
            <a:off x="6236116" y="2101115"/>
            <a:ext cx="2354401" cy="3046988"/>
          </a:xfrm>
          <a:prstGeom prst="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pt-BR" sz="1600"/>
              <a:t>A navegação marítima baseou-se por muito tempo na posição dos astros no céu, que podiam ser interpretadas com o auxílio de um </a:t>
            </a:r>
            <a:r>
              <a:rPr lang="pt-BR" sz="1600" b="1"/>
              <a:t>astrolábio</a:t>
            </a:r>
            <a:r>
              <a:rPr lang="pt-BR" sz="160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/>
          </a:p>
          <a:p>
            <a:r>
              <a:rPr lang="pt-BR" sz="1600"/>
              <a:t>Alguns povos indígenas brasileiros utilizavam a constelação Cruzeiro do Sul para orientar-se.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F19730CB-FBD1-4B01-BA57-0902DF6B8EAF}"/>
              </a:ext>
            </a:extLst>
          </p:cNvPr>
          <p:cNvSpPr/>
          <p:nvPr/>
        </p:nvSpPr>
        <p:spPr>
          <a:xfrm>
            <a:off x="8953608" y="2101018"/>
            <a:ext cx="2354406" cy="3785652"/>
          </a:xfrm>
          <a:prstGeom prst="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pt-BR" sz="1600" dirty="0"/>
              <a:t>Os astros também têm influência na cultura dos povos.</a:t>
            </a:r>
          </a:p>
          <a:p>
            <a:endParaRPr lang="pt-BR" sz="1600" dirty="0"/>
          </a:p>
          <a:p>
            <a:r>
              <a:rPr lang="pt-BR" sz="1600" dirty="0"/>
              <a:t>Os antigos egípcios explicavam a ocorrência de eclipses por meio do mito de </a:t>
            </a:r>
            <a:r>
              <a:rPr lang="pt-BR" sz="1600" dirty="0" err="1"/>
              <a:t>Apep</a:t>
            </a:r>
            <a:r>
              <a:rPr lang="pt-BR" sz="1600" dirty="0"/>
              <a:t>, a serpente da Lua.</a:t>
            </a:r>
          </a:p>
          <a:p>
            <a:endParaRPr lang="pt-BR" sz="1600" dirty="0"/>
          </a:p>
          <a:p>
            <a:r>
              <a:rPr lang="pt-BR" sz="1600" dirty="0"/>
              <a:t>No Brasil, a origem da Terra, do Sol e da Lua é explicada por muitos povos indígenas pela lenda de </a:t>
            </a:r>
            <a:r>
              <a:rPr lang="pt-BR" sz="1600" dirty="0" err="1"/>
              <a:t>Nhamandu</a:t>
            </a:r>
            <a:r>
              <a:rPr lang="pt-BR" sz="1600" dirty="0"/>
              <a:t>.</a:t>
            </a:r>
          </a:p>
        </p:txBody>
      </p:sp>
      <p:sp>
        <p:nvSpPr>
          <p:cNvPr id="21" name="Elipse 4">
            <a:extLst>
              <a:ext uri="{FF2B5EF4-FFF2-40B4-BE49-F238E27FC236}">
                <a16:creationId xmlns:a16="http://schemas.microsoft.com/office/drawing/2014/main" id="{B4879157-9DC3-44CF-AC23-A9C18BBD8618}"/>
              </a:ext>
            </a:extLst>
          </p:cNvPr>
          <p:cNvSpPr txBox="1"/>
          <p:nvPr/>
        </p:nvSpPr>
        <p:spPr>
          <a:xfrm>
            <a:off x="6236118" y="1697778"/>
            <a:ext cx="2354401" cy="40184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/>
            <a:r>
              <a:rPr lang="pt-BR" sz="2000">
                <a:solidFill>
                  <a:schemeClr val="bg1"/>
                </a:solidFill>
              </a:rPr>
              <a:t>Orientação espacial</a:t>
            </a:r>
          </a:p>
        </p:txBody>
      </p:sp>
      <p:sp>
        <p:nvSpPr>
          <p:cNvPr id="24" name="Elipse 4">
            <a:extLst>
              <a:ext uri="{FF2B5EF4-FFF2-40B4-BE49-F238E27FC236}">
                <a16:creationId xmlns:a16="http://schemas.microsoft.com/office/drawing/2014/main" id="{25C415C2-F094-4587-B441-F8E4AB65EDF1}"/>
              </a:ext>
            </a:extLst>
          </p:cNvPr>
          <p:cNvSpPr txBox="1"/>
          <p:nvPr/>
        </p:nvSpPr>
        <p:spPr>
          <a:xfrm>
            <a:off x="8953612" y="1697777"/>
            <a:ext cx="2354401" cy="40184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/>
            <a:r>
              <a:rPr lang="pt-BR" sz="2000" dirty="0">
                <a:solidFill>
                  <a:schemeClr val="bg1"/>
                </a:solidFill>
              </a:rPr>
              <a:t>Mitos e lendas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BF9B3B0-86AC-4D30-A4F9-BD163DE87A55}"/>
              </a:ext>
            </a:extLst>
          </p:cNvPr>
          <p:cNvSpPr/>
          <p:nvPr/>
        </p:nvSpPr>
        <p:spPr>
          <a:xfrm>
            <a:off x="3518623" y="2113126"/>
            <a:ext cx="2354402" cy="3539430"/>
          </a:xfrm>
          <a:prstGeom prst="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2F2F2E"/>
                </a:solidFill>
              </a:rPr>
              <a:t>Planejamento de plantios e colheitas. </a:t>
            </a:r>
          </a:p>
          <a:p>
            <a:endParaRPr lang="pt-BR" sz="1600" dirty="0">
              <a:solidFill>
                <a:srgbClr val="2F2F2E"/>
              </a:solidFill>
            </a:endParaRPr>
          </a:p>
          <a:p>
            <a:r>
              <a:rPr lang="pt-BR" sz="1600" dirty="0">
                <a:solidFill>
                  <a:srgbClr val="2F2F2E"/>
                </a:solidFill>
              </a:rPr>
              <a:t>Os egípcios realizavam o cultivo às margens do rio Nilo em função das cheias anuais do rio.</a:t>
            </a:r>
          </a:p>
          <a:p>
            <a:endParaRPr lang="pt-BR" sz="1600" dirty="0">
              <a:solidFill>
                <a:srgbClr val="2F2F2E"/>
              </a:solidFill>
            </a:endParaRPr>
          </a:p>
          <a:p>
            <a:r>
              <a:rPr lang="pt-BR" sz="1600" dirty="0"/>
              <a:t>As fases da Lua são utilizadas por indígenas tupi-guarani para determinação das épocas de plantio e de dias de caça.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917AED86-AC32-B20C-C3C4-DF40C45DE9E6}"/>
              </a:ext>
            </a:extLst>
          </p:cNvPr>
          <p:cNvGrpSpPr/>
          <p:nvPr/>
        </p:nvGrpSpPr>
        <p:grpSpPr>
          <a:xfrm>
            <a:off x="781050" y="1708203"/>
            <a:ext cx="2374482" cy="3693110"/>
            <a:chOff x="781050" y="1708203"/>
            <a:chExt cx="2374482" cy="3693110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93C9F58-605E-4BE2-A1E7-74D861B40A80}"/>
                </a:ext>
              </a:extLst>
            </p:cNvPr>
            <p:cNvSpPr/>
            <p:nvPr/>
          </p:nvSpPr>
          <p:spPr>
            <a:xfrm>
              <a:off x="781050" y="2108104"/>
              <a:ext cx="2374482" cy="3293209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pt-BR" sz="1600" dirty="0">
                  <a:solidFill>
                    <a:srgbClr val="2F2F2E"/>
                  </a:solidFill>
                </a:rPr>
                <a:t>O movimento aparente do Sol no céu ao longo de um ano é um reflexo do movimento de translação da Terra. </a:t>
              </a:r>
            </a:p>
            <a:p>
              <a:endParaRPr lang="pt-BR" sz="1600" dirty="0">
                <a:solidFill>
                  <a:srgbClr val="2F2F2E"/>
                </a:solidFill>
              </a:endParaRPr>
            </a:p>
            <a:p>
              <a:r>
                <a:rPr lang="pt-BR" sz="1600" dirty="0">
                  <a:solidFill>
                    <a:srgbClr val="2F2F2E"/>
                  </a:solidFill>
                </a:rPr>
                <a:t>Pela periodicidade, diversos povos aprenderam a fazer previsões desses movimentos e a relacioná-los à duração do ano e às estações do ano.</a:t>
              </a:r>
              <a:endParaRPr lang="pt-BR" sz="1600" dirty="0"/>
            </a:p>
          </p:txBody>
        </p:sp>
        <p:sp>
          <p:nvSpPr>
            <p:cNvPr id="16" name="Elipse 4">
              <a:extLst>
                <a:ext uri="{FF2B5EF4-FFF2-40B4-BE49-F238E27FC236}">
                  <a16:creationId xmlns:a16="http://schemas.microsoft.com/office/drawing/2014/main" id="{6CE1BF1B-381B-475F-ABF6-F6F1C37735C4}"/>
                </a:ext>
              </a:extLst>
            </p:cNvPr>
            <p:cNvSpPr txBox="1"/>
            <p:nvPr/>
          </p:nvSpPr>
          <p:spPr>
            <a:xfrm>
              <a:off x="801130" y="1708203"/>
              <a:ext cx="2354401" cy="40184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/>
              <a:r>
                <a:rPr lang="pt-BR" sz="2000" dirty="0">
                  <a:solidFill>
                    <a:schemeClr val="bg1"/>
                  </a:solidFill>
                </a:rPr>
                <a:t>Marcação de tempo</a:t>
              </a:r>
            </a:p>
          </p:txBody>
        </p:sp>
      </p:grpSp>
      <p:sp>
        <p:nvSpPr>
          <p:cNvPr id="25" name="Elipse 4">
            <a:extLst>
              <a:ext uri="{FF2B5EF4-FFF2-40B4-BE49-F238E27FC236}">
                <a16:creationId xmlns:a16="http://schemas.microsoft.com/office/drawing/2014/main" id="{0E8FEB85-0BB4-4BB5-9E4D-2060ACB49EE2}"/>
              </a:ext>
            </a:extLst>
          </p:cNvPr>
          <p:cNvSpPr txBox="1"/>
          <p:nvPr/>
        </p:nvSpPr>
        <p:spPr>
          <a:xfrm>
            <a:off x="3518624" y="1708203"/>
            <a:ext cx="2354401" cy="40184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/>
            <a:r>
              <a:rPr lang="pt-BR" sz="2000" dirty="0">
                <a:solidFill>
                  <a:schemeClr val="bg1"/>
                </a:solidFill>
              </a:rPr>
              <a:t>Agricultura e caça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>
                <a:solidFill>
                  <a:schemeClr val="bg1"/>
                </a:solidFill>
              </a:rPr>
              <a:t>4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6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08CA889-6F54-61A1-BD03-1F74A9C39E44}"/>
              </a:ext>
            </a:extLst>
          </p:cNvPr>
          <p:cNvSpPr txBox="1"/>
          <p:nvPr/>
        </p:nvSpPr>
        <p:spPr>
          <a:xfrm>
            <a:off x="668701" y="6356350"/>
            <a:ext cx="47619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200" b="0" i="0" u="none" strike="noStrike" baseline="0" dirty="0" err="1">
                <a:solidFill>
                  <a:schemeClr val="bg1"/>
                </a:solidFill>
                <a:latin typeface="CiutadellaRounded-Regular"/>
              </a:rPr>
              <a:t>Megálitos</a:t>
            </a:r>
            <a:r>
              <a:rPr lang="pt-BR" sz="1200" b="0" i="0" u="none" strike="noStrike" baseline="0" dirty="0">
                <a:solidFill>
                  <a:schemeClr val="bg1"/>
                </a:solidFill>
                <a:latin typeface="CiutadellaRounded-Regular"/>
              </a:rPr>
              <a:t> do Parque Arqueológico do Solstício, em Calçoene (AP), 2015.</a:t>
            </a:r>
            <a:endParaRPr lang="pt-B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222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5B83916-08CF-4076-94CF-72E31546E0C4}"/>
              </a:ext>
            </a:extLst>
          </p:cNvPr>
          <p:cNvSpPr txBox="1">
            <a:spLocks/>
          </p:cNvSpPr>
          <p:nvPr/>
        </p:nvSpPr>
        <p:spPr>
          <a:xfrm>
            <a:off x="7360036" y="786821"/>
            <a:ext cx="4831964" cy="14277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Formação do Sistema Solar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4BC56CDC-975F-63E3-D6AE-5D96ABEA98AB}"/>
              </a:ext>
            </a:extLst>
          </p:cNvPr>
          <p:cNvGrpSpPr/>
          <p:nvPr/>
        </p:nvGrpSpPr>
        <p:grpSpPr>
          <a:xfrm>
            <a:off x="-3864" y="509778"/>
            <a:ext cx="12210854" cy="6363212"/>
            <a:chOff x="-18854" y="664474"/>
            <a:chExt cx="12210854" cy="6192518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38509389-3BEE-444D-838F-B7B9A4EF9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35561" y="3026468"/>
              <a:ext cx="6656439" cy="3830524"/>
            </a:xfrm>
            <a:prstGeom prst="rect">
              <a:avLst/>
            </a:prstGeom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353AC807-700C-4D0A-BB07-22CD12284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8854" y="664474"/>
              <a:ext cx="7363900" cy="3148583"/>
            </a:xfrm>
            <a:prstGeom prst="rect">
              <a:avLst/>
            </a:prstGeom>
          </p:spPr>
        </p:pic>
      </p:grpSp>
      <p:sp>
        <p:nvSpPr>
          <p:cNvPr id="9" name="Retângulo 8">
            <a:extLst>
              <a:ext uri="{FF2B5EF4-FFF2-40B4-BE49-F238E27FC236}">
                <a16:creationId xmlns:a16="http://schemas.microsoft.com/office/drawing/2014/main" id="{B860DFCE-78FA-4B2C-BF55-3FB1662D5F46}"/>
              </a:ext>
            </a:extLst>
          </p:cNvPr>
          <p:cNvSpPr/>
          <p:nvPr/>
        </p:nvSpPr>
        <p:spPr>
          <a:xfrm>
            <a:off x="2750080" y="4054888"/>
            <a:ext cx="2294609" cy="23083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600"/>
              <a:t>Por conta do movimento de rotação do disco inicial, todos os planetas realizam a translação ao redor do Sol no mesmo sentido. Além disso, as órbitas deles ocupam praticamente o mesmo plano.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DEC4CB2-E7AF-47E2-A5DA-B61F22719BDF}"/>
              </a:ext>
            </a:extLst>
          </p:cNvPr>
          <p:cNvSpPr/>
          <p:nvPr/>
        </p:nvSpPr>
        <p:spPr>
          <a:xfrm>
            <a:off x="220072" y="4054888"/>
            <a:ext cx="2294608" cy="206210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</a:rPr>
              <a:t>As </a:t>
            </a:r>
            <a:r>
              <a:rPr lang="pt-BR" sz="1600" b="1">
                <a:solidFill>
                  <a:schemeClr val="bg1"/>
                </a:solidFill>
              </a:rPr>
              <a:t>nebulosas </a:t>
            </a:r>
            <a:r>
              <a:rPr lang="pt-BR" sz="1600">
                <a:solidFill>
                  <a:schemeClr val="bg1"/>
                </a:solidFill>
              </a:rPr>
              <a:t>são gigantescas nuvens formadas principalmente por hidrogênio e hélio, bastante abundantes no Universo. As partículas se atraem formando nuvens cada vez maiores.</a:t>
            </a: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90F34472-3C7E-4D22-AE3A-5473BB9892A1}"/>
              </a:ext>
            </a:extLst>
          </p:cNvPr>
          <p:cNvCxnSpPr>
            <a:cxnSpLocks/>
          </p:cNvCxnSpPr>
          <p:nvPr/>
        </p:nvCxnSpPr>
        <p:spPr>
          <a:xfrm>
            <a:off x="11577324" y="2953655"/>
            <a:ext cx="29534" cy="15801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5</a:t>
            </a:fld>
            <a:endParaRPr lang="pt-BR"/>
          </a:p>
        </p:txBody>
      </p:sp>
      <p:pic>
        <p:nvPicPr>
          <p:cNvPr id="16" name="Google Shape;6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019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3B9854B-9F0D-479F-870A-AC6B454D2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9705"/>
            <a:ext cx="12191999" cy="642625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1ED2DD9-7321-47F0-817D-C408782E6664}"/>
              </a:ext>
            </a:extLst>
          </p:cNvPr>
          <p:cNvSpPr txBox="1">
            <a:spLocks/>
          </p:cNvSpPr>
          <p:nvPr/>
        </p:nvSpPr>
        <p:spPr>
          <a:xfrm>
            <a:off x="0" y="634400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solidFill>
                  <a:schemeClr val="bg1"/>
                </a:solidFill>
                <a:latin typeface="+mn-lt"/>
              </a:rPr>
              <a:t>O Sistema Solar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686D5F3-A019-466E-A101-6459E3C121FB}"/>
              </a:ext>
            </a:extLst>
          </p:cNvPr>
          <p:cNvSpPr/>
          <p:nvPr/>
        </p:nvSpPr>
        <p:spPr>
          <a:xfrm>
            <a:off x="1129314" y="6003733"/>
            <a:ext cx="9711512" cy="738664"/>
          </a:xfrm>
          <a:prstGeom prst="rect">
            <a:avLst/>
          </a:prstGeom>
          <a:solidFill>
            <a:srgbClr val="12110D">
              <a:alpha val="75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1400" dirty="0">
                <a:solidFill>
                  <a:schemeClr val="bg1"/>
                </a:solidFill>
              </a:rPr>
              <a:t>Um </a:t>
            </a:r>
            <a:r>
              <a:rPr lang="pt-BR" sz="1400" b="1" dirty="0">
                <a:solidFill>
                  <a:schemeClr val="bg1"/>
                </a:solidFill>
              </a:rPr>
              <a:t>sistema planetário </a:t>
            </a:r>
            <a:r>
              <a:rPr lang="pt-BR" sz="1400" dirty="0">
                <a:solidFill>
                  <a:schemeClr val="bg1"/>
                </a:solidFill>
              </a:rPr>
              <a:t>é formado por uma estrela e por astros que a orbitam. A Terra se encontra em um sistema planetário chamado </a:t>
            </a:r>
            <a:r>
              <a:rPr lang="pt-BR" sz="1400" b="1" dirty="0">
                <a:solidFill>
                  <a:schemeClr val="bg1"/>
                </a:solidFill>
              </a:rPr>
              <a:t>Sistema Solar</a:t>
            </a:r>
            <a:r>
              <a:rPr lang="pt-BR" sz="1400" dirty="0">
                <a:solidFill>
                  <a:schemeClr val="bg1"/>
                </a:solidFill>
              </a:rPr>
              <a:t>, orbitando o Sol, que </a:t>
            </a:r>
            <a:r>
              <a:rPr lang="pt-BR" sz="1400" dirty="0">
                <a:solidFill>
                  <a:schemeClr val="bg1"/>
                </a:solidFill>
                <a:latin typeface="FrutigerLTStd-Light"/>
              </a:rPr>
              <a:t>conta com oito planetas e diversos corpos celestes menores, como planetas-anões, satélites naturais, asteroides e cometas.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6</a:t>
            </a:fld>
            <a:endParaRPr lang="pt-BR"/>
          </a:p>
        </p:txBody>
      </p:sp>
      <p:pic>
        <p:nvPicPr>
          <p:cNvPr id="6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0368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ED2DD9-7321-47F0-817D-C408782E6664}"/>
              </a:ext>
            </a:extLst>
          </p:cNvPr>
          <p:cNvSpPr txBox="1">
            <a:spLocks/>
          </p:cNvSpPr>
          <p:nvPr/>
        </p:nvSpPr>
        <p:spPr>
          <a:xfrm>
            <a:off x="0" y="695219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Localização do Sistema Solar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7</a:t>
            </a:fld>
            <a:endParaRPr lang="pt-BR"/>
          </a:p>
        </p:txBody>
      </p:sp>
      <p:pic>
        <p:nvPicPr>
          <p:cNvPr id="6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8C826B5-5FEC-3DC2-B69E-3A69FE232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50" y="1362491"/>
            <a:ext cx="5888740" cy="535898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C7EE9112-2674-4E30-64FA-4B7157D92733}"/>
              </a:ext>
            </a:extLst>
          </p:cNvPr>
          <p:cNvSpPr txBox="1"/>
          <p:nvPr/>
        </p:nvSpPr>
        <p:spPr>
          <a:xfrm>
            <a:off x="6854840" y="2033949"/>
            <a:ext cx="449896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800" b="0" i="0" u="none" strike="noStrike" baseline="0" dirty="0"/>
              <a:t>O Universo observável é formado por </a:t>
            </a:r>
            <a:r>
              <a:rPr lang="pt-BR" sz="1800" b="1" i="0" u="none" strike="noStrike" baseline="0" dirty="0"/>
              <a:t>superaglomerados de galáxias</a:t>
            </a:r>
            <a:r>
              <a:rPr lang="pt-BR" sz="1800" b="0" i="0" u="none" strike="noStrike" baseline="0" dirty="0"/>
              <a:t>. Cada superaglomerado é formado por </a:t>
            </a:r>
            <a:r>
              <a:rPr lang="pt-BR" sz="1800" b="1" i="0" u="none" strike="noStrike" baseline="0" dirty="0"/>
              <a:t>aglomerados de galáxias</a:t>
            </a:r>
            <a:r>
              <a:rPr lang="pt-BR" sz="1800" b="0" i="0" u="none" strike="noStrike" baseline="0" dirty="0"/>
              <a:t>. Por exemplo, a Via Láctea, galáxia na qual se encontra o Sistema Solar, está agrupada com outras 20 galáxias. Cada galáxia pode ser formada de milhões, bilhões ou trilhões de estrelas e ter formatos diferentes umas das outras.</a:t>
            </a:r>
          </a:p>
          <a:p>
            <a:pPr algn="l"/>
            <a:r>
              <a:rPr lang="pt-BR" sz="1800" b="0" i="0" u="none" strike="noStrike" baseline="0" dirty="0"/>
              <a:t>A galáxia em que vivemos é a Via Láctea. Seu formato assemelha-se a um disco espiral e ela tem entre 200 e 400 bilhões de estrelas. Uma delas é o Sol, estrela do Sistema Solar onde se localiza a Terra, planeta onde vivemos.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15005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9483EA-51BF-4E01-9549-E2E116A31FB3}"/>
              </a:ext>
            </a:extLst>
          </p:cNvPr>
          <p:cNvSpPr txBox="1">
            <a:spLocks/>
          </p:cNvSpPr>
          <p:nvPr/>
        </p:nvSpPr>
        <p:spPr>
          <a:xfrm>
            <a:off x="0" y="689460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Planetas rochosos do Sistema Solar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9F50ED2-6562-4DF3-8FB2-55BC9DD29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651" y="1921218"/>
            <a:ext cx="5071775" cy="3689448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7D96AD4-E805-4678-BE4D-B1840BD12C6F}"/>
              </a:ext>
            </a:extLst>
          </p:cNvPr>
          <p:cNvSpPr/>
          <p:nvPr/>
        </p:nvSpPr>
        <p:spPr>
          <a:xfrm>
            <a:off x="6369403" y="5635096"/>
            <a:ext cx="37562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2F2F2E"/>
                </a:solidFill>
              </a:rPr>
              <a:t>Estrutura interna dos planetas rochosos do Sistema Solar.</a:t>
            </a:r>
            <a:endParaRPr lang="pt-BR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8</a:t>
            </a:fld>
            <a:endParaRPr lang="pt-BR"/>
          </a:p>
        </p:txBody>
      </p:sp>
      <p:pic>
        <p:nvPicPr>
          <p:cNvPr id="8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653A97E1-4CB7-B30F-EDE7-00ABCEBDB547}"/>
              </a:ext>
            </a:extLst>
          </p:cNvPr>
          <p:cNvGrpSpPr/>
          <p:nvPr/>
        </p:nvGrpSpPr>
        <p:grpSpPr>
          <a:xfrm>
            <a:off x="1253764" y="1630300"/>
            <a:ext cx="4568838" cy="4330236"/>
            <a:chOff x="1329179" y="2422153"/>
            <a:chExt cx="4568838" cy="4330236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80F8A4C3-98DF-480F-9C2F-B1640FBA3CC9}"/>
                </a:ext>
              </a:extLst>
            </p:cNvPr>
            <p:cNvSpPr/>
            <p:nvPr/>
          </p:nvSpPr>
          <p:spPr>
            <a:xfrm>
              <a:off x="1331124" y="2422153"/>
              <a:ext cx="4566893" cy="64633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pt-BR"/>
                <a:t>Mercúrio, Vênus, Terra e Marte são chamados de </a:t>
              </a:r>
              <a:r>
                <a:rPr lang="pt-BR" b="1"/>
                <a:t>planetas rochosos </a:t>
              </a:r>
              <a:r>
                <a:rPr lang="pt-BR"/>
                <a:t>ou </a:t>
              </a:r>
              <a:r>
                <a:rPr lang="pt-BR" b="1"/>
                <a:t>telúricos</a:t>
              </a:r>
              <a:r>
                <a:rPr lang="pt-BR"/>
                <a:t>. 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6CE01980-F1AE-53BA-7629-79F21FE8420A}"/>
                </a:ext>
              </a:extLst>
            </p:cNvPr>
            <p:cNvSpPr txBox="1"/>
            <p:nvPr/>
          </p:nvSpPr>
          <p:spPr>
            <a:xfrm>
              <a:off x="1331124" y="3095884"/>
              <a:ext cx="4566893" cy="147732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pt-BR"/>
                <a:t>Os planetas rochosos estão mais próximos do Sol, são compostos de elementos químicos mais pesados, possuem o núcleo de ferro e níquel e apresentam poucos ou nenhum satélite.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9624D59F-8A66-5307-B283-BC2496B86AEC}"/>
                </a:ext>
              </a:extLst>
            </p:cNvPr>
            <p:cNvSpPr txBox="1"/>
            <p:nvPr/>
          </p:nvSpPr>
          <p:spPr>
            <a:xfrm>
              <a:off x="1331122" y="4600612"/>
              <a:ext cx="4566893" cy="120032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pt-BR"/>
                <a:t>São relativamente semelhantes em tamanho e distância em relação ao Sol, porém as condições ambientais variam muito em cada um deles.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702916B0-361F-AA00-764D-4634480896F4}"/>
                </a:ext>
              </a:extLst>
            </p:cNvPr>
            <p:cNvSpPr txBox="1"/>
            <p:nvPr/>
          </p:nvSpPr>
          <p:spPr>
            <a:xfrm>
              <a:off x="1329179" y="5829059"/>
              <a:ext cx="4568835" cy="923330"/>
            </a:xfrm>
            <a:prstGeom prst="rect">
              <a:avLst/>
            </a:prstGeom>
            <a:solidFill>
              <a:srgbClr val="D3F1EE"/>
            </a:solidFill>
          </p:spPr>
          <p:txBody>
            <a:bodyPr wrap="square">
              <a:spAutoFit/>
            </a:bodyPr>
            <a:lstStyle/>
            <a:p>
              <a:r>
                <a:rPr lang="pt-BR"/>
                <a:t>A estrutura interna dos planetas rochosos é similar e pode ser dividida em núcleo, manto e crosta.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3117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9483EA-51BF-4E01-9549-E2E116A31FB3}"/>
              </a:ext>
            </a:extLst>
          </p:cNvPr>
          <p:cNvSpPr txBox="1">
            <a:spLocks/>
          </p:cNvSpPr>
          <p:nvPr/>
        </p:nvSpPr>
        <p:spPr>
          <a:xfrm>
            <a:off x="0" y="722956"/>
            <a:ext cx="12192000" cy="7784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Planetas gasosos do Sistema Solar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7D96AD4-E805-4678-BE4D-B1840BD12C6F}"/>
              </a:ext>
            </a:extLst>
          </p:cNvPr>
          <p:cNvSpPr/>
          <p:nvPr/>
        </p:nvSpPr>
        <p:spPr>
          <a:xfrm>
            <a:off x="5860755" y="5377580"/>
            <a:ext cx="36820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2F2F2E"/>
                </a:solidFill>
              </a:rPr>
              <a:t>Estrutura interna dos planetas gasosos do Sistema Solar.</a:t>
            </a:r>
            <a:endParaRPr lang="pt-BR" sz="12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5ABA657-72BD-40E5-845E-2EAD58333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460" y="1829360"/>
            <a:ext cx="5792848" cy="352724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1A1-9B06-48DD-A015-8E91FA27DB70}" type="slidenum">
              <a:rPr lang="pt-BR" smtClean="0"/>
              <a:t>9</a:t>
            </a:fld>
            <a:endParaRPr lang="pt-BR"/>
          </a:p>
        </p:txBody>
      </p:sp>
      <p:pic>
        <p:nvPicPr>
          <p:cNvPr id="7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0C31399C-0AD3-FE32-F5D7-68BC5B0B5D74}"/>
              </a:ext>
            </a:extLst>
          </p:cNvPr>
          <p:cNvGrpSpPr/>
          <p:nvPr/>
        </p:nvGrpSpPr>
        <p:grpSpPr>
          <a:xfrm>
            <a:off x="1131215" y="2275561"/>
            <a:ext cx="4568838" cy="2969157"/>
            <a:chOff x="1253764" y="1630300"/>
            <a:chExt cx="4568838" cy="2969157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A5AB49B2-6D18-2A36-C3D1-6168B2EEF786}"/>
                </a:ext>
              </a:extLst>
            </p:cNvPr>
            <p:cNvSpPr/>
            <p:nvPr/>
          </p:nvSpPr>
          <p:spPr>
            <a:xfrm>
              <a:off x="1255709" y="1630300"/>
              <a:ext cx="4566893" cy="92333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pt-BR"/>
                <a:t>Júpiter, Saturno, Urano e Netuno são planetas do Sistema Solar chamados de </a:t>
              </a:r>
              <a:r>
                <a:rPr lang="pt-BR" b="1"/>
                <a:t>gasosos</a:t>
              </a:r>
              <a:r>
                <a:rPr lang="pt-BR"/>
                <a:t>, ou </a:t>
              </a:r>
              <a:r>
                <a:rPr lang="pt-BR" b="1" err="1"/>
                <a:t>jovianos</a:t>
              </a:r>
              <a:r>
                <a:rPr lang="pt-BR"/>
                <a:t>. 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B75CAB0C-E978-58B8-75AF-6754980AEC83}"/>
                </a:ext>
              </a:extLst>
            </p:cNvPr>
            <p:cNvSpPr txBox="1"/>
            <p:nvPr/>
          </p:nvSpPr>
          <p:spPr>
            <a:xfrm>
              <a:off x="1255709" y="2586840"/>
              <a:ext cx="4566893" cy="64633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pt-BR"/>
                <a:t>Situam-se mais afastados do Sol que os rochosos, após um cinturão de asteroides. 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3F21D3B3-A704-8E99-5A71-DF79AE1B546F}"/>
                </a:ext>
              </a:extLst>
            </p:cNvPr>
            <p:cNvSpPr txBox="1"/>
            <p:nvPr/>
          </p:nvSpPr>
          <p:spPr>
            <a:xfrm>
              <a:off x="1255707" y="3262003"/>
              <a:ext cx="4566893" cy="64633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pt-BR"/>
                <a:t>Apresentam atmosferas densas em gases, complexas e dinâmicas. 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EAF9ABDA-DE04-D786-83CA-EFB3CF33D521}"/>
                </a:ext>
              </a:extLst>
            </p:cNvPr>
            <p:cNvSpPr txBox="1"/>
            <p:nvPr/>
          </p:nvSpPr>
          <p:spPr>
            <a:xfrm>
              <a:off x="1253764" y="3953126"/>
              <a:ext cx="4568835" cy="646331"/>
            </a:xfrm>
            <a:prstGeom prst="rect">
              <a:avLst/>
            </a:prstGeom>
            <a:solidFill>
              <a:srgbClr val="D3F1EE"/>
            </a:solidFill>
          </p:spPr>
          <p:txBody>
            <a:bodyPr wrap="square">
              <a:spAutoFit/>
            </a:bodyPr>
            <a:lstStyle/>
            <a:p>
              <a:r>
                <a:rPr lang="pt-BR"/>
                <a:t>Os planetas gasosos apresentam um grande número de satélites e anéis.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65965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1076</Words>
  <Application>Microsoft Office PowerPoint</Application>
  <PresentationFormat>Widescreen</PresentationFormat>
  <Paragraphs>81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(Corpo)</vt:lpstr>
      <vt:lpstr>Calibri Light</vt:lpstr>
      <vt:lpstr>CiutadellaRounded-Regular</vt:lpstr>
      <vt:lpstr>DINNextLTPro-Regular</vt:lpstr>
      <vt:lpstr>FrutigerLTStd-Bold</vt:lpstr>
      <vt:lpstr>FrutigerLTStd-Light</vt:lpstr>
      <vt:lpstr>Tema do Office</vt:lpstr>
      <vt:lpstr>Apresentação do PowerPoint</vt:lpstr>
      <vt:lpstr>Apresentação 8 – TERRA E ALÉM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9º ano - CIÊNCIAS Apresentação 1 MATÉRIA</dc:title>
  <dc:creator>Maria Carolina Dias Carreira</dc:creator>
  <cp:lastModifiedBy> </cp:lastModifiedBy>
  <cp:revision>6</cp:revision>
  <dcterms:created xsi:type="dcterms:W3CDTF">2019-04-10T16:27:23Z</dcterms:created>
  <dcterms:modified xsi:type="dcterms:W3CDTF">2023-08-04T14:41:31Z</dcterms:modified>
</cp:coreProperties>
</file>