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3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FF4071-68CF-FF0F-342B-289D286956B6}" name="Paula Signorini" initials="PS" userId="S::ed-paulas@ftd.com.br::4e228791-b286-44d8-b29d-2215c3662a74" providerId="AD"/>
  <p188:author id="{533511CC-8B1F-3F60-3864-98E4C5410094}" name="Flávia Milão Silva" initials="FMS" userId="S::ed-flavias@ftd.com.br::d802b1ff-87be-4c5d-820b-e18e60c9c0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farias" initials="cf" lastIdx="6" clrIdx="0"/>
  <p:cmAuthor id="2" name="Lilian Semenichin Nogueira" initials="LSN" lastIdx="40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5EBFF"/>
    <a:srgbClr val="ECD9FF"/>
    <a:srgbClr val="DCB9FF"/>
    <a:srgbClr val="CC99FF"/>
    <a:srgbClr val="CC66FF"/>
    <a:srgbClr val="DAEBF8"/>
    <a:srgbClr val="A8E2DC"/>
    <a:srgbClr val="61CBC1"/>
    <a:srgbClr val="68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2E105-187C-47A1-8EA4-97D75581EA64}" v="4819" dt="2023-05-16T20:06:57.274"/>
    <p1510:client id="{D3DFDAC4-1BCB-45B1-8655-4D29CF591D60}" v="7439" dt="2023-05-16T21:38:11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E867-D4B2-4297-A697-05E7388805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6E39468-032C-4A0F-A6E0-2DD2A7F2B4A5}">
      <dgm:prSet phldrT="[Texto]" custT="1"/>
      <dgm:spPr>
        <a:solidFill>
          <a:srgbClr val="61CBC1"/>
        </a:solidFill>
        <a:ln>
          <a:noFill/>
        </a:ln>
      </dgm:spPr>
      <dgm:t>
        <a:bodyPr/>
        <a:lstStyle/>
        <a:p>
          <a:r>
            <a:rPr lang="pt-BR" sz="1600"/>
            <a:t>Os trabalhos de Mendel não foram reconhecidos pela comunidade científica da época.</a:t>
          </a:r>
        </a:p>
      </dgm:t>
    </dgm:pt>
    <dgm:pt modelId="{EEC9EE10-A533-4689-BEF7-86DA77F3F051}" type="parTrans" cxnId="{EEE48850-357A-4F20-B9F5-324111001134}">
      <dgm:prSet/>
      <dgm:spPr/>
      <dgm:t>
        <a:bodyPr/>
        <a:lstStyle/>
        <a:p>
          <a:endParaRPr lang="pt-BR"/>
        </a:p>
      </dgm:t>
    </dgm:pt>
    <dgm:pt modelId="{0956E343-0244-4684-919E-CD5B7BC6B77A}" type="sibTrans" cxnId="{EEE48850-357A-4F20-B9F5-324111001134}">
      <dgm:prSet/>
      <dgm:spPr/>
      <dgm:t>
        <a:bodyPr/>
        <a:lstStyle/>
        <a:p>
          <a:endParaRPr lang="pt-BR"/>
        </a:p>
      </dgm:t>
    </dgm:pt>
    <dgm:pt modelId="{3A577BE5-2971-4B4F-8D44-C7D2CE017400}">
      <dgm:prSet phldrT="[Texto]" custT="1"/>
      <dgm:spPr>
        <a:solidFill>
          <a:srgbClr val="68B6AD"/>
        </a:solidFill>
        <a:ln>
          <a:noFill/>
        </a:ln>
      </dgm:spPr>
      <dgm:t>
        <a:bodyPr/>
        <a:lstStyle/>
        <a:p>
          <a:r>
            <a:rPr lang="pt-BR" sz="1600"/>
            <a:t>Não era costume aliar o raciocínio matemático e estatístico aos assuntos da Biologia.</a:t>
          </a:r>
        </a:p>
      </dgm:t>
    </dgm:pt>
    <dgm:pt modelId="{95555CF9-C58A-4901-B362-BE20DC4F8476}" type="parTrans" cxnId="{A069EC05-377D-450B-9008-EB446883D259}">
      <dgm:prSet/>
      <dgm:spPr/>
      <dgm:t>
        <a:bodyPr/>
        <a:lstStyle/>
        <a:p>
          <a:endParaRPr lang="pt-BR"/>
        </a:p>
      </dgm:t>
    </dgm:pt>
    <dgm:pt modelId="{8A5F95AF-81EE-4DEA-8DCB-EE7040A7DFB7}" type="sibTrans" cxnId="{A069EC05-377D-450B-9008-EB446883D259}">
      <dgm:prSet/>
      <dgm:spPr/>
      <dgm:t>
        <a:bodyPr/>
        <a:lstStyle/>
        <a:p>
          <a:endParaRPr lang="pt-BR"/>
        </a:p>
      </dgm:t>
    </dgm:pt>
    <dgm:pt modelId="{E6D016D4-D436-424E-B922-F317DD554E92}">
      <dgm:prSet phldrT="[Texto]" custT="1"/>
      <dgm:spPr>
        <a:solidFill>
          <a:srgbClr val="76A397"/>
        </a:solidFill>
      </dgm:spPr>
      <dgm:t>
        <a:bodyPr/>
        <a:lstStyle/>
        <a:p>
          <a:r>
            <a:rPr lang="pt-BR" sz="1600"/>
            <a:t>Não havia conhecimento suficiente a respeito das células e não se conheciam os genes.</a:t>
          </a:r>
        </a:p>
      </dgm:t>
    </dgm:pt>
    <dgm:pt modelId="{563BE965-AAC1-4E05-9009-934DAB72947B}" type="parTrans" cxnId="{98453131-1A21-4A2C-8F68-AEFBE79CD720}">
      <dgm:prSet/>
      <dgm:spPr/>
      <dgm:t>
        <a:bodyPr/>
        <a:lstStyle/>
        <a:p>
          <a:endParaRPr lang="pt-BR"/>
        </a:p>
      </dgm:t>
    </dgm:pt>
    <dgm:pt modelId="{8C99CF63-FD12-4F91-AFEA-3848663B6CA1}" type="sibTrans" cxnId="{98453131-1A21-4A2C-8F68-AEFBE79CD720}">
      <dgm:prSet/>
      <dgm:spPr/>
      <dgm:t>
        <a:bodyPr/>
        <a:lstStyle/>
        <a:p>
          <a:endParaRPr lang="pt-BR"/>
        </a:p>
      </dgm:t>
    </dgm:pt>
    <dgm:pt modelId="{38E1AAAB-F84B-4242-A6A9-91A909A8D876}" type="pres">
      <dgm:prSet presAssocID="{AD1FE867-D4B2-4297-A697-05E738880534}" presName="Name0" presStyleCnt="0">
        <dgm:presLayoutVars>
          <dgm:dir/>
          <dgm:animLvl val="lvl"/>
          <dgm:resizeHandles val="exact"/>
        </dgm:presLayoutVars>
      </dgm:prSet>
      <dgm:spPr/>
    </dgm:pt>
    <dgm:pt modelId="{CEBD82D7-4445-487F-8483-5DA5C69F3966}" type="pres">
      <dgm:prSet presAssocID="{66E39468-032C-4A0F-A6E0-2DD2A7F2B4A5}" presName="parTxOnly" presStyleLbl="node1" presStyleIdx="0" presStyleCnt="3" custScaleX="89597">
        <dgm:presLayoutVars>
          <dgm:chMax val="0"/>
          <dgm:chPref val="0"/>
          <dgm:bulletEnabled val="1"/>
        </dgm:presLayoutVars>
      </dgm:prSet>
      <dgm:spPr/>
    </dgm:pt>
    <dgm:pt modelId="{FB63C8C9-80BF-45E4-B65F-4D5178735E71}" type="pres">
      <dgm:prSet presAssocID="{0956E343-0244-4684-919E-CD5B7BC6B77A}" presName="parTxOnlySpace" presStyleCnt="0"/>
      <dgm:spPr/>
    </dgm:pt>
    <dgm:pt modelId="{DF220957-CD9F-47F2-90C7-5BDB2D6E4415}" type="pres">
      <dgm:prSet presAssocID="{3A577BE5-2971-4B4F-8D44-C7D2CE01740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2EFC216-D854-4356-BC60-C2C2979CC1C3}" type="pres">
      <dgm:prSet presAssocID="{8A5F95AF-81EE-4DEA-8DCB-EE7040A7DFB7}" presName="parTxOnlySpace" presStyleCnt="0"/>
      <dgm:spPr/>
    </dgm:pt>
    <dgm:pt modelId="{72FE7325-AA64-473D-ADCE-991B947BA908}" type="pres">
      <dgm:prSet presAssocID="{E6D016D4-D436-424E-B922-F317DD554E9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069EC05-377D-450B-9008-EB446883D259}" srcId="{AD1FE867-D4B2-4297-A697-05E738880534}" destId="{3A577BE5-2971-4B4F-8D44-C7D2CE017400}" srcOrd="1" destOrd="0" parTransId="{95555CF9-C58A-4901-B362-BE20DC4F8476}" sibTransId="{8A5F95AF-81EE-4DEA-8DCB-EE7040A7DFB7}"/>
    <dgm:cxn modelId="{98453131-1A21-4A2C-8F68-AEFBE79CD720}" srcId="{AD1FE867-D4B2-4297-A697-05E738880534}" destId="{E6D016D4-D436-424E-B922-F317DD554E92}" srcOrd="2" destOrd="0" parTransId="{563BE965-AAC1-4E05-9009-934DAB72947B}" sibTransId="{8C99CF63-FD12-4F91-AFEA-3848663B6CA1}"/>
    <dgm:cxn modelId="{EEE48850-357A-4F20-B9F5-324111001134}" srcId="{AD1FE867-D4B2-4297-A697-05E738880534}" destId="{66E39468-032C-4A0F-A6E0-2DD2A7F2B4A5}" srcOrd="0" destOrd="0" parTransId="{EEC9EE10-A533-4689-BEF7-86DA77F3F051}" sibTransId="{0956E343-0244-4684-919E-CD5B7BC6B77A}"/>
    <dgm:cxn modelId="{B58A10C9-C886-460C-8749-55B78205D042}" type="presOf" srcId="{3A577BE5-2971-4B4F-8D44-C7D2CE017400}" destId="{DF220957-CD9F-47F2-90C7-5BDB2D6E4415}" srcOrd="0" destOrd="0" presId="urn:microsoft.com/office/officeart/2005/8/layout/chevron1"/>
    <dgm:cxn modelId="{B1068DD4-7F81-44CC-A1AA-D6B79647F12A}" type="presOf" srcId="{AD1FE867-D4B2-4297-A697-05E738880534}" destId="{38E1AAAB-F84B-4242-A6A9-91A909A8D876}" srcOrd="0" destOrd="0" presId="urn:microsoft.com/office/officeart/2005/8/layout/chevron1"/>
    <dgm:cxn modelId="{1B0E08F2-D2BA-4B4C-BF6E-EF998D0D5A3C}" type="presOf" srcId="{66E39468-032C-4A0F-A6E0-2DD2A7F2B4A5}" destId="{CEBD82D7-4445-487F-8483-5DA5C69F3966}" srcOrd="0" destOrd="0" presId="urn:microsoft.com/office/officeart/2005/8/layout/chevron1"/>
    <dgm:cxn modelId="{EF7E6CF8-9C73-4194-A28D-8DA6400C0CBC}" type="presOf" srcId="{E6D016D4-D436-424E-B922-F317DD554E92}" destId="{72FE7325-AA64-473D-ADCE-991B947BA908}" srcOrd="0" destOrd="0" presId="urn:microsoft.com/office/officeart/2005/8/layout/chevron1"/>
    <dgm:cxn modelId="{C9BC04AE-3A19-4C50-9FC2-EFB2715DB318}" type="presParOf" srcId="{38E1AAAB-F84B-4242-A6A9-91A909A8D876}" destId="{CEBD82D7-4445-487F-8483-5DA5C69F3966}" srcOrd="0" destOrd="0" presId="urn:microsoft.com/office/officeart/2005/8/layout/chevron1"/>
    <dgm:cxn modelId="{0919E6A7-6AEE-4126-BD02-892CC2A192B6}" type="presParOf" srcId="{38E1AAAB-F84B-4242-A6A9-91A909A8D876}" destId="{FB63C8C9-80BF-45E4-B65F-4D5178735E71}" srcOrd="1" destOrd="0" presId="urn:microsoft.com/office/officeart/2005/8/layout/chevron1"/>
    <dgm:cxn modelId="{55566CF0-BFF6-4F9B-B0B5-B31AB5912DBD}" type="presParOf" srcId="{38E1AAAB-F84B-4242-A6A9-91A909A8D876}" destId="{DF220957-CD9F-47F2-90C7-5BDB2D6E4415}" srcOrd="2" destOrd="0" presId="urn:microsoft.com/office/officeart/2005/8/layout/chevron1"/>
    <dgm:cxn modelId="{9F5D976A-6297-4FBC-BF6E-04F45A3B9C5B}" type="presParOf" srcId="{38E1AAAB-F84B-4242-A6A9-91A909A8D876}" destId="{F2EFC216-D854-4356-BC60-C2C2979CC1C3}" srcOrd="3" destOrd="0" presId="urn:microsoft.com/office/officeart/2005/8/layout/chevron1"/>
    <dgm:cxn modelId="{438027DB-C7DB-4762-9914-47CA5B46C740}" type="presParOf" srcId="{38E1AAAB-F84B-4242-A6A9-91A909A8D876}" destId="{72FE7325-AA64-473D-ADCE-991B947BA90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D82D7-4445-487F-8483-5DA5C69F3966}">
      <dsp:nvSpPr>
        <dsp:cNvPr id="0" name=""/>
        <dsp:cNvSpPr/>
      </dsp:nvSpPr>
      <dsp:spPr>
        <a:xfrm>
          <a:off x="4204" y="910513"/>
          <a:ext cx="3251347" cy="1451543"/>
        </a:xfrm>
        <a:prstGeom prst="chevron">
          <a:avLst/>
        </a:prstGeom>
        <a:solidFill>
          <a:srgbClr val="61CBC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Os trabalhos de Mendel não foram reconhecidos pela comunidade científica da época.</a:t>
          </a:r>
        </a:p>
      </dsp:txBody>
      <dsp:txXfrm>
        <a:off x="729976" y="910513"/>
        <a:ext cx="1799804" cy="1451543"/>
      </dsp:txXfrm>
    </dsp:sp>
    <dsp:sp modelId="{DF220957-CD9F-47F2-90C7-5BDB2D6E4415}">
      <dsp:nvSpPr>
        <dsp:cNvPr id="0" name=""/>
        <dsp:cNvSpPr/>
      </dsp:nvSpPr>
      <dsp:spPr>
        <a:xfrm>
          <a:off x="2892666" y="910513"/>
          <a:ext cx="3628857" cy="1451543"/>
        </a:xfrm>
        <a:prstGeom prst="chevron">
          <a:avLst/>
        </a:prstGeom>
        <a:solidFill>
          <a:srgbClr val="68B6A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Não era costume aliar o raciocínio matemático e estatístico aos assuntos da Biologia.</a:t>
          </a:r>
        </a:p>
      </dsp:txBody>
      <dsp:txXfrm>
        <a:off x="3618438" y="910513"/>
        <a:ext cx="2177314" cy="1451543"/>
      </dsp:txXfrm>
    </dsp:sp>
    <dsp:sp modelId="{72FE7325-AA64-473D-ADCE-991B947BA908}">
      <dsp:nvSpPr>
        <dsp:cNvPr id="0" name=""/>
        <dsp:cNvSpPr/>
      </dsp:nvSpPr>
      <dsp:spPr>
        <a:xfrm>
          <a:off x="6158638" y="910513"/>
          <a:ext cx="3628857" cy="1451543"/>
        </a:xfrm>
        <a:prstGeom prst="chevron">
          <a:avLst/>
        </a:prstGeom>
        <a:solidFill>
          <a:srgbClr val="76A39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Não havia conhecimento suficiente a respeito das células e não se conheciam os genes.</a:t>
          </a:r>
        </a:p>
      </dsp:txBody>
      <dsp:txXfrm>
        <a:off x="6884410" y="910513"/>
        <a:ext cx="2177314" cy="145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17239-F3D9-2D4C-A0F3-13ADD4BDCF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44F9C-D032-864C-AAC8-48067553CE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47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6E95-79CB-054C-AACA-5E12EEE8132E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545D-C2A6-FD4B-ADF6-F2D93FB5E8D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50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EB1D0-8C9D-4F9A-866A-B18955908B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FB92C6-9E0B-41CE-B2CE-0ECA448F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7A513A-8A41-427E-BA5F-DEEFCB41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50BC-A3BF-AB44-82E2-7C4C22A3F627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1466C-4DA2-4597-B932-EA4DD740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BC95A3-028F-4AA0-AB1B-46CD489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6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08D3C-7E66-41EA-AA7B-643039D7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753417-B7DE-4D48-89CE-4CB943B61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7E985-1950-4183-A649-9C1454F8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0A52-9675-5449-ACAF-4AC73BF06D81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EA45DB-8D1A-4547-A024-5A95E98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15972-1258-4AA4-8DE5-8490E11F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83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C1C5C4-1D8F-4170-9682-898629B92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01A4F1-4B0F-45BC-8995-F32D2EF11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89137-2196-4A97-A2D9-31725322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18A8-F5D1-1840-906F-EB71929066D9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E497E-F016-47AE-BF7F-741E4E02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DB77FC-60A9-444F-AE6B-E9A81329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79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C9C09-DC90-4DF6-93B3-F404CE39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9742D-897F-4CE1-A086-3514AF0C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D03D6-9F9D-4D4C-958C-E50C2C22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07A1B-CC72-D545-ABA6-7F86D5F23942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05DB2-D327-47C1-B76F-EA1330DD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F276C0-000A-4EFA-AB87-7E5CD508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68514-C332-4422-A28C-02DC190F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7C741F-C1BD-4B7A-A387-A3D054B1D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824FB6-C11A-48EB-B06F-01E27584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621B-DE47-6146-9958-58056125CF50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AAB1E-A637-4F2E-86A2-E7AF404F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C2A412-9982-4072-BFB8-FE67FFD4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21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65A03-BBF4-485F-A91D-B5036782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1233A2-697E-4BB9-8476-5FC2C56DB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8C55F5-9A35-457A-B6D8-5C266B0AE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42B05E-ABE5-4131-9380-86D598AA5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62E7-1574-E443-BF0D-3610B5D74931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4DC5E-28DE-49A4-BFBE-47ECDBCA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41FEB0-F064-4EC3-AC40-EB9FDD77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5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16B25-55D5-45CF-860B-E29C5472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59E8C6-D366-4423-A5A8-0E54F693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791944-25D2-471D-A5E8-0BDE5FEC9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0A8555-71B1-49A8-B5F8-580CFEAF6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9D8AD5-CACF-439B-A454-3A15DB49B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A1BCB2D-5448-4E33-BB52-4FDAE282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6886E-6DC3-064A-AE7A-F40778DB9D26}" type="datetime1">
              <a:rPr lang="pt-BR" smtClean="0"/>
              <a:t>04/08/2023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5B06676-32B3-4D3A-AA82-91B32000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F8D8ABC-11B5-4225-94EF-34595203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2A4C-CF02-4FAF-BD07-30C16857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AC4141-1D17-4483-8474-8B61B91B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A4581-ACE6-1C42-A2D9-9A1C068196F9}" type="datetime1">
              <a:rPr lang="pt-BR" smtClean="0"/>
              <a:t>04/08/2023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D4D4F8-1550-4539-BF88-7B37AA20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D88C3E-2DF2-479F-BEE6-6FE8B319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5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BAF488D-B3AD-4128-B463-F0B492AFD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3BA1-BF1D-CF4C-8531-A8604DA7EE3B}" type="datetime1">
              <a:rPr lang="pt-BR" smtClean="0"/>
              <a:t>04/08/2023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786C02-F919-4E16-A3AC-89B6D4A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C48AED-B9EB-4560-AEBD-FECB1A93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04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D630F-4A16-4225-A345-7DFA25F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9C2EF9-FCA9-499E-9373-F54B792C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B5A4F2B-D25A-42AF-9617-79988E62C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6BA1E5-001F-4840-B63A-7EE5A4BA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9B8B-8644-8843-B06A-329D59A7CA88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41E71F-8AAA-465A-8006-77C8B1728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0537E6-73A2-44E2-A782-849BCC8D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36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0D177-0C6B-40B8-B110-3B39169E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49301B-9E89-474E-9FF8-5394A6781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FB0B1A-85AD-4BA6-B984-5C63B1C44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53E2FE7-555E-44C9-A41D-B83A167D8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CBEC-F83D-2745-8F66-5855C33E1E62}" type="datetime1">
              <a:rPr lang="pt-BR" smtClean="0"/>
              <a:t>04/08/2023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EE1D7F-73A0-4D59-9DC8-E1507EEA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2A3011-E089-47E4-961B-621265A8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76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635D79-C004-4335-AFEA-458D9653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1059E6-FCE2-4DBE-AF75-1A8F6C738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7DE792-9E71-486B-B1BF-0767FB15A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B4DA8-5E6E-2042-A980-5A1264D1191A}" type="datetime1">
              <a:rPr lang="pt-BR" smtClean="0"/>
              <a:t>04/08/2023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B0BE60-5C6A-4BCA-9559-E9CEB2268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D45AF5-B2FA-4628-BF83-23690F937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11A1-9B06-48DD-A015-8E91FA27DB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10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1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54;p1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7"/>
          <a:stretch/>
        </p:blipFill>
        <p:spPr>
          <a:xfrm>
            <a:off x="0" y="1"/>
            <a:ext cx="9261446" cy="6730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359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AF71B2-02C6-4470-B214-AD026DD38CDA}"/>
              </a:ext>
            </a:extLst>
          </p:cNvPr>
          <p:cNvSpPr txBox="1">
            <a:spLocks/>
          </p:cNvSpPr>
          <p:nvPr/>
        </p:nvSpPr>
        <p:spPr>
          <a:xfrm>
            <a:off x="355120" y="677478"/>
            <a:ext cx="11481760" cy="7003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Variabilidade genética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5CC9E5-CEB0-4935-A98C-890A4FE3CF21}"/>
              </a:ext>
            </a:extLst>
          </p:cNvPr>
          <p:cNvSpPr/>
          <p:nvPr/>
        </p:nvSpPr>
        <p:spPr>
          <a:xfrm>
            <a:off x="407238" y="1461828"/>
            <a:ext cx="1148175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Como 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fecundação cruzada 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garante uma </a:t>
            </a:r>
            <a:r>
              <a:rPr lang="pt-BR" sz="1800" b="1" i="0" u="none" strike="noStrike" baseline="0" dirty="0">
                <a:solidFill>
                  <a:srgbClr val="2F2F2E"/>
                </a:solidFill>
                <a:latin typeface="FrutigerLTStd-Light"/>
              </a:rPr>
              <a:t>variabilidade genética</a:t>
            </a:r>
            <a:r>
              <a:rPr lang="pt-BR" sz="1800" b="0" i="0" u="none" strike="noStrike" baseline="0" dirty="0">
                <a:solidFill>
                  <a:srgbClr val="2F2F2E"/>
                </a:solidFill>
                <a:latin typeface="FrutigerLTStd-Light"/>
              </a:rPr>
              <a:t> aos indivíduos formados, na natureza diversos seres vivos apresentam mecanismos para favorecer esse tipo de fecundação.</a:t>
            </a:r>
          </a:p>
          <a:p>
            <a:pPr algn="l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10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074CA73-F16E-86E9-FFAE-DA2CE4A68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9" y="2171723"/>
            <a:ext cx="5714820" cy="387940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7D4C12-4FC1-CC85-404E-5CF2BA5A2D7E}"/>
              </a:ext>
            </a:extLst>
          </p:cNvPr>
          <p:cNvSpPr txBox="1"/>
          <p:nvPr/>
        </p:nvSpPr>
        <p:spPr>
          <a:xfrm>
            <a:off x="355120" y="6172849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meiose e da mitose na formação de um novo indivíduo, considerando a espécie humana.</a:t>
            </a:r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B0F0FE-A579-C35A-FC1F-ED6E4BF18D05}"/>
              </a:ext>
            </a:extLst>
          </p:cNvPr>
          <p:cNvSpPr txBox="1"/>
          <p:nvPr/>
        </p:nvSpPr>
        <p:spPr>
          <a:xfrm>
            <a:off x="2871877" y="5501649"/>
            <a:ext cx="3224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>
                <a:solidFill>
                  <a:srgbClr val="2F2F2E"/>
                </a:solidFill>
              </a:rPr>
              <a:t>Elaborado com base em: MADER, Sylvia S.; WINDELSPECHT, Michael. </a:t>
            </a:r>
            <a:r>
              <a:rPr lang="pt-BR" sz="1200" b="1" i="0" u="none" strike="noStrike" baseline="0" err="1">
                <a:solidFill>
                  <a:srgbClr val="2F2F2E"/>
                </a:solidFill>
              </a:rPr>
              <a:t>Biology</a:t>
            </a:r>
            <a:r>
              <a:rPr lang="pt-BR" sz="1200" b="0" i="0" u="none" strike="noStrike" baseline="0">
                <a:solidFill>
                  <a:srgbClr val="2F2F2E"/>
                </a:solidFill>
              </a:rPr>
              <a:t>. 12. ed. </a:t>
            </a:r>
            <a:r>
              <a:rPr lang="en-US" sz="1200" b="0" i="0" u="none" strike="noStrike" baseline="0">
                <a:solidFill>
                  <a:srgbClr val="2F2F2E"/>
                </a:solidFill>
              </a:rPr>
              <a:t>Nova York: McGraw-Hill, 2015. p. 176.</a:t>
            </a:r>
            <a:endParaRPr lang="en-US" sz="1800">
              <a:solidFill>
                <a:srgbClr val="2F2F2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7816E3-3620-7461-6BF2-5F699FC918D1}"/>
              </a:ext>
            </a:extLst>
          </p:cNvPr>
          <p:cNvSpPr txBox="1"/>
          <p:nvPr/>
        </p:nvSpPr>
        <p:spPr>
          <a:xfrm>
            <a:off x="6449682" y="2212786"/>
            <a:ext cx="5413256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pt-BR" b="1" i="0" u="none" strike="noStrike" baseline="0">
                <a:solidFill>
                  <a:srgbClr val="2F2F2E"/>
                </a:solidFill>
              </a:rPr>
              <a:t>Meiose</a:t>
            </a:r>
            <a:r>
              <a:rPr lang="pt-BR" i="0" u="none" strike="noStrike" baseline="0">
                <a:solidFill>
                  <a:srgbClr val="2F2F2E"/>
                </a:solidFill>
              </a:rPr>
              <a:t>: </a:t>
            </a:r>
            <a:r>
              <a:rPr lang="pt-BR" b="0" i="0" u="none" strike="noStrike" baseline="0">
                <a:solidFill>
                  <a:srgbClr val="2F2F2E"/>
                </a:solidFill>
              </a:rPr>
              <a:t>divisão celular pelo qual são formados os </a:t>
            </a:r>
            <a:r>
              <a:rPr lang="pt-BR" b="1" i="0" u="none" strike="noStrike" baseline="0">
                <a:solidFill>
                  <a:srgbClr val="2F2F2E"/>
                </a:solidFill>
              </a:rPr>
              <a:t>gametas </a:t>
            </a:r>
            <a:r>
              <a:rPr lang="pt-BR" i="0" u="none" strike="noStrike" baseline="0">
                <a:solidFill>
                  <a:srgbClr val="2F2F2E"/>
                </a:solidFill>
              </a:rPr>
              <a:t>(ovócitos e espermatozoides)</a:t>
            </a:r>
            <a:r>
              <a:rPr lang="pt-BR" b="0" i="0" u="none" strike="noStrike" baseline="0">
                <a:solidFill>
                  <a:srgbClr val="2F2F2E"/>
                </a:solidFill>
              </a:rPr>
              <a:t>. </a:t>
            </a:r>
          </a:p>
          <a:p>
            <a:pPr lvl="1"/>
            <a:endParaRPr lang="pt-BR" sz="1600" b="0" i="0" u="none" strike="noStrike" baseline="0">
              <a:solidFill>
                <a:srgbClr val="2F2F2E"/>
              </a:solidFill>
            </a:endParaRPr>
          </a:p>
          <a:p>
            <a:pPr lvl="1"/>
            <a:r>
              <a:rPr lang="pt-BR" sz="1600" b="0" i="0" u="none" strike="noStrike" baseline="0">
                <a:solidFill>
                  <a:srgbClr val="2F2F2E"/>
                </a:solidFill>
              </a:rPr>
              <a:t>Nesse processo, ocorre 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duplicação dos cromossomos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os quais, em seguida, sofrem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duas divisões consecutivas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dando origem 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quatro células-filhas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com metade do número de cromossomos da célula-mãe.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F7B2AE-79FC-03AB-C6E5-BA9103C2DC24}"/>
              </a:ext>
            </a:extLst>
          </p:cNvPr>
          <p:cNvSpPr txBox="1"/>
          <p:nvPr/>
        </p:nvSpPr>
        <p:spPr>
          <a:xfrm>
            <a:off x="6475741" y="4357033"/>
            <a:ext cx="5413256" cy="1938992"/>
          </a:xfrm>
          <a:prstGeom prst="rect">
            <a:avLst/>
          </a:prstGeom>
          <a:solidFill>
            <a:srgbClr val="FDF0E7"/>
          </a:solidFill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2F2F2E"/>
                </a:solidFill>
              </a:rPr>
              <a:t>M</a:t>
            </a:r>
            <a:r>
              <a:rPr lang="pt-BR" b="1" i="0" u="none" strike="noStrike" baseline="0">
                <a:solidFill>
                  <a:srgbClr val="2F2F2E"/>
                </a:solidFill>
              </a:rPr>
              <a:t>itose</a:t>
            </a:r>
            <a:r>
              <a:rPr lang="pt-BR" i="0" u="none" strike="noStrike" baseline="0">
                <a:solidFill>
                  <a:srgbClr val="2F2F2E"/>
                </a:solidFill>
              </a:rPr>
              <a:t>: </a:t>
            </a:r>
            <a:r>
              <a:rPr lang="pt-BR" b="0" i="0" u="none" strike="noStrike" baseline="0">
                <a:solidFill>
                  <a:srgbClr val="2F2F2E"/>
                </a:solidFill>
              </a:rPr>
              <a:t>divisão celular em que uma célula dá origem a </a:t>
            </a:r>
            <a:r>
              <a:rPr lang="pt-BR" b="1" i="0" u="none" strike="noStrike" baseline="0">
                <a:solidFill>
                  <a:srgbClr val="2F2F2E"/>
                </a:solidFill>
              </a:rPr>
              <a:t>duas células idênticas </a:t>
            </a:r>
            <a:r>
              <a:rPr lang="pt-BR" b="0" i="0" u="none" strike="noStrike" baseline="0">
                <a:solidFill>
                  <a:srgbClr val="2F2F2E"/>
                </a:solidFill>
              </a:rPr>
              <a:t>com o mesmo número de cromossomos da célula-mãe. </a:t>
            </a:r>
          </a:p>
          <a:p>
            <a:endParaRPr lang="pt-BR" b="0" i="0" u="none" strike="noStrike" baseline="0">
              <a:solidFill>
                <a:srgbClr val="2F2F2E"/>
              </a:solidFill>
            </a:endParaRPr>
          </a:p>
          <a:p>
            <a:pPr lvl="1"/>
            <a:r>
              <a:rPr lang="pt-BR" sz="1600" b="0" i="0" u="none" strike="noStrike" baseline="0">
                <a:solidFill>
                  <a:srgbClr val="2F2F2E"/>
                </a:solidFill>
              </a:rPr>
              <a:t>A mitose é responsável pelo </a:t>
            </a:r>
            <a:r>
              <a:rPr lang="pt-BR" sz="1600">
                <a:solidFill>
                  <a:srgbClr val="2F2F2E"/>
                </a:solidFill>
              </a:rPr>
              <a:t>desenvolvimento de um </a:t>
            </a:r>
            <a:r>
              <a:rPr lang="pt-BR" sz="1600" b="1">
                <a:solidFill>
                  <a:srgbClr val="2F2F2E"/>
                </a:solidFill>
              </a:rPr>
              <a:t>novo indivíduo</a:t>
            </a:r>
            <a:r>
              <a:rPr lang="pt-BR" sz="1600">
                <a:solidFill>
                  <a:srgbClr val="2F2F2E"/>
                </a:solidFill>
              </a:rPr>
              <a:t>,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crescimento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e pela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reparação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do organismo.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09959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079583-0749-4D3C-932B-5369F9DFD2B8}"/>
              </a:ext>
            </a:extLst>
          </p:cNvPr>
          <p:cNvSpPr txBox="1">
            <a:spLocks/>
          </p:cNvSpPr>
          <p:nvPr/>
        </p:nvSpPr>
        <p:spPr>
          <a:xfrm>
            <a:off x="0" y="681806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Hereditariedade e genética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42B78-9432-495B-A848-8A94846BFD27}"/>
              </a:ext>
            </a:extLst>
          </p:cNvPr>
          <p:cNvSpPr/>
          <p:nvPr/>
        </p:nvSpPr>
        <p:spPr>
          <a:xfrm>
            <a:off x="4026342" y="1714735"/>
            <a:ext cx="3497047" cy="923330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Transmissão de características de uma geração para outra</a:t>
            </a:r>
          </a:p>
          <a:p>
            <a:pPr algn="ctr"/>
            <a:r>
              <a:rPr lang="pt-BR"/>
              <a:t>(cruzamento de gametas)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35033A3-3FA3-43DE-9E07-F307E63DED07}"/>
              </a:ext>
            </a:extLst>
          </p:cNvPr>
          <p:cNvSpPr/>
          <p:nvPr/>
        </p:nvSpPr>
        <p:spPr>
          <a:xfrm>
            <a:off x="396815" y="1769653"/>
            <a:ext cx="2440145" cy="369332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Hereditariedade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258636C-0437-4CC3-AB26-B1476B2A22B0}"/>
              </a:ext>
            </a:extLst>
          </p:cNvPr>
          <p:cNvSpPr/>
          <p:nvPr/>
        </p:nvSpPr>
        <p:spPr>
          <a:xfrm>
            <a:off x="8636864" y="1784922"/>
            <a:ext cx="3215830" cy="646331"/>
          </a:xfrm>
          <a:prstGeom prst="rect">
            <a:avLst/>
          </a:prstGeom>
          <a:solidFill>
            <a:srgbClr val="D3F1E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/>
              <a:t>Dos pais para seus descendentes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F7FBC0A-C1DB-4D3C-97FC-8428815A3007}"/>
              </a:ext>
            </a:extLst>
          </p:cNvPr>
          <p:cNvCxnSpPr/>
          <p:nvPr/>
        </p:nvCxnSpPr>
        <p:spPr>
          <a:xfrm>
            <a:off x="2966241" y="1954319"/>
            <a:ext cx="866181" cy="0"/>
          </a:xfrm>
          <a:prstGeom prst="straightConnector1">
            <a:avLst/>
          </a:prstGeom>
          <a:ln w="28575">
            <a:solidFill>
              <a:srgbClr val="68B6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F1A6229-8C32-4894-A478-465693899AB1}"/>
              </a:ext>
            </a:extLst>
          </p:cNvPr>
          <p:cNvCxnSpPr/>
          <p:nvPr/>
        </p:nvCxnSpPr>
        <p:spPr>
          <a:xfrm>
            <a:off x="7605820" y="1954319"/>
            <a:ext cx="866181" cy="0"/>
          </a:xfrm>
          <a:prstGeom prst="straightConnector1">
            <a:avLst/>
          </a:prstGeom>
          <a:ln w="28575">
            <a:solidFill>
              <a:srgbClr val="68B6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11</a:t>
            </a:fld>
            <a:endParaRPr lang="pt-BR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73E9BA2-A87B-79B6-B7E3-FAEA3A1DA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13" y="2721660"/>
            <a:ext cx="6727973" cy="326167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8B0DE730-11C4-07CC-17FE-995E7B67D1E9}"/>
              </a:ext>
            </a:extLst>
          </p:cNvPr>
          <p:cNvSpPr txBox="1"/>
          <p:nvPr/>
        </p:nvSpPr>
        <p:spPr>
          <a:xfrm>
            <a:off x="2727584" y="6176194"/>
            <a:ext cx="30736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i="0" u="none" strike="noStrike" baseline="0">
                <a:solidFill>
                  <a:srgbClr val="2F2F2E"/>
                </a:solidFill>
              </a:rPr>
              <a:t>Árvore genealógica da família de Lúcia.</a:t>
            </a:r>
            <a:endParaRPr lang="pt-BR" sz="140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7F429E9-A719-B25D-1C1B-1E2A147E72F5}"/>
              </a:ext>
            </a:extLst>
          </p:cNvPr>
          <p:cNvSpPr/>
          <p:nvPr/>
        </p:nvSpPr>
        <p:spPr>
          <a:xfrm>
            <a:off x="5443268" y="4506906"/>
            <a:ext cx="767751" cy="789713"/>
          </a:xfrm>
          <a:custGeom>
            <a:avLst/>
            <a:gdLst>
              <a:gd name="connsiteX0" fmla="*/ 0 w 767751"/>
              <a:gd name="connsiteY0" fmla="*/ 394857 h 789713"/>
              <a:gd name="connsiteX1" fmla="*/ 383876 w 767751"/>
              <a:gd name="connsiteY1" fmla="*/ 0 h 789713"/>
              <a:gd name="connsiteX2" fmla="*/ 767752 w 767751"/>
              <a:gd name="connsiteY2" fmla="*/ 394857 h 789713"/>
              <a:gd name="connsiteX3" fmla="*/ 383876 w 767751"/>
              <a:gd name="connsiteY3" fmla="*/ 789714 h 789713"/>
              <a:gd name="connsiteX4" fmla="*/ 0 w 767751"/>
              <a:gd name="connsiteY4" fmla="*/ 394857 h 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51" h="789713" extrusionOk="0">
                <a:moveTo>
                  <a:pt x="0" y="394857"/>
                </a:moveTo>
                <a:cubicBezTo>
                  <a:pt x="-46395" y="200621"/>
                  <a:pt x="188597" y="-31678"/>
                  <a:pt x="383876" y="0"/>
                </a:cubicBezTo>
                <a:cubicBezTo>
                  <a:pt x="589477" y="12673"/>
                  <a:pt x="797084" y="174901"/>
                  <a:pt x="767752" y="394857"/>
                </a:cubicBezTo>
                <a:cubicBezTo>
                  <a:pt x="773885" y="612048"/>
                  <a:pt x="635673" y="801636"/>
                  <a:pt x="383876" y="789714"/>
                </a:cubicBezTo>
                <a:cubicBezTo>
                  <a:pt x="208444" y="771135"/>
                  <a:pt x="-4318" y="555549"/>
                  <a:pt x="0" y="394857"/>
                </a:cubicBezTo>
                <a:close/>
              </a:path>
            </a:pathLst>
          </a:custGeom>
          <a:noFill/>
          <a:ln w="28575">
            <a:solidFill>
              <a:srgbClr val="FFE38B"/>
            </a:solidFill>
            <a:extLst>
              <a:ext uri="{C807C97D-BFC1-408E-A445-0C87EB9F89A2}">
                <ask:lineSketchStyleProps xmlns:ask="http://schemas.microsoft.com/office/drawing/2018/sketchyshapes" sd="59438231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A2E2E9FE-A80E-1626-392E-740402243FC0}"/>
              </a:ext>
            </a:extLst>
          </p:cNvPr>
          <p:cNvSpPr/>
          <p:nvPr/>
        </p:nvSpPr>
        <p:spPr>
          <a:xfrm rot="2435135">
            <a:off x="5546218" y="5060042"/>
            <a:ext cx="615816" cy="1323176"/>
          </a:xfrm>
          <a:custGeom>
            <a:avLst/>
            <a:gdLst>
              <a:gd name="connsiteX0" fmla="*/ 217126 w 615816"/>
              <a:gd name="connsiteY0" fmla="*/ 29409 h 1323176"/>
              <a:gd name="connsiteX1" fmla="*/ 613526 w 615816"/>
              <a:gd name="connsiteY1" fmla="*/ 581054 h 1323176"/>
              <a:gd name="connsiteX2" fmla="*/ 505955 w 615816"/>
              <a:gd name="connsiteY2" fmla="*/ 1168163 h 1323176"/>
              <a:gd name="connsiteX3" fmla="*/ 307908 w 615816"/>
              <a:gd name="connsiteY3" fmla="*/ 661588 h 1323176"/>
              <a:gd name="connsiteX4" fmla="*/ 217126 w 615816"/>
              <a:gd name="connsiteY4" fmla="*/ 29409 h 1323176"/>
              <a:gd name="connsiteX0" fmla="*/ 217126 w 615816"/>
              <a:gd name="connsiteY0" fmla="*/ 29409 h 1323176"/>
              <a:gd name="connsiteX1" fmla="*/ 613526 w 615816"/>
              <a:gd name="connsiteY1" fmla="*/ 581054 h 1323176"/>
              <a:gd name="connsiteX2" fmla="*/ 505955 w 615816"/>
              <a:gd name="connsiteY2" fmla="*/ 1168163 h 132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816" h="1323176" stroke="0" extrusionOk="0">
                <a:moveTo>
                  <a:pt x="217126" y="29409"/>
                </a:moveTo>
                <a:cubicBezTo>
                  <a:pt x="338705" y="-105973"/>
                  <a:pt x="550123" y="173168"/>
                  <a:pt x="613526" y="581054"/>
                </a:cubicBezTo>
                <a:cubicBezTo>
                  <a:pt x="613405" y="826907"/>
                  <a:pt x="559222" y="1018133"/>
                  <a:pt x="505955" y="1168163"/>
                </a:cubicBezTo>
                <a:cubicBezTo>
                  <a:pt x="434937" y="1072295"/>
                  <a:pt x="330072" y="741985"/>
                  <a:pt x="307908" y="661588"/>
                </a:cubicBezTo>
                <a:cubicBezTo>
                  <a:pt x="252456" y="543034"/>
                  <a:pt x="245839" y="165647"/>
                  <a:pt x="217126" y="29409"/>
                </a:cubicBezTo>
                <a:close/>
              </a:path>
              <a:path w="615816" h="1323176" fill="none" extrusionOk="0">
                <a:moveTo>
                  <a:pt x="217126" y="29409"/>
                </a:moveTo>
                <a:cubicBezTo>
                  <a:pt x="347672" y="-66794"/>
                  <a:pt x="595564" y="144772"/>
                  <a:pt x="613526" y="581054"/>
                </a:cubicBezTo>
                <a:cubicBezTo>
                  <a:pt x="629092" y="813548"/>
                  <a:pt x="580204" y="1005540"/>
                  <a:pt x="505955" y="1168163"/>
                </a:cubicBezTo>
              </a:path>
              <a:path w="615816" h="1323176" fill="none" stroke="0" extrusionOk="0">
                <a:moveTo>
                  <a:pt x="217126" y="29409"/>
                </a:moveTo>
                <a:cubicBezTo>
                  <a:pt x="405696" y="-70298"/>
                  <a:pt x="532664" y="197970"/>
                  <a:pt x="613526" y="581054"/>
                </a:cubicBezTo>
                <a:cubicBezTo>
                  <a:pt x="626753" y="782311"/>
                  <a:pt x="577650" y="1021016"/>
                  <a:pt x="505955" y="1168163"/>
                </a:cubicBezTo>
              </a:path>
            </a:pathLst>
          </a:custGeom>
          <a:ln w="28575">
            <a:solidFill>
              <a:srgbClr val="FFE38B"/>
            </a:solidFill>
            <a:headEnd type="triangl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2390741754">
                  <a:prstGeom prst="arc">
                    <a:avLst>
                      <a:gd name="adj1" fmla="val 15709685"/>
                      <a:gd name="adj2" fmla="val 411880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66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19852-72CA-499A-A7D7-843B7F9B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2008480"/>
            <a:ext cx="9144000" cy="112524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r>
              <a:rPr lang="pt-BR" sz="4800" dirty="0">
                <a:latin typeface="+mn-lt"/>
              </a:rPr>
              <a:t>Apresentação 4 – </a:t>
            </a:r>
            <a:r>
              <a:rPr lang="pt-BR" sz="4800" b="1" dirty="0">
                <a:latin typeface="+mn-lt"/>
              </a:rPr>
              <a:t>GENÉTICA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68A911-5C66-40CF-ABB9-9E4C0C256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3290641"/>
            <a:ext cx="9144000" cy="2615484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+mn-lt"/>
              </a:rPr>
              <a:t>O surgimento da Genética</a:t>
            </a:r>
          </a:p>
          <a:p>
            <a:r>
              <a:rPr lang="pt-BR" sz="4000" b="1" dirty="0">
                <a:latin typeface="+mn-lt"/>
              </a:rPr>
              <a:t>Principais conceitos em Genética</a:t>
            </a:r>
          </a:p>
          <a:p>
            <a:r>
              <a:rPr lang="pt-BR" sz="4000" b="1" dirty="0">
                <a:latin typeface="+mn-lt"/>
              </a:rPr>
              <a:t>Mendel e as ervilhas</a:t>
            </a:r>
          </a:p>
          <a:p>
            <a:r>
              <a:rPr lang="pt-BR" sz="4000" b="1" dirty="0">
                <a:latin typeface="+mn-lt"/>
              </a:rPr>
              <a:t>Hereditariedade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2</a:t>
            </a:fld>
            <a:endParaRPr lang="pt-BR"/>
          </a:p>
        </p:txBody>
      </p:sp>
      <p:pic>
        <p:nvPicPr>
          <p:cNvPr id="5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69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56440-BBFB-40A8-9C6A-F5430F1ED531}"/>
              </a:ext>
            </a:extLst>
          </p:cNvPr>
          <p:cNvSpPr txBox="1">
            <a:spLocks/>
          </p:cNvSpPr>
          <p:nvPr/>
        </p:nvSpPr>
        <p:spPr>
          <a:xfrm>
            <a:off x="346494" y="734758"/>
            <a:ext cx="11499011" cy="72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Gregor Mendel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BE6406F-7261-4B66-897C-D8D3C2F412F9}"/>
              </a:ext>
            </a:extLst>
          </p:cNvPr>
          <p:cNvSpPr/>
          <p:nvPr/>
        </p:nvSpPr>
        <p:spPr>
          <a:xfrm>
            <a:off x="552449" y="1948318"/>
            <a:ext cx="69093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Jovem monge que vivia em um mosteiro em Brno (na atual República Tcheca).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Frequentou a Universidade de Viena, onde tomou conhecimento de diversas </a:t>
            </a:r>
            <a:r>
              <a:rPr lang="pt-BR" b="1" dirty="0"/>
              <a:t>práticas científicas</a:t>
            </a:r>
            <a:r>
              <a:rPr lang="pt-BR" dirty="0"/>
              <a:t>, que aplicou nos </a:t>
            </a:r>
            <a:r>
              <a:rPr lang="pt-BR" b="1" dirty="0"/>
              <a:t>experimentos</a:t>
            </a:r>
            <a:r>
              <a:rPr lang="pt-BR" dirty="0"/>
              <a:t> que desenvolveu posteriormente.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Percebeu que as plantas podiam variar bastante em suas características.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Fez experimentos com plantas de ervilha no jardim do mosteiro para estudar a </a:t>
            </a:r>
            <a:r>
              <a:rPr lang="pt-BR" b="1" dirty="0"/>
              <a:t>hibridação</a:t>
            </a:r>
            <a:r>
              <a:rPr lang="pt-BR" dirty="0"/>
              <a:t> (o cruzamento entre plantas com características distintas).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3</a:t>
            </a:fld>
            <a:endParaRPr lang="pt-BR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886AFF5-6D90-368D-3DEF-77C14CF41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7" b="94236" l="2902" r="97098">
                        <a14:foregroundMark x1="4222" y1="81704" x2="96306" y2="93734"/>
                        <a14:foregroundMark x1="5013" y1="94236" x2="26121" y2="93985"/>
                        <a14:foregroundMark x1="26121" y1="93985" x2="55937" y2="93985"/>
                        <a14:foregroundMark x1="55937" y1="93985" x2="96570" y2="92481"/>
                        <a14:foregroundMark x1="68338" y1="77694" x2="80739" y2="61654"/>
                        <a14:foregroundMark x1="80739" y1="61654" x2="88918" y2="33333"/>
                        <a14:foregroundMark x1="88918" y1="33333" x2="85224" y2="61153"/>
                        <a14:foregroundMark x1="63852" y1="10276" x2="45119" y2="4511"/>
                        <a14:foregroundMark x1="39178" y1="6642" x2="24652" y2="11851"/>
                        <a14:foregroundMark x1="45119" y1="4511" x2="42019" y2="5623"/>
                        <a14:foregroundMark x1="29815" y1="80451" x2="18470" y2="72431"/>
                        <a14:foregroundMark x1="18470" y1="72431" x2="9499" y2="54887"/>
                        <a14:foregroundMark x1="7892" y1="39405" x2="7690" y2="37460"/>
                        <a14:foregroundMark x1="9193" y1="51940" x2="8583" y2="46065"/>
                        <a14:foregroundMark x1="9291" y1="52882" x2="9210" y2="52106"/>
                        <a14:foregroundMark x1="43536" y1="5764" x2="58181" y2="7133"/>
                        <a14:foregroundMark x1="60422" y1="7827" x2="72032" y2="16040"/>
                        <a14:foregroundMark x1="72032" y1="16040" x2="82850" y2="33835"/>
                        <a14:foregroundMark x1="76966" y1="83902" x2="79947" y2="84211"/>
                        <a14:foregroundMark x1="65435" y1="82707" x2="74995" y2="83698"/>
                        <a14:foregroundMark x1="79947" y1="84211" x2="97361" y2="83459"/>
                        <a14:foregroundMark x1="7304" y1="39179" x2="7388" y2="38346"/>
                        <a14:foregroundMark x1="6069" y1="51378" x2="6579" y2="46334"/>
                        <a14:foregroundMark x1="7388" y1="38346" x2="7755" y2="37475"/>
                        <a14:foregroundMark x1="5477" y1="46483" x2="5487" y2="46859"/>
                        <a14:foregroundMark x1="5314" y1="40473" x2="5332" y2="41133"/>
                        <a14:foregroundMark x1="4749" y1="83459" x2="5277" y2="94236"/>
                        <a14:foregroundMark x1="50391" y1="4090" x2="43457" y2="3309"/>
                        <a14:foregroundMark x1="40543" y1="4139" x2="29851" y2="7963"/>
                        <a14:foregroundMark x1="7431" y1="58060" x2="14776" y2="70927"/>
                        <a14:foregroundMark x1="5277" y1="48120" x2="5125" y2="46530"/>
                        <a14:foregroundMark x1="7916" y1="31328" x2="10290" y2="24060"/>
                        <a14:backgroundMark x1="19525" y1="79699" x2="11873" y2="69173"/>
                        <a14:backgroundMark x1="11873" y1="69173" x2="10818" y2="68922"/>
                        <a14:backgroundMark x1="3613" y1="39311" x2="3430" y2="33333"/>
                        <a14:backgroundMark x1="3958" y1="50627" x2="3701" y2="42207"/>
                        <a14:backgroundMark x1="77045" y1="80451" x2="85224" y2="79699"/>
                        <a14:backgroundMark x1="52770" y1="1253" x2="65699" y2="5263"/>
                        <a14:backgroundMark x1="65699" y1="5263" x2="70185" y2="8020"/>
                        <a14:backgroundMark x1="5013" y1="27820" x2="12401" y2="17293"/>
                        <a14:backgroundMark x1="12401" y1="17293" x2="31398" y2="4762"/>
                        <a14:backgroundMark x1="4485" y1="32581" x2="7388" y2="26817"/>
                        <a14:backgroundMark x1="5277" y1="30576" x2="5277" y2="35338"/>
                        <a14:backgroundMark x1="4485" y1="56140" x2="4485" y2="49624"/>
                        <a14:backgroundMark x1="2375" y1="48120" x2="5013" y2="53634"/>
                        <a14:backgroundMark x1="5277" y1="54637" x2="5541" y2="55639"/>
                        <a14:backgroundMark x1="5277" y1="52882" x2="5277" y2="52882"/>
                        <a14:backgroundMark x1="4485" y1="53133" x2="6332" y2="58396"/>
                        <a14:backgroundMark x1="3958" y1="35840" x2="3958" y2="35840"/>
                        <a14:backgroundMark x1="4485" y1="34586" x2="3958" y2="36591"/>
                        <a14:backgroundMark x1="11618" y1="20534" x2="11873" y2="20050"/>
                        <a14:backgroundMark x1="6069" y1="31078" x2="11545" y2="20673"/>
                        <a14:backgroundMark x1="5013" y1="31328" x2="5541" y2="31328"/>
                        <a14:backgroundMark x1="41161" y1="3008" x2="43272" y2="2256"/>
                        <a14:backgroundMark x1="41689" y1="3008" x2="43799" y2="2757"/>
                        <a14:backgroundMark x1="69657" y1="7018" x2="74406" y2="10777"/>
                        <a14:backgroundMark x1="3694" y1="41353" x2="4485" y2="46617"/>
                        <a14:backgroundMark x1="4485" y1="38095" x2="3694" y2="39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3887" y="1767189"/>
            <a:ext cx="3609975" cy="38004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D0C4B6F-BB74-7FE8-56E8-99405860E6AF}"/>
              </a:ext>
            </a:extLst>
          </p:cNvPr>
          <p:cNvSpPr txBox="1"/>
          <p:nvPr/>
        </p:nvSpPr>
        <p:spPr>
          <a:xfrm>
            <a:off x="8013555" y="991889"/>
            <a:ext cx="1403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(1822-1884)</a:t>
            </a:r>
          </a:p>
        </p:txBody>
      </p:sp>
    </p:spTree>
    <p:extLst>
      <p:ext uri="{BB962C8B-B14F-4D97-AF65-F5344CB8AC3E}">
        <p14:creationId xmlns:p14="http://schemas.microsoft.com/office/powerpoint/2010/main" val="2576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79D81-F859-40D9-80D5-A0BD92DFAB2B}"/>
              </a:ext>
            </a:extLst>
          </p:cNvPr>
          <p:cNvSpPr txBox="1">
            <a:spLocks/>
          </p:cNvSpPr>
          <p:nvPr/>
        </p:nvSpPr>
        <p:spPr>
          <a:xfrm>
            <a:off x="0" y="664673"/>
            <a:ext cx="12192000" cy="7421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Mendel e as ervilhas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2CD0E45-997A-4A03-93E8-864440A21019}"/>
              </a:ext>
            </a:extLst>
          </p:cNvPr>
          <p:cNvSpPr/>
          <p:nvPr/>
        </p:nvSpPr>
        <p:spPr>
          <a:xfrm>
            <a:off x="479519" y="1574565"/>
            <a:ext cx="4107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Em seus estudos de cruzamento de plantas, Mendel utilizou ervilhas da espécie </a:t>
            </a:r>
            <a:r>
              <a:rPr lang="pt-BR" i="1" dirty="0" err="1"/>
              <a:t>Pisum</a:t>
            </a:r>
            <a:r>
              <a:rPr lang="pt-BR" i="1" dirty="0"/>
              <a:t> </a:t>
            </a:r>
            <a:r>
              <a:rPr lang="pt-BR" i="1" dirty="0" err="1"/>
              <a:t>sativum</a:t>
            </a:r>
            <a:r>
              <a:rPr lang="pt-BR" i="1" dirty="0"/>
              <a:t> </a:t>
            </a:r>
            <a:r>
              <a:rPr lang="pt-BR" dirty="0"/>
              <a:t>(ervilha-de-jardim ou ervilha-de-cheiro).</a:t>
            </a:r>
          </a:p>
          <a:p>
            <a:endParaRPr lang="pt-BR" dirty="0"/>
          </a:p>
          <a:p>
            <a:r>
              <a:rPr lang="pt-BR" b="1" dirty="0">
                <a:solidFill>
                  <a:srgbClr val="000000"/>
                </a:solidFill>
              </a:rPr>
              <a:t>Motivos da escolha de ervilhas: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Fácil cultivo e crescimento rápido (várias gerações em um intervalo de tempo curto).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Produzem grande número de sementes.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Hermafroditas (permitem autofecundação).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00"/>
                </a:solidFill>
              </a:rPr>
              <a:t>Variedades com </a:t>
            </a:r>
            <a:r>
              <a:rPr lang="pt-BR" dirty="0">
                <a:solidFill>
                  <a:srgbClr val="000000"/>
                </a:solidFill>
                <a:highlight>
                  <a:srgbClr val="A8E2DC"/>
                </a:highlight>
              </a:rPr>
              <a:t>características facilmente observáveis</a:t>
            </a:r>
            <a:r>
              <a:rPr lang="pt-BR" dirty="0">
                <a:solidFill>
                  <a:srgbClr val="000000"/>
                </a:solidFill>
              </a:rPr>
              <a:t>, como a forma das vagens, a cor das flores, a textura das sementes, entre outras.</a:t>
            </a: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4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44C1D0E-262F-7B17-A4E2-1711B9AC9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411" y="1669012"/>
            <a:ext cx="7181729" cy="296875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3784658-87BA-887B-F036-A4E5D9D88D35}"/>
              </a:ext>
            </a:extLst>
          </p:cNvPr>
          <p:cNvSpPr txBox="1"/>
          <p:nvPr/>
        </p:nvSpPr>
        <p:spPr>
          <a:xfrm>
            <a:off x="5360095" y="4758101"/>
            <a:ext cx="66170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RAVEN, Peter H.; EVERT, Ray Franklin; EICHHORN, Susan E. </a:t>
            </a:r>
            <a:r>
              <a:rPr lang="en-US" sz="1200" b="1" i="0" u="none" strike="noStrike" baseline="0" dirty="0">
                <a:solidFill>
                  <a:srgbClr val="2F2F2E"/>
                </a:solidFill>
              </a:rPr>
              <a:t>Biology of plants</a:t>
            </a:r>
            <a:r>
              <a:rPr lang="en-US" sz="1200" b="0" i="0" u="none" strike="noStrike" baseline="0" dirty="0">
                <a:solidFill>
                  <a:srgbClr val="2F2F2E"/>
                </a:solidFill>
              </a:rPr>
              <a:t>. 8. ed. Nova York: W. H. Freeman and Company, 2013. p. 160.</a:t>
            </a:r>
            <a:endParaRPr lang="pt-BR" sz="1200" dirty="0"/>
          </a:p>
          <a:p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das características das plantas de ervilha estudadas por Mendel.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19899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9B190-AC0E-4A6F-A72E-0D1902132BE4}"/>
              </a:ext>
            </a:extLst>
          </p:cNvPr>
          <p:cNvSpPr txBox="1">
            <a:spLocks/>
          </p:cNvSpPr>
          <p:nvPr/>
        </p:nvSpPr>
        <p:spPr>
          <a:xfrm>
            <a:off x="-2" y="639249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Experimento de Mendel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437DD0E-650D-49D7-B216-6DB90E08F4AD}"/>
              </a:ext>
            </a:extLst>
          </p:cNvPr>
          <p:cNvSpPr/>
          <p:nvPr/>
        </p:nvSpPr>
        <p:spPr>
          <a:xfrm>
            <a:off x="6095998" y="4734930"/>
            <a:ext cx="5257800" cy="338554"/>
          </a:xfrm>
          <a:prstGeom prst="rect">
            <a:avLst/>
          </a:prstGeom>
          <a:solidFill>
            <a:srgbClr val="ECD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C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plantas da F1 foram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autofecundadas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5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3CDC5E0-C9A7-70E6-2AE9-6D7D97649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4" y="1732181"/>
            <a:ext cx="5091822" cy="379550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353CCB5-E6D3-FDBC-76B2-66E0AFF41127}"/>
              </a:ext>
            </a:extLst>
          </p:cNvPr>
          <p:cNvSpPr txBox="1"/>
          <p:nvPr/>
        </p:nvSpPr>
        <p:spPr>
          <a:xfrm>
            <a:off x="6096000" y="1888624"/>
            <a:ext cx="5257800" cy="1815882"/>
          </a:xfrm>
          <a:prstGeom prst="rect">
            <a:avLst/>
          </a:prstGeom>
          <a:solidFill>
            <a:srgbClr val="CC9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A</a:t>
            </a:r>
            <a:r>
              <a:rPr lang="pt-BR" sz="1600" i="0" u="none" strike="noStrike" baseline="0">
                <a:solidFill>
                  <a:srgbClr val="2F2F2E"/>
                </a:solidFill>
              </a:rPr>
              <a:t>.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As plantas escolhidas para o cruzamento foram chamadas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parental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(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P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). As estruturas masculinas das flores de plantas com sementes lisas foram cortadas. O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pólen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 (estrutura que contém o gameta masculino) das flores de plantas com sementes rugosas foi colocado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artificialmente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, com a ajuda de um pincel, sobre as estruturas femininas das flores da planta com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 lisa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6D25DB-65E1-133F-982D-64FDB0FF02A0}"/>
              </a:ext>
            </a:extLst>
          </p:cNvPr>
          <p:cNvSpPr txBox="1"/>
          <p:nvPr/>
        </p:nvSpPr>
        <p:spPr>
          <a:xfrm>
            <a:off x="6095999" y="3797650"/>
            <a:ext cx="5257800" cy="830997"/>
          </a:xfrm>
          <a:prstGeom prst="rect">
            <a:avLst/>
          </a:prstGeom>
          <a:solidFill>
            <a:srgbClr val="DCB9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B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sementes obtidas foram plantadas e deram origem a novas plantas – mais tarde chamadas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F1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Todas as plantas da F1 tinham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sementes lisas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EA6165C-A05B-B3F6-255A-AB8A3EC1D271}"/>
              </a:ext>
            </a:extLst>
          </p:cNvPr>
          <p:cNvSpPr txBox="1"/>
          <p:nvPr/>
        </p:nvSpPr>
        <p:spPr>
          <a:xfrm>
            <a:off x="6095998" y="5179768"/>
            <a:ext cx="5257800" cy="830997"/>
          </a:xfrm>
          <a:prstGeom prst="rect">
            <a:avLst/>
          </a:prstGeom>
          <a:solidFill>
            <a:srgbClr val="F5EBFF"/>
          </a:solidFill>
        </p:spPr>
        <p:txBody>
          <a:bodyPr wrap="square">
            <a:spAutoFit/>
          </a:bodyPr>
          <a:lstStyle/>
          <a:p>
            <a:pPr algn="l">
              <a:buClr>
                <a:srgbClr val="002060"/>
              </a:buClr>
            </a:pPr>
            <a:r>
              <a:rPr lang="pt-BR" sz="1600" b="1" i="0" u="none" strike="noStrike" baseline="0">
                <a:solidFill>
                  <a:srgbClr val="2F2F2E"/>
                </a:solidFill>
              </a:rPr>
              <a:t>D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 As plantas da geração seguinte – mais tarde denominada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geração F2 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(originada a partir da autofecundação da F1) – apresentaram </a:t>
            </a:r>
            <a:r>
              <a:rPr lang="pt-BR" sz="1600" b="1" i="0" u="none" strike="noStrike" baseline="0">
                <a:solidFill>
                  <a:srgbClr val="2F2F2E"/>
                </a:solidFill>
              </a:rPr>
              <a:t>sementes rugosas e lisas</a:t>
            </a:r>
            <a:r>
              <a:rPr lang="pt-BR" sz="1600" b="0" i="0" u="none" strike="noStrike" baseline="0">
                <a:solidFill>
                  <a:srgbClr val="2F2F2E"/>
                </a:solidFill>
              </a:rPr>
              <a:t>.</a:t>
            </a:r>
            <a:endParaRPr lang="pt-BR" sz="16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1F96CE0-AAB0-39FD-9002-4514ED4354FE}"/>
              </a:ext>
            </a:extLst>
          </p:cNvPr>
          <p:cNvSpPr txBox="1"/>
          <p:nvPr/>
        </p:nvSpPr>
        <p:spPr>
          <a:xfrm>
            <a:off x="304162" y="5617340"/>
            <a:ext cx="5135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do estudo de Mendel em relação à forma da semente (lisa ou rugosa) das plantas de ervilha.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46509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80321-4F5A-49E4-8CB3-E0EC6CB54A42}"/>
              </a:ext>
            </a:extLst>
          </p:cNvPr>
          <p:cNvSpPr txBox="1">
            <a:spLocks/>
          </p:cNvSpPr>
          <p:nvPr/>
        </p:nvSpPr>
        <p:spPr>
          <a:xfrm>
            <a:off x="0" y="609732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>
                <a:latin typeface="+mn-lt"/>
              </a:rPr>
              <a:t>Interpretações de Mendel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D606C2A-D760-4697-BA55-82BFEEFCBE9F}"/>
              </a:ext>
            </a:extLst>
          </p:cNvPr>
          <p:cNvSpPr/>
          <p:nvPr/>
        </p:nvSpPr>
        <p:spPr>
          <a:xfrm>
            <a:off x="838200" y="2044168"/>
            <a:ext cx="5001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características das plantas são decorrentes da combinação de fatores.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são </a:t>
            </a:r>
            <a:r>
              <a:rPr lang="pt-BR" b="1" dirty="0"/>
              <a:t>transmitidos</a:t>
            </a:r>
            <a:r>
              <a:rPr lang="pt-BR" dirty="0"/>
              <a:t> de uma geração a outra.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Há fatores </a:t>
            </a:r>
            <a:r>
              <a:rPr lang="pt-BR" b="1" dirty="0"/>
              <a:t>dominantes</a:t>
            </a:r>
            <a:r>
              <a:rPr lang="pt-BR" dirty="0"/>
              <a:t> (representados por letras maiúsculas) e fatores </a:t>
            </a:r>
            <a:r>
              <a:rPr lang="pt-BR" b="1" dirty="0"/>
              <a:t>recessivos</a:t>
            </a:r>
            <a:r>
              <a:rPr lang="pt-BR" dirty="0"/>
              <a:t> (representados por letras minúsculas).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estão organizados aos </a:t>
            </a:r>
            <a:r>
              <a:rPr lang="pt-BR" b="1" dirty="0"/>
              <a:t>pares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 devem se separar na formação dos </a:t>
            </a:r>
            <a:r>
              <a:rPr lang="pt-BR" b="1" dirty="0"/>
              <a:t>gametas</a:t>
            </a:r>
            <a:r>
              <a:rPr lang="pt-BR" dirty="0"/>
              <a:t>, de modo que cada gameta possua apenas um dos fatores.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fatores, na planta híbrida, não se misturam; eles estabelecem uma </a:t>
            </a:r>
            <a:r>
              <a:rPr lang="pt-BR" b="1" dirty="0"/>
              <a:t>relação de dominância</a:t>
            </a:r>
            <a:r>
              <a:rPr lang="pt-BR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6</a:t>
            </a:fld>
            <a:endParaRPr lang="pt-BR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DCCD34D-FD06-7AF4-A07C-5A12E9CD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549" y="2044168"/>
            <a:ext cx="5089251" cy="37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4E225-26CE-4BE3-9D2C-2F6E5EEEDC42}"/>
              </a:ext>
            </a:extLst>
          </p:cNvPr>
          <p:cNvSpPr txBox="1">
            <a:spLocks/>
          </p:cNvSpPr>
          <p:nvPr/>
        </p:nvSpPr>
        <p:spPr>
          <a:xfrm>
            <a:off x="-4768" y="637107"/>
            <a:ext cx="12192000" cy="9866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Surgimento da Genética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15AF793-3E8A-4B2A-9D8E-D1F51D16E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147034"/>
              </p:ext>
            </p:extLst>
          </p:nvPr>
        </p:nvGraphicFramePr>
        <p:xfrm>
          <a:off x="1371599" y="907255"/>
          <a:ext cx="9791701" cy="3272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22275DDE-BE99-4ED4-8698-D4A716217E8E}"/>
              </a:ext>
            </a:extLst>
          </p:cNvPr>
          <p:cNvSpPr/>
          <p:nvPr/>
        </p:nvSpPr>
        <p:spPr>
          <a:xfrm>
            <a:off x="7496529" y="4168349"/>
            <a:ext cx="2251315" cy="1200329"/>
          </a:xfrm>
          <a:prstGeom prst="rect">
            <a:avLst/>
          </a:prstGeom>
          <a:solidFill>
            <a:srgbClr val="FFE38B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Os chamados </a:t>
            </a:r>
            <a:r>
              <a:rPr lang="pt-BR" b="1">
                <a:latin typeface="FrutigerLTStd-Light"/>
              </a:rPr>
              <a:t>fatores de Mendel </a:t>
            </a:r>
            <a:r>
              <a:rPr lang="pt-BR">
                <a:latin typeface="FrutigerLTStd-Light"/>
              </a:rPr>
              <a:t>são os genes, e eles estão nos cromossomos.</a:t>
            </a: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8288774-B914-43C4-9BC3-C03EC2CF6693}"/>
              </a:ext>
            </a:extLst>
          </p:cNvPr>
          <p:cNvSpPr/>
          <p:nvPr/>
        </p:nvSpPr>
        <p:spPr>
          <a:xfrm>
            <a:off x="2046612" y="4168349"/>
            <a:ext cx="3646817" cy="1200329"/>
          </a:xfrm>
          <a:prstGeom prst="rect">
            <a:avLst/>
          </a:prstGeom>
          <a:solidFill>
            <a:srgbClr val="FFE38B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pt-BR">
                <a:latin typeface="FrutigerLTStd-Light"/>
              </a:rPr>
              <a:t>Avanços dos estudos das células, dos microscópios e a descoberta dos cromossomos possibilitaram surgimento da </a:t>
            </a:r>
            <a:r>
              <a:rPr lang="pt-BR" b="1">
                <a:latin typeface="FrutigerLTStd-Light"/>
              </a:rPr>
              <a:t>Genética</a:t>
            </a:r>
            <a:r>
              <a:rPr lang="pt-BR">
                <a:latin typeface="FrutigerLTStd-Light"/>
              </a:rPr>
              <a:t>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C0C70CE-8924-41CD-8E41-87D4B4ED901A}"/>
              </a:ext>
            </a:extLst>
          </p:cNvPr>
          <p:cNvSpPr/>
          <p:nvPr/>
        </p:nvSpPr>
        <p:spPr>
          <a:xfrm>
            <a:off x="6091232" y="4520942"/>
            <a:ext cx="704850" cy="355553"/>
          </a:xfrm>
          <a:custGeom>
            <a:avLst/>
            <a:gdLst>
              <a:gd name="connsiteX0" fmla="*/ 0 w 704850"/>
              <a:gd name="connsiteY0" fmla="*/ 88888 h 355553"/>
              <a:gd name="connsiteX1" fmla="*/ 527074 w 704850"/>
              <a:gd name="connsiteY1" fmla="*/ 88888 h 355553"/>
              <a:gd name="connsiteX2" fmla="*/ 527074 w 704850"/>
              <a:gd name="connsiteY2" fmla="*/ 0 h 355553"/>
              <a:gd name="connsiteX3" fmla="*/ 704850 w 704850"/>
              <a:gd name="connsiteY3" fmla="*/ 177777 h 355553"/>
              <a:gd name="connsiteX4" fmla="*/ 527074 w 704850"/>
              <a:gd name="connsiteY4" fmla="*/ 355553 h 355553"/>
              <a:gd name="connsiteX5" fmla="*/ 527074 w 704850"/>
              <a:gd name="connsiteY5" fmla="*/ 266665 h 355553"/>
              <a:gd name="connsiteX6" fmla="*/ 0 w 704850"/>
              <a:gd name="connsiteY6" fmla="*/ 266665 h 355553"/>
              <a:gd name="connsiteX7" fmla="*/ 0 w 704850"/>
              <a:gd name="connsiteY7" fmla="*/ 88888 h 35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4850" h="355553" fill="none" extrusionOk="0">
                <a:moveTo>
                  <a:pt x="0" y="88888"/>
                </a:moveTo>
                <a:cubicBezTo>
                  <a:pt x="183109" y="52810"/>
                  <a:pt x="364773" y="93992"/>
                  <a:pt x="527074" y="88888"/>
                </a:cubicBezTo>
                <a:cubicBezTo>
                  <a:pt x="525784" y="76738"/>
                  <a:pt x="521642" y="14013"/>
                  <a:pt x="527074" y="0"/>
                </a:cubicBezTo>
                <a:cubicBezTo>
                  <a:pt x="546890" y="48457"/>
                  <a:pt x="656530" y="160191"/>
                  <a:pt x="704850" y="177777"/>
                </a:cubicBezTo>
                <a:cubicBezTo>
                  <a:pt x="627524" y="236036"/>
                  <a:pt x="568234" y="301976"/>
                  <a:pt x="527074" y="355553"/>
                </a:cubicBezTo>
                <a:cubicBezTo>
                  <a:pt x="525390" y="346091"/>
                  <a:pt x="534715" y="287705"/>
                  <a:pt x="527074" y="266665"/>
                </a:cubicBezTo>
                <a:cubicBezTo>
                  <a:pt x="388184" y="254347"/>
                  <a:pt x="124019" y="300819"/>
                  <a:pt x="0" y="266665"/>
                </a:cubicBezTo>
                <a:cubicBezTo>
                  <a:pt x="10989" y="186176"/>
                  <a:pt x="3351" y="145666"/>
                  <a:pt x="0" y="88888"/>
                </a:cubicBezTo>
                <a:close/>
              </a:path>
              <a:path w="704850" h="355553" stroke="0" extrusionOk="0">
                <a:moveTo>
                  <a:pt x="0" y="88888"/>
                </a:moveTo>
                <a:cubicBezTo>
                  <a:pt x="142545" y="86741"/>
                  <a:pt x="309928" y="124436"/>
                  <a:pt x="527074" y="88888"/>
                </a:cubicBezTo>
                <a:cubicBezTo>
                  <a:pt x="525282" y="54335"/>
                  <a:pt x="521346" y="21649"/>
                  <a:pt x="527074" y="0"/>
                </a:cubicBezTo>
                <a:cubicBezTo>
                  <a:pt x="576593" y="70972"/>
                  <a:pt x="670191" y="163767"/>
                  <a:pt x="704850" y="177777"/>
                </a:cubicBezTo>
                <a:cubicBezTo>
                  <a:pt x="627058" y="274713"/>
                  <a:pt x="604487" y="286590"/>
                  <a:pt x="527074" y="355553"/>
                </a:cubicBezTo>
                <a:cubicBezTo>
                  <a:pt x="522312" y="317199"/>
                  <a:pt x="531356" y="303950"/>
                  <a:pt x="527074" y="266665"/>
                </a:cubicBezTo>
                <a:cubicBezTo>
                  <a:pt x="288170" y="257037"/>
                  <a:pt x="180951" y="287741"/>
                  <a:pt x="0" y="266665"/>
                </a:cubicBezTo>
                <a:cubicBezTo>
                  <a:pt x="-14167" y="211814"/>
                  <a:pt x="9529" y="154973"/>
                  <a:pt x="0" y="88888"/>
                </a:cubicBezTo>
                <a:close/>
              </a:path>
            </a:pathLst>
          </a:custGeom>
          <a:solidFill>
            <a:srgbClr val="FFE38B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353346982">
                  <a:prstGeom prst="right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7</a:t>
            </a:fld>
            <a:endParaRPr lang="pt-BR"/>
          </a:p>
        </p:txBody>
      </p:sp>
      <p:pic>
        <p:nvPicPr>
          <p:cNvPr id="8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95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3334E74-D495-03E9-A1EF-CCF6D1B2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055" y="1665267"/>
            <a:ext cx="6819900" cy="29813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26F5B0-2922-4B92-91CC-2616EAB52E6A}"/>
              </a:ext>
            </a:extLst>
          </p:cNvPr>
          <p:cNvSpPr txBox="1">
            <a:spLocks/>
          </p:cNvSpPr>
          <p:nvPr/>
        </p:nvSpPr>
        <p:spPr>
          <a:xfrm>
            <a:off x="379561" y="704672"/>
            <a:ext cx="11421913" cy="6830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dirty="0">
                <a:latin typeface="+mn-lt"/>
              </a:rPr>
              <a:t>DNA, cromossomos, genes e alelos</a:t>
            </a:r>
          </a:p>
        </p:txBody>
      </p:sp>
      <p:sp>
        <p:nvSpPr>
          <p:cNvPr id="4" name="Texto Explicativo: Linha Dobrada 3">
            <a:extLst>
              <a:ext uri="{FF2B5EF4-FFF2-40B4-BE49-F238E27FC236}">
                <a16:creationId xmlns:a16="http://schemas.microsoft.com/office/drawing/2014/main" id="{34AA1BFF-3B3D-4603-9F8E-F515D2044BE3}"/>
              </a:ext>
            </a:extLst>
          </p:cNvPr>
          <p:cNvSpPr/>
          <p:nvPr/>
        </p:nvSpPr>
        <p:spPr>
          <a:xfrm>
            <a:off x="390525" y="1761497"/>
            <a:ext cx="2037811" cy="2062103"/>
          </a:xfrm>
          <a:custGeom>
            <a:avLst/>
            <a:gdLst>
              <a:gd name="connsiteX0" fmla="*/ 0 w 2037811"/>
              <a:gd name="connsiteY0" fmla="*/ 0 h 2062103"/>
              <a:gd name="connsiteX1" fmla="*/ 2037811 w 2037811"/>
              <a:gd name="connsiteY1" fmla="*/ 0 h 2062103"/>
              <a:gd name="connsiteX2" fmla="*/ 2037811 w 2037811"/>
              <a:gd name="connsiteY2" fmla="*/ 2062103 h 2062103"/>
              <a:gd name="connsiteX3" fmla="*/ 0 w 2037811"/>
              <a:gd name="connsiteY3" fmla="*/ 2062103 h 2062103"/>
              <a:gd name="connsiteX4" fmla="*/ 0 w 2037811"/>
              <a:gd name="connsiteY4" fmla="*/ 0 h 2062103"/>
              <a:gd name="connsiteX0" fmla="*/ 2107565 w 2037811"/>
              <a:gd name="connsiteY0" fmla="*/ 84711 h 2062103"/>
              <a:gd name="connsiteX1" fmla="*/ 2153396 w 2037811"/>
              <a:gd name="connsiteY1" fmla="*/ 714457 h 2062103"/>
              <a:gd name="connsiteX2" fmla="*/ 2283917 w 2037811"/>
              <a:gd name="connsiteY2" fmla="*/ 129333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811" h="2062103" fill="none" extrusionOk="0">
                <a:moveTo>
                  <a:pt x="0" y="0"/>
                </a:moveTo>
                <a:cubicBezTo>
                  <a:pt x="543305" y="126369"/>
                  <a:pt x="1739239" y="157333"/>
                  <a:pt x="2037811" y="0"/>
                </a:cubicBezTo>
                <a:cubicBezTo>
                  <a:pt x="2052084" y="398945"/>
                  <a:pt x="2095611" y="1550209"/>
                  <a:pt x="2037811" y="2062103"/>
                </a:cubicBezTo>
                <a:cubicBezTo>
                  <a:pt x="1083871" y="2058576"/>
                  <a:pt x="357192" y="1964137"/>
                  <a:pt x="0" y="2062103"/>
                </a:cubicBezTo>
                <a:cubicBezTo>
                  <a:pt x="135107" y="1262415"/>
                  <a:pt x="155075" y="437267"/>
                  <a:pt x="0" y="0"/>
                </a:cubicBezTo>
                <a:close/>
              </a:path>
              <a:path w="2037811" h="2062103" fill="none" extrusionOk="0">
                <a:moveTo>
                  <a:pt x="2107565" y="84711"/>
                </a:moveTo>
                <a:cubicBezTo>
                  <a:pt x="2085629" y="400721"/>
                  <a:pt x="2134181" y="492990"/>
                  <a:pt x="2153396" y="714457"/>
                </a:cubicBezTo>
                <a:cubicBezTo>
                  <a:pt x="2234876" y="987371"/>
                  <a:pt x="2281759" y="1099568"/>
                  <a:pt x="2283917" y="1293330"/>
                </a:cubicBezTo>
              </a:path>
              <a:path w="2037811" h="2062103" stroke="0" extrusionOk="0">
                <a:moveTo>
                  <a:pt x="0" y="0"/>
                </a:moveTo>
                <a:cubicBezTo>
                  <a:pt x="694665" y="-160163"/>
                  <a:pt x="1023468" y="139624"/>
                  <a:pt x="2037811" y="0"/>
                </a:cubicBezTo>
                <a:cubicBezTo>
                  <a:pt x="2079151" y="983815"/>
                  <a:pt x="2010572" y="1667899"/>
                  <a:pt x="2037811" y="2062103"/>
                </a:cubicBezTo>
                <a:cubicBezTo>
                  <a:pt x="1725482" y="2014443"/>
                  <a:pt x="396622" y="2020456"/>
                  <a:pt x="0" y="2062103"/>
                </a:cubicBezTo>
                <a:cubicBezTo>
                  <a:pt x="46811" y="1459081"/>
                  <a:pt x="-71938" y="458711"/>
                  <a:pt x="0" y="0"/>
                </a:cubicBezTo>
                <a:close/>
              </a:path>
              <a:path w="2037811" h="2062103" fill="none" stroke="0" extrusionOk="0">
                <a:moveTo>
                  <a:pt x="2107565" y="84711"/>
                </a:moveTo>
                <a:cubicBezTo>
                  <a:pt x="2078478" y="391992"/>
                  <a:pt x="2167681" y="604549"/>
                  <a:pt x="2153396" y="714457"/>
                </a:cubicBezTo>
                <a:cubicBezTo>
                  <a:pt x="2159454" y="785992"/>
                  <a:pt x="2195844" y="1063428"/>
                  <a:pt x="2283917" y="1293330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875178369">
                  <a:prstGeom prst="borderCallout2">
                    <a:avLst>
                      <a:gd name="adj1" fmla="val 4108"/>
                      <a:gd name="adj2" fmla="val 103423"/>
                      <a:gd name="adj3" fmla="val 34647"/>
                      <a:gd name="adj4" fmla="val 105672"/>
                      <a:gd name="adj5" fmla="val 62719"/>
                      <a:gd name="adj6" fmla="val 11207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Nos organismos eucarióticos, a transmissão de informações genéticas é coordenada pelo </a:t>
            </a:r>
            <a:r>
              <a:rPr lang="pt-BR" sz="1600" b="1"/>
              <a:t>núcleo</a:t>
            </a:r>
            <a:r>
              <a:rPr lang="pt-BR" sz="1600"/>
              <a:t> das células, onde se encontra o material genético.</a:t>
            </a:r>
          </a:p>
        </p:txBody>
      </p:sp>
      <p:sp>
        <p:nvSpPr>
          <p:cNvPr id="7" name="Texto Explicativo: Linha Dobrada 6">
            <a:extLst>
              <a:ext uri="{FF2B5EF4-FFF2-40B4-BE49-F238E27FC236}">
                <a16:creationId xmlns:a16="http://schemas.microsoft.com/office/drawing/2014/main" id="{554DD57F-166B-48CF-83F7-20163495DE39}"/>
              </a:ext>
            </a:extLst>
          </p:cNvPr>
          <p:cNvSpPr/>
          <p:nvPr/>
        </p:nvSpPr>
        <p:spPr>
          <a:xfrm>
            <a:off x="9591674" y="1549347"/>
            <a:ext cx="2209801" cy="2308324"/>
          </a:xfrm>
          <a:custGeom>
            <a:avLst/>
            <a:gdLst>
              <a:gd name="connsiteX0" fmla="*/ 0 w 2209801"/>
              <a:gd name="connsiteY0" fmla="*/ 0 h 2308324"/>
              <a:gd name="connsiteX1" fmla="*/ 2209801 w 2209801"/>
              <a:gd name="connsiteY1" fmla="*/ 0 h 2308324"/>
              <a:gd name="connsiteX2" fmla="*/ 2209801 w 2209801"/>
              <a:gd name="connsiteY2" fmla="*/ 2308324 h 2308324"/>
              <a:gd name="connsiteX3" fmla="*/ 0 w 2209801"/>
              <a:gd name="connsiteY3" fmla="*/ 2308324 h 2308324"/>
              <a:gd name="connsiteX4" fmla="*/ 0 w 2209801"/>
              <a:gd name="connsiteY4" fmla="*/ 0 h 2308324"/>
              <a:gd name="connsiteX0" fmla="*/ -184143 w 2209801"/>
              <a:gd name="connsiteY0" fmla="*/ 432811 h 2308324"/>
              <a:gd name="connsiteX1" fmla="*/ -368308 w 2209801"/>
              <a:gd name="connsiteY1" fmla="*/ 432811 h 2308324"/>
              <a:gd name="connsiteX2" fmla="*/ -867347 w 2209801"/>
              <a:gd name="connsiteY2" fmla="*/ 724929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1" h="2308324" fill="none" extrusionOk="0">
                <a:moveTo>
                  <a:pt x="0" y="0"/>
                </a:moveTo>
                <a:cubicBezTo>
                  <a:pt x="952433" y="-130338"/>
                  <a:pt x="1774692" y="115755"/>
                  <a:pt x="2209801" y="0"/>
                </a:cubicBezTo>
                <a:cubicBezTo>
                  <a:pt x="2329474" y="900405"/>
                  <a:pt x="2283420" y="1934536"/>
                  <a:pt x="2209801" y="2308324"/>
                </a:cubicBezTo>
                <a:cubicBezTo>
                  <a:pt x="1601176" y="2293470"/>
                  <a:pt x="694944" y="2275627"/>
                  <a:pt x="0" y="2308324"/>
                </a:cubicBezTo>
                <a:cubicBezTo>
                  <a:pt x="151830" y="1989063"/>
                  <a:pt x="-141464" y="786775"/>
                  <a:pt x="0" y="0"/>
                </a:cubicBezTo>
                <a:close/>
              </a:path>
              <a:path w="2209801" h="2308324" fill="none" extrusionOk="0">
                <a:moveTo>
                  <a:pt x="-184143" y="432811"/>
                </a:moveTo>
                <a:cubicBezTo>
                  <a:pt x="-235528" y="447830"/>
                  <a:pt x="-288530" y="442312"/>
                  <a:pt x="-368308" y="432811"/>
                </a:cubicBezTo>
                <a:cubicBezTo>
                  <a:pt x="-464310" y="467405"/>
                  <a:pt x="-700075" y="637011"/>
                  <a:pt x="-867347" y="724929"/>
                </a:cubicBezTo>
              </a:path>
              <a:path w="2209801" h="2308324" stroke="0" extrusionOk="0">
                <a:moveTo>
                  <a:pt x="0" y="0"/>
                </a:moveTo>
                <a:cubicBezTo>
                  <a:pt x="1061616" y="-141647"/>
                  <a:pt x="1683901" y="102741"/>
                  <a:pt x="2209801" y="0"/>
                </a:cubicBezTo>
                <a:cubicBezTo>
                  <a:pt x="2269474" y="937715"/>
                  <a:pt x="2163407" y="1298586"/>
                  <a:pt x="2209801" y="2308324"/>
                </a:cubicBezTo>
                <a:cubicBezTo>
                  <a:pt x="1701265" y="2475024"/>
                  <a:pt x="350755" y="2296963"/>
                  <a:pt x="0" y="2308324"/>
                </a:cubicBezTo>
                <a:cubicBezTo>
                  <a:pt x="117023" y="1429124"/>
                  <a:pt x="53450" y="922378"/>
                  <a:pt x="0" y="0"/>
                </a:cubicBezTo>
                <a:close/>
              </a:path>
              <a:path w="2209801" h="2308324" fill="none" stroke="0" extrusionOk="0">
                <a:moveTo>
                  <a:pt x="-184143" y="432811"/>
                </a:moveTo>
                <a:cubicBezTo>
                  <a:pt x="-270236" y="444509"/>
                  <a:pt x="-313373" y="434182"/>
                  <a:pt x="-368308" y="432811"/>
                </a:cubicBezTo>
                <a:cubicBezTo>
                  <a:pt x="-397524" y="503196"/>
                  <a:pt x="-723367" y="700918"/>
                  <a:pt x="-867347" y="724929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734805586">
                  <a:prstGeom prst="borderCallout2">
                    <a:avLst>
                      <a:gd name="adj1" fmla="val 18750"/>
                      <a:gd name="adj2" fmla="val -8333"/>
                      <a:gd name="adj3" fmla="val 18750"/>
                      <a:gd name="adj4" fmla="val -16667"/>
                      <a:gd name="adj5" fmla="val 31405"/>
                      <a:gd name="adj6" fmla="val -3925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O núcleo das células eucarióticas apresenta </a:t>
            </a:r>
            <a:r>
              <a:rPr lang="pt-BR" sz="1600" b="1"/>
              <a:t>DNA (ácido desoxirribonucleico) </a:t>
            </a:r>
            <a:r>
              <a:rPr lang="pt-BR" sz="1600"/>
              <a:t>como material genético, que está compactado e bastante condensado formando os </a:t>
            </a:r>
            <a:r>
              <a:rPr lang="pt-BR" sz="1600" b="1"/>
              <a:t>cromossomos</a:t>
            </a:r>
            <a:r>
              <a:rPr lang="pt-BR" sz="1600"/>
              <a:t>.</a:t>
            </a:r>
          </a:p>
        </p:txBody>
      </p:sp>
      <p:sp>
        <p:nvSpPr>
          <p:cNvPr id="18" name="Texto Explicativo: Linha Dobrada 17">
            <a:extLst>
              <a:ext uri="{FF2B5EF4-FFF2-40B4-BE49-F238E27FC236}">
                <a16:creationId xmlns:a16="http://schemas.microsoft.com/office/drawing/2014/main" id="{1EE40F5A-FDD0-4300-B492-557464CD73A5}"/>
              </a:ext>
            </a:extLst>
          </p:cNvPr>
          <p:cNvSpPr/>
          <p:nvPr/>
        </p:nvSpPr>
        <p:spPr>
          <a:xfrm>
            <a:off x="9591674" y="4438291"/>
            <a:ext cx="2342882" cy="1077218"/>
          </a:xfrm>
          <a:custGeom>
            <a:avLst/>
            <a:gdLst>
              <a:gd name="connsiteX0" fmla="*/ 0 w 2342882"/>
              <a:gd name="connsiteY0" fmla="*/ 0 h 1077218"/>
              <a:gd name="connsiteX1" fmla="*/ 2342882 w 2342882"/>
              <a:gd name="connsiteY1" fmla="*/ 0 h 1077218"/>
              <a:gd name="connsiteX2" fmla="*/ 2342882 w 2342882"/>
              <a:gd name="connsiteY2" fmla="*/ 1077218 h 1077218"/>
              <a:gd name="connsiteX3" fmla="*/ 0 w 2342882"/>
              <a:gd name="connsiteY3" fmla="*/ 1077218 h 1077218"/>
              <a:gd name="connsiteX4" fmla="*/ 0 w 2342882"/>
              <a:gd name="connsiteY4" fmla="*/ 0 h 1077218"/>
              <a:gd name="connsiteX0" fmla="*/ -91724 w 2342882"/>
              <a:gd name="connsiteY0" fmla="*/ 63954 h 1077218"/>
              <a:gd name="connsiteX1" fmla="*/ -123072 w 2342882"/>
              <a:gd name="connsiteY1" fmla="*/ 270985 h 1077218"/>
              <a:gd name="connsiteX2" fmla="*/ -920823 w 2342882"/>
              <a:gd name="connsiteY2" fmla="*/ -1074137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2882" h="1077218" fill="none" extrusionOk="0">
                <a:moveTo>
                  <a:pt x="0" y="0"/>
                </a:moveTo>
                <a:cubicBezTo>
                  <a:pt x="719336" y="-157157"/>
                  <a:pt x="1562659" y="2431"/>
                  <a:pt x="2342882" y="0"/>
                </a:cubicBezTo>
                <a:cubicBezTo>
                  <a:pt x="2311000" y="357516"/>
                  <a:pt x="2341728" y="942991"/>
                  <a:pt x="2342882" y="1077218"/>
                </a:cubicBezTo>
                <a:cubicBezTo>
                  <a:pt x="1293164" y="1169304"/>
                  <a:pt x="1114695" y="1222795"/>
                  <a:pt x="0" y="1077218"/>
                </a:cubicBezTo>
                <a:cubicBezTo>
                  <a:pt x="-65041" y="544166"/>
                  <a:pt x="-96515" y="263857"/>
                  <a:pt x="0" y="0"/>
                </a:cubicBezTo>
                <a:close/>
              </a:path>
              <a:path w="2342882" h="1077218" fill="none" extrusionOk="0">
                <a:moveTo>
                  <a:pt x="-91724" y="63954"/>
                </a:moveTo>
                <a:cubicBezTo>
                  <a:pt x="-95681" y="127496"/>
                  <a:pt x="-97225" y="188056"/>
                  <a:pt x="-123072" y="270985"/>
                </a:cubicBezTo>
                <a:cubicBezTo>
                  <a:pt x="-437920" y="-229997"/>
                  <a:pt x="-709150" y="-689128"/>
                  <a:pt x="-920823" y="-1074137"/>
                </a:cubicBezTo>
              </a:path>
              <a:path w="2342882" h="1077218" stroke="0" extrusionOk="0">
                <a:moveTo>
                  <a:pt x="0" y="0"/>
                </a:moveTo>
                <a:cubicBezTo>
                  <a:pt x="608464" y="133099"/>
                  <a:pt x="1874582" y="-109349"/>
                  <a:pt x="2342882" y="0"/>
                </a:cubicBezTo>
                <a:cubicBezTo>
                  <a:pt x="2257821" y="380737"/>
                  <a:pt x="2385304" y="674831"/>
                  <a:pt x="2342882" y="1077218"/>
                </a:cubicBezTo>
                <a:cubicBezTo>
                  <a:pt x="1582228" y="1109240"/>
                  <a:pt x="874562" y="1049990"/>
                  <a:pt x="0" y="1077218"/>
                </a:cubicBezTo>
                <a:cubicBezTo>
                  <a:pt x="69132" y="968966"/>
                  <a:pt x="-11099" y="164409"/>
                  <a:pt x="0" y="0"/>
                </a:cubicBezTo>
                <a:close/>
              </a:path>
              <a:path w="2342882" h="1077218" fill="none" stroke="0" extrusionOk="0">
                <a:moveTo>
                  <a:pt x="-91724" y="63954"/>
                </a:moveTo>
                <a:cubicBezTo>
                  <a:pt x="-102350" y="159103"/>
                  <a:pt x="-103837" y="217419"/>
                  <a:pt x="-123072" y="270985"/>
                </a:cubicBezTo>
                <a:cubicBezTo>
                  <a:pt x="-343577" y="-374857"/>
                  <a:pt x="-578309" y="-505914"/>
                  <a:pt x="-920823" y="-1074137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96623879">
                  <a:prstGeom prst="borderCallout2">
                    <a:avLst>
                      <a:gd name="adj1" fmla="val 5937"/>
                      <a:gd name="adj2" fmla="val -3915"/>
                      <a:gd name="adj3" fmla="val 25156"/>
                      <a:gd name="adj4" fmla="val -5253"/>
                      <a:gd name="adj5" fmla="val -99714"/>
                      <a:gd name="adj6" fmla="val -39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 b="1"/>
              <a:t>Gene </a:t>
            </a:r>
            <a:r>
              <a:rPr lang="pt-BR" sz="1600"/>
              <a:t>é um trecho de DNA com informação para a produção de uma proteína.</a:t>
            </a:r>
          </a:p>
        </p:txBody>
      </p:sp>
      <p:sp>
        <p:nvSpPr>
          <p:cNvPr id="23" name="Texto Explicativo: Linha Dobrada 22">
            <a:extLst>
              <a:ext uri="{FF2B5EF4-FFF2-40B4-BE49-F238E27FC236}">
                <a16:creationId xmlns:a16="http://schemas.microsoft.com/office/drawing/2014/main" id="{A094B26E-C509-4950-926D-43D788EEFF23}"/>
              </a:ext>
            </a:extLst>
          </p:cNvPr>
          <p:cNvSpPr/>
          <p:nvPr/>
        </p:nvSpPr>
        <p:spPr>
          <a:xfrm>
            <a:off x="390525" y="4376590"/>
            <a:ext cx="2037811" cy="1815882"/>
          </a:xfrm>
          <a:custGeom>
            <a:avLst/>
            <a:gdLst>
              <a:gd name="connsiteX0" fmla="*/ 0 w 2037811"/>
              <a:gd name="connsiteY0" fmla="*/ 0 h 1815882"/>
              <a:gd name="connsiteX1" fmla="*/ 2037811 w 2037811"/>
              <a:gd name="connsiteY1" fmla="*/ 0 h 1815882"/>
              <a:gd name="connsiteX2" fmla="*/ 2037811 w 2037811"/>
              <a:gd name="connsiteY2" fmla="*/ 1815882 h 1815882"/>
              <a:gd name="connsiteX3" fmla="*/ 0 w 2037811"/>
              <a:gd name="connsiteY3" fmla="*/ 1815882 h 1815882"/>
              <a:gd name="connsiteX4" fmla="*/ 0 w 2037811"/>
              <a:gd name="connsiteY4" fmla="*/ 0 h 1815882"/>
              <a:gd name="connsiteX0" fmla="*/ 2116185 w 2037811"/>
              <a:gd name="connsiteY0" fmla="*/ 262831 h 1815882"/>
              <a:gd name="connsiteX1" fmla="*/ 2110255 w 2037811"/>
              <a:gd name="connsiteY1" fmla="*/ 702783 h 1815882"/>
              <a:gd name="connsiteX2" fmla="*/ 4457793 w 2037811"/>
              <a:gd name="connsiteY2" fmla="*/ -1744137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7811" h="1815882" fill="none" extrusionOk="0">
                <a:moveTo>
                  <a:pt x="0" y="0"/>
                </a:moveTo>
                <a:cubicBezTo>
                  <a:pt x="451353" y="-20835"/>
                  <a:pt x="1103187" y="-158095"/>
                  <a:pt x="2037811" y="0"/>
                </a:cubicBezTo>
                <a:cubicBezTo>
                  <a:pt x="1914194" y="863610"/>
                  <a:pt x="2163457" y="1570404"/>
                  <a:pt x="2037811" y="1815882"/>
                </a:cubicBezTo>
                <a:cubicBezTo>
                  <a:pt x="1324798" y="1786280"/>
                  <a:pt x="470543" y="1788524"/>
                  <a:pt x="0" y="1815882"/>
                </a:cubicBezTo>
                <a:cubicBezTo>
                  <a:pt x="-110291" y="1169331"/>
                  <a:pt x="-61837" y="353815"/>
                  <a:pt x="0" y="0"/>
                </a:cubicBezTo>
                <a:close/>
              </a:path>
              <a:path w="2037811" h="1815882" fill="none" extrusionOk="0">
                <a:moveTo>
                  <a:pt x="2116185" y="262831"/>
                </a:moveTo>
                <a:cubicBezTo>
                  <a:pt x="2147606" y="396745"/>
                  <a:pt x="2122896" y="605752"/>
                  <a:pt x="2110255" y="702783"/>
                </a:cubicBezTo>
                <a:cubicBezTo>
                  <a:pt x="2809212" y="215624"/>
                  <a:pt x="3326101" y="-730664"/>
                  <a:pt x="4457793" y="-1744137"/>
                </a:cubicBezTo>
              </a:path>
              <a:path w="2037811" h="1815882" stroke="0" extrusionOk="0">
                <a:moveTo>
                  <a:pt x="0" y="0"/>
                </a:moveTo>
                <a:cubicBezTo>
                  <a:pt x="798523" y="47233"/>
                  <a:pt x="1051908" y="-162128"/>
                  <a:pt x="2037811" y="0"/>
                </a:cubicBezTo>
                <a:cubicBezTo>
                  <a:pt x="2145121" y="446824"/>
                  <a:pt x="2139505" y="1297897"/>
                  <a:pt x="2037811" y="1815882"/>
                </a:cubicBezTo>
                <a:cubicBezTo>
                  <a:pt x="1189109" y="1981556"/>
                  <a:pt x="946050" y="1816733"/>
                  <a:pt x="0" y="1815882"/>
                </a:cubicBezTo>
                <a:cubicBezTo>
                  <a:pt x="1544" y="1515131"/>
                  <a:pt x="-142946" y="760431"/>
                  <a:pt x="0" y="0"/>
                </a:cubicBezTo>
                <a:close/>
              </a:path>
              <a:path w="2037811" h="1815882" fill="none" stroke="0" extrusionOk="0">
                <a:moveTo>
                  <a:pt x="2116185" y="262831"/>
                </a:moveTo>
                <a:cubicBezTo>
                  <a:pt x="2088344" y="430237"/>
                  <a:pt x="2112630" y="485241"/>
                  <a:pt x="2110255" y="702783"/>
                </a:cubicBezTo>
                <a:cubicBezTo>
                  <a:pt x="3160197" y="-632797"/>
                  <a:pt x="3884243" y="-1023803"/>
                  <a:pt x="4457793" y="-1744137"/>
                </a:cubicBezTo>
              </a:path>
            </a:pathLst>
          </a:custGeom>
          <a:ln w="28575">
            <a:solidFill>
              <a:srgbClr val="FFE38B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234875402">
                  <a:prstGeom prst="borderCallout2">
                    <a:avLst>
                      <a:gd name="adj1" fmla="val 14474"/>
                      <a:gd name="adj2" fmla="val 103846"/>
                      <a:gd name="adj3" fmla="val 38702"/>
                      <a:gd name="adj4" fmla="val 103555"/>
                      <a:gd name="adj5" fmla="val -96049"/>
                      <a:gd name="adj6" fmla="val 21875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pt-BR" sz="1600"/>
              <a:t>Cada uma das diferentes versões de um gene que estão pareados em cromossomos homólogos</a:t>
            </a:r>
          </a:p>
          <a:p>
            <a:r>
              <a:rPr lang="pt-BR" sz="1600"/>
              <a:t>é chamada de </a:t>
            </a:r>
            <a:r>
              <a:rPr lang="pt-BR" sz="1600" b="1"/>
              <a:t>alelo</a:t>
            </a:r>
            <a:r>
              <a:rPr lang="pt-BR" sz="160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8</a:t>
            </a:fld>
            <a:endParaRPr lang="pt-BR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B64DA67-6DFE-7C68-B9A6-904667A9FBDB}"/>
              </a:ext>
            </a:extLst>
          </p:cNvPr>
          <p:cNvSpPr txBox="1"/>
          <p:nvPr/>
        </p:nvSpPr>
        <p:spPr>
          <a:xfrm>
            <a:off x="3178148" y="4676124"/>
            <a:ext cx="60945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b="0" i="0" u="none" strike="noStrike" baseline="0" dirty="0">
                <a:solidFill>
                  <a:srgbClr val="2F2F2E"/>
                </a:solidFill>
              </a:rPr>
              <a:t>Elaborado com base em: ALBERTS, Bruce </a:t>
            </a:r>
            <a:r>
              <a:rPr lang="pt-BR" sz="1200" b="0" i="1" u="none" strike="noStrike" baseline="0" dirty="0">
                <a:solidFill>
                  <a:srgbClr val="2F2F2E"/>
                </a:solidFill>
              </a:rPr>
              <a:t>et al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</a:t>
            </a:r>
            <a:r>
              <a:rPr lang="pt-BR" sz="1200" b="1" i="0" u="none" strike="noStrike" baseline="0" dirty="0">
                <a:solidFill>
                  <a:srgbClr val="2F2F2E"/>
                </a:solidFill>
              </a:rPr>
              <a:t>Biologia molecular da célula</a:t>
            </a:r>
            <a:r>
              <a:rPr lang="pt-BR" sz="1200" b="0" i="0" u="none" strike="noStrike" baseline="0" dirty="0">
                <a:solidFill>
                  <a:srgbClr val="2F2F2E"/>
                </a:solidFill>
              </a:rPr>
              <a:t>. 6. ed. Porto Alegre: Artmed, 2017. p. 176.</a:t>
            </a:r>
          </a:p>
          <a:p>
            <a:pPr algn="l"/>
            <a:endParaRPr lang="pt-BR" sz="1200" b="0" i="0" u="none" strike="noStrike" baseline="0" dirty="0">
              <a:solidFill>
                <a:srgbClr val="2F2F2E"/>
              </a:solidFill>
            </a:endParaRPr>
          </a:p>
          <a:p>
            <a:pPr algn="l"/>
            <a:r>
              <a:rPr lang="pt-BR" sz="1400" b="0" i="0" u="none" strike="noStrike" baseline="0" dirty="0">
                <a:solidFill>
                  <a:srgbClr val="2F2F2E"/>
                </a:solidFill>
              </a:rPr>
              <a:t>Representação da localização de alelos de um gene em cromossomos homólogos.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8149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B467E418-F2CD-AA93-EC52-4BF2FC33A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63" y="2704415"/>
            <a:ext cx="6037273" cy="19779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B1B2A1-A0B1-403F-B268-1AB7A685C425}"/>
              </a:ext>
            </a:extLst>
          </p:cNvPr>
          <p:cNvSpPr txBox="1">
            <a:spLocks/>
          </p:cNvSpPr>
          <p:nvPr/>
        </p:nvSpPr>
        <p:spPr>
          <a:xfrm>
            <a:off x="0" y="681131"/>
            <a:ext cx="12192000" cy="8054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600" dirty="0">
                <a:latin typeface="+mn-lt"/>
              </a:rPr>
              <a:t>Homozigose, heterozigose, genótipo e fenótipo</a:t>
            </a:r>
          </a:p>
        </p:txBody>
      </p:sp>
      <p:sp>
        <p:nvSpPr>
          <p:cNvPr id="4" name="Texto Explicativo: Linha 3">
            <a:extLst>
              <a:ext uri="{FF2B5EF4-FFF2-40B4-BE49-F238E27FC236}">
                <a16:creationId xmlns:a16="http://schemas.microsoft.com/office/drawing/2014/main" id="{79662DB3-B524-495E-BF8F-FD85E0AE545B}"/>
              </a:ext>
            </a:extLst>
          </p:cNvPr>
          <p:cNvSpPr/>
          <p:nvPr/>
        </p:nvSpPr>
        <p:spPr>
          <a:xfrm>
            <a:off x="276225" y="1919585"/>
            <a:ext cx="2259941" cy="1569660"/>
          </a:xfrm>
          <a:custGeom>
            <a:avLst/>
            <a:gdLst>
              <a:gd name="connsiteX0" fmla="*/ 0 w 2259941"/>
              <a:gd name="connsiteY0" fmla="*/ 0 h 1569660"/>
              <a:gd name="connsiteX1" fmla="*/ 2259941 w 2259941"/>
              <a:gd name="connsiteY1" fmla="*/ 0 h 1569660"/>
              <a:gd name="connsiteX2" fmla="*/ 2259941 w 2259941"/>
              <a:gd name="connsiteY2" fmla="*/ 1569660 h 1569660"/>
              <a:gd name="connsiteX3" fmla="*/ 0 w 2259941"/>
              <a:gd name="connsiteY3" fmla="*/ 1569660 h 1569660"/>
              <a:gd name="connsiteX4" fmla="*/ 0 w 2259941"/>
              <a:gd name="connsiteY4" fmla="*/ 0 h 1569660"/>
              <a:gd name="connsiteX0" fmla="*/ 2278834 w 2259941"/>
              <a:gd name="connsiteY0" fmla="*/ 440965 h 1569660"/>
              <a:gd name="connsiteX1" fmla="*/ 3860974 w 2259941"/>
              <a:gd name="connsiteY1" fmla="*/ 1550212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59941" h="1569660" fill="none" extrusionOk="0">
                <a:moveTo>
                  <a:pt x="0" y="0"/>
                </a:moveTo>
                <a:cubicBezTo>
                  <a:pt x="525334" y="19280"/>
                  <a:pt x="1405394" y="145746"/>
                  <a:pt x="2259941" y="0"/>
                </a:cubicBezTo>
                <a:cubicBezTo>
                  <a:pt x="2193126" y="638287"/>
                  <a:pt x="2223375" y="1283756"/>
                  <a:pt x="2259941" y="1569660"/>
                </a:cubicBezTo>
                <a:cubicBezTo>
                  <a:pt x="1720389" y="1736801"/>
                  <a:pt x="1116660" y="1522082"/>
                  <a:pt x="0" y="1569660"/>
                </a:cubicBezTo>
                <a:cubicBezTo>
                  <a:pt x="88474" y="969988"/>
                  <a:pt x="-120569" y="586636"/>
                  <a:pt x="0" y="0"/>
                </a:cubicBezTo>
                <a:close/>
              </a:path>
              <a:path w="2259941" h="1569660" fill="none" extrusionOk="0">
                <a:moveTo>
                  <a:pt x="2278834" y="440965"/>
                </a:moveTo>
                <a:cubicBezTo>
                  <a:pt x="2652721" y="763334"/>
                  <a:pt x="3233008" y="1187879"/>
                  <a:pt x="3860974" y="1550212"/>
                </a:cubicBezTo>
              </a:path>
              <a:path w="2259941" h="1569660" stroke="0" extrusionOk="0">
                <a:moveTo>
                  <a:pt x="0" y="0"/>
                </a:moveTo>
                <a:cubicBezTo>
                  <a:pt x="510524" y="-42595"/>
                  <a:pt x="1268935" y="103827"/>
                  <a:pt x="2259941" y="0"/>
                </a:cubicBezTo>
                <a:cubicBezTo>
                  <a:pt x="2295624" y="780274"/>
                  <a:pt x="2305233" y="1221028"/>
                  <a:pt x="2259941" y="1569660"/>
                </a:cubicBezTo>
                <a:cubicBezTo>
                  <a:pt x="1751524" y="1623425"/>
                  <a:pt x="697298" y="1595476"/>
                  <a:pt x="0" y="1569660"/>
                </a:cubicBezTo>
                <a:cubicBezTo>
                  <a:pt x="80455" y="1177682"/>
                  <a:pt x="82996" y="367343"/>
                  <a:pt x="0" y="0"/>
                </a:cubicBezTo>
                <a:close/>
              </a:path>
              <a:path w="2259941" h="1569660" fill="none" stroke="0" extrusionOk="0">
                <a:moveTo>
                  <a:pt x="2278834" y="440965"/>
                </a:moveTo>
                <a:cubicBezTo>
                  <a:pt x="2672213" y="738338"/>
                  <a:pt x="3357233" y="1089921"/>
                  <a:pt x="3860974" y="1550212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730355009">
                  <a:prstGeom prst="borderCallout1">
                    <a:avLst>
                      <a:gd name="adj1" fmla="val 28093"/>
                      <a:gd name="adj2" fmla="val 100836"/>
                      <a:gd name="adj3" fmla="val 98761"/>
                      <a:gd name="adj4" fmla="val 17084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O conjunto de genes responsáveis por uma característica recebe o nome de </a:t>
            </a:r>
            <a:r>
              <a:rPr lang="pt-BR" sz="1600" b="1"/>
              <a:t>genótipo </a:t>
            </a:r>
            <a:r>
              <a:rPr lang="pt-BR" sz="1600"/>
              <a:t>(representado por duas letras).</a:t>
            </a:r>
          </a:p>
        </p:txBody>
      </p:sp>
      <p:sp>
        <p:nvSpPr>
          <p:cNvPr id="7" name="Texto Explicativo: Linha 6">
            <a:extLst>
              <a:ext uri="{FF2B5EF4-FFF2-40B4-BE49-F238E27FC236}">
                <a16:creationId xmlns:a16="http://schemas.microsoft.com/office/drawing/2014/main" id="{90AC51D3-6366-41F8-9D42-BC25A46B3DE1}"/>
              </a:ext>
            </a:extLst>
          </p:cNvPr>
          <p:cNvSpPr/>
          <p:nvPr/>
        </p:nvSpPr>
        <p:spPr>
          <a:xfrm>
            <a:off x="9655833" y="1919585"/>
            <a:ext cx="1981202" cy="1569660"/>
          </a:xfrm>
          <a:custGeom>
            <a:avLst/>
            <a:gdLst>
              <a:gd name="connsiteX0" fmla="*/ 0 w 1981202"/>
              <a:gd name="connsiteY0" fmla="*/ 0 h 1569660"/>
              <a:gd name="connsiteX1" fmla="*/ 1981202 w 1981202"/>
              <a:gd name="connsiteY1" fmla="*/ 0 h 1569660"/>
              <a:gd name="connsiteX2" fmla="*/ 1981202 w 1981202"/>
              <a:gd name="connsiteY2" fmla="*/ 1569660 h 1569660"/>
              <a:gd name="connsiteX3" fmla="*/ 0 w 1981202"/>
              <a:gd name="connsiteY3" fmla="*/ 1569660 h 1569660"/>
              <a:gd name="connsiteX4" fmla="*/ 0 w 1981202"/>
              <a:gd name="connsiteY4" fmla="*/ 0 h 1569660"/>
              <a:gd name="connsiteX0" fmla="*/ -70194 w 1981202"/>
              <a:gd name="connsiteY0" fmla="*/ 268428 h 1569660"/>
              <a:gd name="connsiteX1" fmla="*/ -1561722 w 1981202"/>
              <a:gd name="connsiteY1" fmla="*/ 1507078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2" h="1569660" fill="none" extrusionOk="0">
                <a:moveTo>
                  <a:pt x="0" y="0"/>
                </a:moveTo>
                <a:cubicBezTo>
                  <a:pt x="408205" y="-157157"/>
                  <a:pt x="1211103" y="2431"/>
                  <a:pt x="1981202" y="0"/>
                </a:cubicBezTo>
                <a:cubicBezTo>
                  <a:pt x="2087290" y="607055"/>
                  <a:pt x="2111685" y="1350646"/>
                  <a:pt x="1981202" y="1569660"/>
                </a:cubicBezTo>
                <a:cubicBezTo>
                  <a:pt x="1087139" y="1661746"/>
                  <a:pt x="849091" y="1715237"/>
                  <a:pt x="0" y="1569660"/>
                </a:cubicBezTo>
                <a:cubicBezTo>
                  <a:pt x="102364" y="960390"/>
                  <a:pt x="-112676" y="385718"/>
                  <a:pt x="0" y="0"/>
                </a:cubicBezTo>
                <a:close/>
              </a:path>
              <a:path w="1981202" h="1569660" fill="none" extrusionOk="0">
                <a:moveTo>
                  <a:pt x="-70194" y="268428"/>
                </a:moveTo>
                <a:cubicBezTo>
                  <a:pt x="-576899" y="752983"/>
                  <a:pt x="-1399384" y="1348046"/>
                  <a:pt x="-1561722" y="1507078"/>
                </a:cubicBezTo>
              </a:path>
              <a:path w="1981202" h="1569660" stroke="0" extrusionOk="0">
                <a:moveTo>
                  <a:pt x="0" y="0"/>
                </a:moveTo>
                <a:cubicBezTo>
                  <a:pt x="314500" y="133099"/>
                  <a:pt x="1685591" y="-109349"/>
                  <a:pt x="1981202" y="0"/>
                </a:cubicBezTo>
                <a:cubicBezTo>
                  <a:pt x="2061767" y="284284"/>
                  <a:pt x="1928844" y="1168242"/>
                  <a:pt x="1981202" y="1569660"/>
                </a:cubicBezTo>
                <a:cubicBezTo>
                  <a:pt x="1190974" y="1601682"/>
                  <a:pt x="868945" y="1542432"/>
                  <a:pt x="0" y="1569660"/>
                </a:cubicBezTo>
                <a:cubicBezTo>
                  <a:pt x="-12904" y="1323091"/>
                  <a:pt x="-120678" y="225075"/>
                  <a:pt x="0" y="0"/>
                </a:cubicBezTo>
                <a:close/>
              </a:path>
              <a:path w="1981202" h="1569660" fill="none" stroke="0" extrusionOk="0">
                <a:moveTo>
                  <a:pt x="-70194" y="268428"/>
                </a:moveTo>
                <a:cubicBezTo>
                  <a:pt x="-661568" y="788336"/>
                  <a:pt x="-1011261" y="992276"/>
                  <a:pt x="-1561722" y="1507078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96623879">
                  <a:prstGeom prst="borderCallout1">
                    <a:avLst>
                      <a:gd name="adj1" fmla="val 17101"/>
                      <a:gd name="adj2" fmla="val -3543"/>
                      <a:gd name="adj3" fmla="val 96013"/>
                      <a:gd name="adj4" fmla="val -7882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As características que se manifestam é o</a:t>
            </a:r>
          </a:p>
          <a:p>
            <a:r>
              <a:rPr lang="pt-BR" sz="1600" b="1"/>
              <a:t>fenótipo</a:t>
            </a:r>
            <a:r>
              <a:rPr lang="pt-BR" sz="1600"/>
              <a:t> (resultado do genótipo em interação com o ambiente).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726D6E4-9B1F-41D7-BD3B-16B8069D8FF4}"/>
              </a:ext>
            </a:extLst>
          </p:cNvPr>
          <p:cNvSpPr/>
          <p:nvPr/>
        </p:nvSpPr>
        <p:spPr>
          <a:xfrm>
            <a:off x="528052" y="4964502"/>
            <a:ext cx="3640168" cy="584775"/>
          </a:xfrm>
          <a:custGeom>
            <a:avLst/>
            <a:gdLst>
              <a:gd name="connsiteX0" fmla="*/ 0 w 3640168"/>
              <a:gd name="connsiteY0" fmla="*/ 0 h 584775"/>
              <a:gd name="connsiteX1" fmla="*/ 3640168 w 3640168"/>
              <a:gd name="connsiteY1" fmla="*/ 0 h 584775"/>
              <a:gd name="connsiteX2" fmla="*/ 3640168 w 3640168"/>
              <a:gd name="connsiteY2" fmla="*/ 584775 h 584775"/>
              <a:gd name="connsiteX3" fmla="*/ 0 w 3640168"/>
              <a:gd name="connsiteY3" fmla="*/ 584775 h 584775"/>
              <a:gd name="connsiteX4" fmla="*/ 0 w 3640168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0168" h="584775" fill="none" extrusionOk="0">
                <a:moveTo>
                  <a:pt x="0" y="0"/>
                </a:moveTo>
                <a:cubicBezTo>
                  <a:pt x="840750" y="-68175"/>
                  <a:pt x="2960835" y="-77904"/>
                  <a:pt x="3640168" y="0"/>
                </a:cubicBezTo>
                <a:cubicBezTo>
                  <a:pt x="3679956" y="70498"/>
                  <a:pt x="3639323" y="472315"/>
                  <a:pt x="3640168" y="584775"/>
                </a:cubicBezTo>
                <a:cubicBezTo>
                  <a:pt x="1982820" y="457604"/>
                  <a:pt x="952268" y="550067"/>
                  <a:pt x="0" y="584775"/>
                </a:cubicBezTo>
                <a:cubicBezTo>
                  <a:pt x="-3662" y="402835"/>
                  <a:pt x="-46971" y="86965"/>
                  <a:pt x="0" y="0"/>
                </a:cubicBezTo>
                <a:close/>
              </a:path>
              <a:path w="3640168" h="584775" stroke="0" extrusionOk="0">
                <a:moveTo>
                  <a:pt x="0" y="0"/>
                </a:moveTo>
                <a:cubicBezTo>
                  <a:pt x="1118569" y="-81704"/>
                  <a:pt x="2635159" y="32819"/>
                  <a:pt x="3640168" y="0"/>
                </a:cubicBezTo>
                <a:cubicBezTo>
                  <a:pt x="3587995" y="189963"/>
                  <a:pt x="3677640" y="486929"/>
                  <a:pt x="3640168" y="584775"/>
                </a:cubicBezTo>
                <a:cubicBezTo>
                  <a:pt x="3176580" y="690033"/>
                  <a:pt x="1482457" y="487454"/>
                  <a:pt x="0" y="584775"/>
                </a:cubicBezTo>
                <a:cubicBezTo>
                  <a:pt x="-50917" y="310565"/>
                  <a:pt x="-43980" y="254255"/>
                  <a:pt x="0" y="0"/>
                </a:cubicBezTo>
                <a:close/>
              </a:path>
            </a:pathLst>
          </a:custGeom>
          <a:ln w="28575">
            <a:solidFill>
              <a:srgbClr val="68B6AD"/>
            </a:solidFill>
            <a:extLst>
              <a:ext uri="{C807C97D-BFC1-408E-A445-0C87EB9F89A2}">
                <ask:lineSketchStyleProps xmlns:ask="http://schemas.microsoft.com/office/drawing/2018/sketchyshapes" sd="187304017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Se os alelos de um gene são idênticos, o indivíduo é </a:t>
            </a:r>
            <a:r>
              <a:rPr lang="pt-BR" sz="1600" b="1" err="1"/>
              <a:t>homozigótico</a:t>
            </a:r>
            <a:r>
              <a:rPr lang="pt-BR" sz="1600"/>
              <a:t> (homozigose).</a:t>
            </a:r>
          </a:p>
        </p:txBody>
      </p:sp>
      <p:sp>
        <p:nvSpPr>
          <p:cNvPr id="18" name="Texto Explicativo: Linha 17">
            <a:extLst>
              <a:ext uri="{FF2B5EF4-FFF2-40B4-BE49-F238E27FC236}">
                <a16:creationId xmlns:a16="http://schemas.microsoft.com/office/drawing/2014/main" id="{737F3EA2-0566-4E9F-ADC0-D82905F24ACE}"/>
              </a:ext>
            </a:extLst>
          </p:cNvPr>
          <p:cNvSpPr/>
          <p:nvPr/>
        </p:nvSpPr>
        <p:spPr>
          <a:xfrm>
            <a:off x="5969479" y="5109855"/>
            <a:ext cx="3686354" cy="584775"/>
          </a:xfrm>
          <a:custGeom>
            <a:avLst/>
            <a:gdLst>
              <a:gd name="connsiteX0" fmla="*/ 0 w 3686354"/>
              <a:gd name="connsiteY0" fmla="*/ 0 h 584775"/>
              <a:gd name="connsiteX1" fmla="*/ 3686354 w 3686354"/>
              <a:gd name="connsiteY1" fmla="*/ 0 h 584775"/>
              <a:gd name="connsiteX2" fmla="*/ 3686354 w 3686354"/>
              <a:gd name="connsiteY2" fmla="*/ 584775 h 584775"/>
              <a:gd name="connsiteX3" fmla="*/ 0 w 3686354"/>
              <a:gd name="connsiteY3" fmla="*/ 584775 h 584775"/>
              <a:gd name="connsiteX4" fmla="*/ 0 w 3686354"/>
              <a:gd name="connsiteY4" fmla="*/ 0 h 584775"/>
              <a:gd name="connsiteX0" fmla="*/ -46964 w 3686354"/>
              <a:gd name="connsiteY0" fmla="*/ -11122 h 584775"/>
              <a:gd name="connsiteX1" fmla="*/ -1225012 w 3686354"/>
              <a:gd name="connsiteY1" fmla="*/ -1007023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6354" h="584775" fill="none" extrusionOk="0">
                <a:moveTo>
                  <a:pt x="0" y="0"/>
                </a:moveTo>
                <a:cubicBezTo>
                  <a:pt x="1718533" y="-37701"/>
                  <a:pt x="2888723" y="-48104"/>
                  <a:pt x="3686354" y="0"/>
                </a:cubicBezTo>
                <a:cubicBezTo>
                  <a:pt x="3702873" y="77309"/>
                  <a:pt x="3710561" y="319887"/>
                  <a:pt x="3686354" y="584775"/>
                </a:cubicBezTo>
                <a:cubicBezTo>
                  <a:pt x="2060044" y="430971"/>
                  <a:pt x="1176233" y="517996"/>
                  <a:pt x="0" y="584775"/>
                </a:cubicBezTo>
                <a:cubicBezTo>
                  <a:pt x="20118" y="481966"/>
                  <a:pt x="-30052" y="184757"/>
                  <a:pt x="0" y="0"/>
                </a:cubicBezTo>
                <a:close/>
              </a:path>
              <a:path w="3686354" h="584775" fill="none" extrusionOk="0">
                <a:moveTo>
                  <a:pt x="-46964" y="-11122"/>
                </a:moveTo>
                <a:cubicBezTo>
                  <a:pt x="-180499" y="-227814"/>
                  <a:pt x="-735358" y="-635173"/>
                  <a:pt x="-1225012" y="-1007023"/>
                </a:cubicBezTo>
              </a:path>
              <a:path w="3686354" h="584775" stroke="0" extrusionOk="0">
                <a:moveTo>
                  <a:pt x="0" y="0"/>
                </a:moveTo>
                <a:cubicBezTo>
                  <a:pt x="865546" y="140881"/>
                  <a:pt x="1947626" y="-90152"/>
                  <a:pt x="3686354" y="0"/>
                </a:cubicBezTo>
                <a:cubicBezTo>
                  <a:pt x="3635210" y="238078"/>
                  <a:pt x="3641976" y="315186"/>
                  <a:pt x="3686354" y="584775"/>
                </a:cubicBezTo>
                <a:cubicBezTo>
                  <a:pt x="2120090" y="610181"/>
                  <a:pt x="1434935" y="462853"/>
                  <a:pt x="0" y="584775"/>
                </a:cubicBezTo>
                <a:cubicBezTo>
                  <a:pt x="-30489" y="342984"/>
                  <a:pt x="8819" y="130015"/>
                  <a:pt x="0" y="0"/>
                </a:cubicBezTo>
                <a:close/>
              </a:path>
              <a:path w="3686354" h="584775" fill="none" stroke="0" extrusionOk="0">
                <a:moveTo>
                  <a:pt x="-46964" y="-11122"/>
                </a:moveTo>
                <a:cubicBezTo>
                  <a:pt x="-333356" y="-311720"/>
                  <a:pt x="-1004256" y="-800277"/>
                  <a:pt x="-1225012" y="-1007023"/>
                </a:cubicBezTo>
              </a:path>
            </a:pathLst>
          </a:custGeom>
          <a:ln w="28575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1414597803">
                  <a:prstGeom prst="borderCallout1">
                    <a:avLst>
                      <a:gd name="adj1" fmla="val -1902"/>
                      <a:gd name="adj2" fmla="val -1274"/>
                      <a:gd name="adj3" fmla="val -172207"/>
                      <a:gd name="adj4" fmla="val -3323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/>
              <a:t>Se os alelos de um gene são diferentes, o indivíduo é </a:t>
            </a:r>
            <a:r>
              <a:rPr lang="pt-BR" sz="1600" b="1"/>
              <a:t>heterozigótico </a:t>
            </a:r>
            <a:r>
              <a:rPr lang="pt-BR" sz="1600"/>
              <a:t>(heterozigose).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11A1-9B06-48DD-A015-8E91FA27DB70}" type="slidenum">
              <a:rPr lang="pt-BR" smtClean="0"/>
              <a:t>9</a:t>
            </a:fld>
            <a:endParaRPr lang="pt-BR"/>
          </a:p>
        </p:txBody>
      </p:sp>
      <p:pic>
        <p:nvPicPr>
          <p:cNvPr id="1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Arco 28">
            <a:extLst>
              <a:ext uri="{FF2B5EF4-FFF2-40B4-BE49-F238E27FC236}">
                <a16:creationId xmlns:a16="http://schemas.microsoft.com/office/drawing/2014/main" id="{B51D6DF2-75E8-90A5-9EFA-BCA524F70850}"/>
              </a:ext>
            </a:extLst>
          </p:cNvPr>
          <p:cNvSpPr/>
          <p:nvPr/>
        </p:nvSpPr>
        <p:spPr>
          <a:xfrm rot="18152728">
            <a:off x="3503760" y="3814324"/>
            <a:ext cx="1328918" cy="1017404"/>
          </a:xfrm>
          <a:custGeom>
            <a:avLst/>
            <a:gdLst>
              <a:gd name="connsiteX0" fmla="*/ 1432 w 1328918"/>
              <a:gd name="connsiteY0" fmla="*/ 475324 h 1017404"/>
              <a:gd name="connsiteX1" fmla="*/ 617827 w 1328918"/>
              <a:gd name="connsiteY1" fmla="*/ 1255 h 1017404"/>
              <a:gd name="connsiteX2" fmla="*/ 1298984 w 1328918"/>
              <a:gd name="connsiteY2" fmla="*/ 357736 h 1017404"/>
              <a:gd name="connsiteX3" fmla="*/ 664459 w 1328918"/>
              <a:gd name="connsiteY3" fmla="*/ 508702 h 1017404"/>
              <a:gd name="connsiteX4" fmla="*/ 1432 w 1328918"/>
              <a:gd name="connsiteY4" fmla="*/ 475324 h 1017404"/>
              <a:gd name="connsiteX0" fmla="*/ 1432 w 1328918"/>
              <a:gd name="connsiteY0" fmla="*/ 475324 h 1017404"/>
              <a:gd name="connsiteX1" fmla="*/ 617827 w 1328918"/>
              <a:gd name="connsiteY1" fmla="*/ 1255 h 1017404"/>
              <a:gd name="connsiteX2" fmla="*/ 1298984 w 1328918"/>
              <a:gd name="connsiteY2" fmla="*/ 357736 h 1017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8918" h="1017404" stroke="0" extrusionOk="0">
                <a:moveTo>
                  <a:pt x="1432" y="475324"/>
                </a:moveTo>
                <a:cubicBezTo>
                  <a:pt x="-24546" y="195951"/>
                  <a:pt x="264389" y="54953"/>
                  <a:pt x="617827" y="1255"/>
                </a:cubicBezTo>
                <a:cubicBezTo>
                  <a:pt x="938811" y="-31276"/>
                  <a:pt x="1193541" y="135540"/>
                  <a:pt x="1298984" y="357736"/>
                </a:cubicBezTo>
                <a:cubicBezTo>
                  <a:pt x="1074372" y="413084"/>
                  <a:pt x="827008" y="460321"/>
                  <a:pt x="664459" y="508702"/>
                </a:cubicBezTo>
                <a:cubicBezTo>
                  <a:pt x="523321" y="525873"/>
                  <a:pt x="211429" y="501352"/>
                  <a:pt x="1432" y="475324"/>
                </a:cubicBezTo>
                <a:close/>
              </a:path>
              <a:path w="1328918" h="1017404" fill="none" extrusionOk="0">
                <a:moveTo>
                  <a:pt x="1432" y="475324"/>
                </a:moveTo>
                <a:cubicBezTo>
                  <a:pt x="83001" y="267982"/>
                  <a:pt x="311979" y="29423"/>
                  <a:pt x="617827" y="1255"/>
                </a:cubicBezTo>
                <a:cubicBezTo>
                  <a:pt x="944210" y="-561"/>
                  <a:pt x="1210574" y="147312"/>
                  <a:pt x="1298984" y="357736"/>
                </a:cubicBezTo>
              </a:path>
              <a:path w="1328918" h="1017404" fill="none" stroke="0" extrusionOk="0">
                <a:moveTo>
                  <a:pt x="1432" y="475324"/>
                </a:moveTo>
                <a:cubicBezTo>
                  <a:pt x="20070" y="185288"/>
                  <a:pt x="357606" y="-19068"/>
                  <a:pt x="617827" y="1255"/>
                </a:cubicBezTo>
                <a:cubicBezTo>
                  <a:pt x="937822" y="-41308"/>
                  <a:pt x="1216745" y="128971"/>
                  <a:pt x="1298984" y="357736"/>
                </a:cubicBezTo>
              </a:path>
            </a:pathLst>
          </a:custGeom>
          <a:ln w="19050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244460700">
                  <a:prstGeom prst="arc">
                    <a:avLst>
                      <a:gd name="adj1" fmla="val 10972918"/>
                      <a:gd name="adj2" fmla="val 2079701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F3CE0A3C-3AD2-E806-0B46-CE78D25FE0FC}"/>
              </a:ext>
            </a:extLst>
          </p:cNvPr>
          <p:cNvSpPr/>
          <p:nvPr/>
        </p:nvSpPr>
        <p:spPr>
          <a:xfrm rot="20390658">
            <a:off x="3777319" y="4463289"/>
            <a:ext cx="1265948" cy="1280373"/>
          </a:xfrm>
          <a:custGeom>
            <a:avLst/>
            <a:gdLst>
              <a:gd name="connsiteX0" fmla="*/ 103562 w 1265948"/>
              <a:gd name="connsiteY0" fmla="*/ 289275 h 1280373"/>
              <a:gd name="connsiteX1" fmla="*/ 890156 w 1265948"/>
              <a:gd name="connsiteY1" fmla="*/ 55224 h 1280373"/>
              <a:gd name="connsiteX2" fmla="*/ 632974 w 1265948"/>
              <a:gd name="connsiteY2" fmla="*/ 640187 h 1280373"/>
              <a:gd name="connsiteX3" fmla="*/ 103562 w 1265948"/>
              <a:gd name="connsiteY3" fmla="*/ 289275 h 1280373"/>
              <a:gd name="connsiteX0" fmla="*/ 103562 w 1265948"/>
              <a:gd name="connsiteY0" fmla="*/ 289275 h 1280373"/>
              <a:gd name="connsiteX1" fmla="*/ 890156 w 1265948"/>
              <a:gd name="connsiteY1" fmla="*/ 55224 h 128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5948" h="1280373" stroke="0" extrusionOk="0">
                <a:moveTo>
                  <a:pt x="103562" y="289275"/>
                </a:moveTo>
                <a:cubicBezTo>
                  <a:pt x="260826" y="19980"/>
                  <a:pt x="569860" y="-12471"/>
                  <a:pt x="890156" y="55224"/>
                </a:cubicBezTo>
                <a:cubicBezTo>
                  <a:pt x="841458" y="213920"/>
                  <a:pt x="736189" y="452148"/>
                  <a:pt x="632974" y="640187"/>
                </a:cubicBezTo>
                <a:cubicBezTo>
                  <a:pt x="368910" y="490685"/>
                  <a:pt x="245988" y="395680"/>
                  <a:pt x="103562" y="289275"/>
                </a:cubicBezTo>
                <a:close/>
              </a:path>
              <a:path w="1265948" h="1280373" fill="none" extrusionOk="0">
                <a:moveTo>
                  <a:pt x="103562" y="289275"/>
                </a:moveTo>
                <a:cubicBezTo>
                  <a:pt x="267633" y="-41882"/>
                  <a:pt x="646796" y="-93791"/>
                  <a:pt x="890156" y="55224"/>
                </a:cubicBezTo>
              </a:path>
              <a:path w="1265948" h="1280373" fill="none" stroke="0" extrusionOk="0">
                <a:moveTo>
                  <a:pt x="103562" y="289275"/>
                </a:moveTo>
                <a:cubicBezTo>
                  <a:pt x="327317" y="-3052"/>
                  <a:pt x="600937" y="-80871"/>
                  <a:pt x="890156" y="55224"/>
                </a:cubicBezTo>
              </a:path>
            </a:pathLst>
          </a:custGeom>
          <a:ln w="19050">
            <a:solidFill>
              <a:srgbClr val="68B6AD"/>
            </a:solidFill>
            <a:headEnd type="none" w="med" len="med"/>
            <a:tailEnd type="arrow" w="med" len="med"/>
            <a:extLst>
              <a:ext uri="{C807C97D-BFC1-408E-A445-0C87EB9F89A2}">
                <ask:lineSketchStyleProps xmlns:ask="http://schemas.microsoft.com/office/drawing/2018/sketchyshapes" sd="4244460700">
                  <a:prstGeom prst="arc">
                    <a:avLst>
                      <a:gd name="adj1" fmla="val 12812262"/>
                      <a:gd name="adj2" fmla="val 1762398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72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969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FrutigerLTStd-Light</vt:lpstr>
      <vt:lpstr>Tema do Office</vt:lpstr>
      <vt:lpstr>Apresentação do PowerPoint</vt:lpstr>
      <vt:lpstr>Apresentação 4 – GENÉTICA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9º ano - CIÊNCIAS Apresentação 1 MATÉRIA</dc:title>
  <dc:creator>Maria Carolina Dias Carreira</dc:creator>
  <cp:lastModifiedBy> </cp:lastModifiedBy>
  <cp:revision>6</cp:revision>
  <dcterms:created xsi:type="dcterms:W3CDTF">2019-04-10T16:27:23Z</dcterms:created>
  <dcterms:modified xsi:type="dcterms:W3CDTF">2023-08-04T14:39:00Z</dcterms:modified>
</cp:coreProperties>
</file>