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3" r:id="rId2"/>
    <p:sldId id="276" r:id="rId3"/>
    <p:sldId id="277" r:id="rId4"/>
    <p:sldId id="278" r:id="rId5"/>
    <p:sldId id="279" r:id="rId6"/>
    <p:sldId id="347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4E760-27AC-484D-B756-5A7230184A08}"/>
              </a:ext>
            </a:extLst>
          </p:cNvPr>
          <p:cNvSpPr txBox="1">
            <a:spLocks/>
          </p:cNvSpPr>
          <p:nvPr/>
        </p:nvSpPr>
        <p:spPr>
          <a:xfrm>
            <a:off x="0" y="673329"/>
            <a:ext cx="12192000" cy="6841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Aplicações na Medicina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F402BF9-A175-2B6E-F4FB-406DDCAB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68" y="1675526"/>
            <a:ext cx="2931316" cy="107721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17C7A-E2C1-77BA-EA27-B7DFD0BBD91E}"/>
              </a:ext>
            </a:extLst>
          </p:cNvPr>
          <p:cNvSpPr txBox="1"/>
          <p:nvPr/>
        </p:nvSpPr>
        <p:spPr>
          <a:xfrm>
            <a:off x="345014" y="3347874"/>
            <a:ext cx="2296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Mapa térmico da região do tórax de uma mulher.</a:t>
            </a:r>
            <a:endParaRPr lang="pt-BR" sz="14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A0E5D77-85C4-970C-7897-0201591DF812}"/>
              </a:ext>
            </a:extLst>
          </p:cNvPr>
          <p:cNvSpPr txBox="1"/>
          <p:nvPr/>
        </p:nvSpPr>
        <p:spPr>
          <a:xfrm>
            <a:off x="5946585" y="2761608"/>
            <a:ext cx="29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Paciente sendo submetida a cirurgia ocular utilizando </a:t>
            </a:r>
            <a:r>
              <a:rPr lang="pt-BR" sz="1400" b="0" i="1" u="none" strike="noStrike" baseline="0" dirty="0">
                <a:solidFill>
                  <a:srgbClr val="2F2F2E"/>
                </a:solidFill>
              </a:rPr>
              <a:t>laser.</a:t>
            </a:r>
            <a:endParaRPr lang="pt-BR" sz="14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7D08005-5643-2AD9-F2E2-8B4F7BC3D447}"/>
              </a:ext>
            </a:extLst>
          </p:cNvPr>
          <p:cNvSpPr txBox="1"/>
          <p:nvPr/>
        </p:nvSpPr>
        <p:spPr>
          <a:xfrm>
            <a:off x="3171024" y="2827015"/>
            <a:ext cx="15575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>
                <a:solidFill>
                  <a:schemeClr val="bg1"/>
                </a:solidFill>
              </a:rPr>
              <a:t>TERELYUK/SHUTTERSTOCK.COM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1217C4F-E83C-4CF9-4609-D488961EAF8E}"/>
              </a:ext>
            </a:extLst>
          </p:cNvPr>
          <p:cNvSpPr txBox="1"/>
          <p:nvPr/>
        </p:nvSpPr>
        <p:spPr>
          <a:xfrm>
            <a:off x="327525" y="5861440"/>
            <a:ext cx="251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Paciente realizando exame de tomografia computadorizada.</a:t>
            </a:r>
            <a:endParaRPr lang="pt-BR" sz="14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7E34489-C453-5A34-1CBF-2B9D3901B7C6}"/>
              </a:ext>
            </a:extLst>
          </p:cNvPr>
          <p:cNvSpPr txBox="1"/>
          <p:nvPr/>
        </p:nvSpPr>
        <p:spPr>
          <a:xfrm>
            <a:off x="6029544" y="5426751"/>
            <a:ext cx="2743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Paciente sendo submetido a um tratamento por radioterapia.</a:t>
            </a:r>
            <a:endParaRPr lang="pt-BR" sz="1400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E254F46-3BB1-30AB-28E4-258C85FA88AB}"/>
              </a:ext>
            </a:extLst>
          </p:cNvPr>
          <p:cNvSpPr txBox="1"/>
          <p:nvPr/>
        </p:nvSpPr>
        <p:spPr>
          <a:xfrm>
            <a:off x="2832511" y="1536023"/>
            <a:ext cx="25261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/>
              <a:t>Os </a:t>
            </a:r>
            <a:r>
              <a:rPr lang="pt-BR" sz="1600" b="1"/>
              <a:t>raios infravermelhos </a:t>
            </a:r>
            <a:r>
              <a:rPr lang="pt-BR" sz="1600"/>
              <a:t>estão presentes, por exemplo, no calor que o corpo humano emite por irradiação, o que permite mapear sua temperatura, ao se associar cada faixa de temperatura a uma cor.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03FB855E-7693-B516-5E84-C916DA11C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7" y="1581505"/>
            <a:ext cx="2405631" cy="1766702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A2D27F9B-7D80-D251-98B2-D6BCB586975A}"/>
              </a:ext>
            </a:extLst>
          </p:cNvPr>
          <p:cNvSpPr txBox="1"/>
          <p:nvPr/>
        </p:nvSpPr>
        <p:spPr>
          <a:xfrm>
            <a:off x="9024364" y="1626440"/>
            <a:ext cx="25261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O </a:t>
            </a:r>
            <a:r>
              <a:rPr lang="pt-BR" sz="1600" b="1" i="1" u="none" strike="noStrike" baseline="0">
                <a:solidFill>
                  <a:srgbClr val="2F2F2E"/>
                </a:solidFill>
              </a:rPr>
              <a:t>laser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é um exemplo de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luz monocromática visível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que tem sua intensidade amplificada, se propaga de forma bastante concentrada e suas ondas vibram todas da mesma forma (em fase). </a:t>
            </a:r>
            <a:endParaRPr lang="pt-BR" sz="160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A0BCAB1-2EE9-4728-8EC4-EFCA90AB83B4}"/>
              </a:ext>
            </a:extLst>
          </p:cNvPr>
          <p:cNvSpPr txBox="1"/>
          <p:nvPr/>
        </p:nvSpPr>
        <p:spPr>
          <a:xfrm>
            <a:off x="2832509" y="4130196"/>
            <a:ext cx="28169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600">
                <a:solidFill>
                  <a:srgbClr val="2F2F2E"/>
                </a:solidFill>
              </a:rPr>
              <a:t>O</a:t>
            </a:r>
            <a:r>
              <a:rPr lang="pt-BR" sz="1600" b="0" i="0" kern="1200" baseline="0">
                <a:solidFill>
                  <a:srgbClr val="2F2F2E"/>
                </a:solidFill>
                <a:effectLst/>
                <a:ea typeface="+mn-ea"/>
                <a:cs typeface="+mn-cs"/>
              </a:rPr>
              <a:t>s raios X são utilizados desde 1985 em exames médicos não invasivos chamados </a:t>
            </a:r>
            <a:r>
              <a:rPr lang="pt-BR" sz="1600" b="1" i="0" kern="1200" baseline="0">
                <a:solidFill>
                  <a:srgbClr val="2F2F2E"/>
                </a:solidFill>
                <a:effectLst/>
                <a:ea typeface="+mn-ea"/>
                <a:cs typeface="+mn-cs"/>
              </a:rPr>
              <a:t>radiografias</a:t>
            </a:r>
            <a:r>
              <a:rPr lang="pt-BR" sz="1600" b="0" i="0" kern="1200" baseline="0">
                <a:solidFill>
                  <a:srgbClr val="2F2F2E"/>
                </a:solidFill>
                <a:effectLst/>
                <a:ea typeface="+mn-ea"/>
                <a:cs typeface="+mn-cs"/>
              </a:rPr>
              <a:t>. </a:t>
            </a:r>
            <a:r>
              <a:rPr lang="pt-BR" sz="1600" kern="1200">
                <a:solidFill>
                  <a:srgbClr val="000000"/>
                </a:solidFill>
                <a:effectLst/>
                <a:ea typeface="+mn-ea"/>
                <a:cs typeface="+mn-cs"/>
              </a:rPr>
              <a:t>O desenvolvimento científico e tecnológico expandiu seu uso para exames de </a:t>
            </a:r>
            <a:r>
              <a:rPr lang="pt-BR" sz="1600" b="1" kern="1200">
                <a:solidFill>
                  <a:srgbClr val="000000"/>
                </a:solidFill>
                <a:effectLst/>
                <a:ea typeface="+mn-ea"/>
                <a:cs typeface="+mn-cs"/>
              </a:rPr>
              <a:t>tomografia computadorizada </a:t>
            </a:r>
            <a:r>
              <a:rPr lang="pt-BR" sz="1600" kern="1200">
                <a:solidFill>
                  <a:srgbClr val="000000"/>
                </a:solidFill>
                <a:effectLst/>
                <a:ea typeface="+mn-ea"/>
                <a:cs typeface="+mn-cs"/>
              </a:rPr>
              <a:t>e a </a:t>
            </a:r>
            <a:r>
              <a:rPr lang="pt-BR" sz="1600" b="1" kern="1200">
                <a:solidFill>
                  <a:srgbClr val="000000"/>
                </a:solidFill>
                <a:effectLst/>
                <a:ea typeface="+mn-ea"/>
                <a:cs typeface="+mn-cs"/>
              </a:rPr>
              <a:t>mamografia</a:t>
            </a:r>
            <a:r>
              <a:rPr lang="pt-BR" sz="1600" kern="1200">
                <a:solidFill>
                  <a:srgbClr val="000000"/>
                </a:solidFill>
                <a:effectLst/>
                <a:ea typeface="+mn-ea"/>
                <a:cs typeface="+mn-cs"/>
              </a:rPr>
              <a:t>.</a:t>
            </a:r>
            <a:endParaRPr lang="pt-BR" sz="1600">
              <a:effectLst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1532808C-F45F-655C-B07E-1789E635E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9" y="4272305"/>
            <a:ext cx="2296868" cy="1677666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5CDB3659-784A-8905-7A13-8FCA5D6AE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65" y="4131224"/>
            <a:ext cx="2834206" cy="1315881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EBECFB75-5623-24C3-66D7-66B20191E58A}"/>
              </a:ext>
            </a:extLst>
          </p:cNvPr>
          <p:cNvSpPr txBox="1"/>
          <p:nvPr/>
        </p:nvSpPr>
        <p:spPr>
          <a:xfrm>
            <a:off x="9024364" y="4136648"/>
            <a:ext cx="2526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/>
              <a:t>Os </a:t>
            </a:r>
            <a:r>
              <a:rPr lang="pt-BR" sz="1600" b="1"/>
              <a:t>raios X </a:t>
            </a:r>
            <a:r>
              <a:rPr lang="pt-BR" sz="1600"/>
              <a:t>e os </a:t>
            </a:r>
            <a:r>
              <a:rPr lang="pt-BR" sz="1600" b="1"/>
              <a:t>raios gama </a:t>
            </a:r>
            <a:r>
              <a:rPr lang="pt-BR" sz="1600"/>
              <a:t>também puderam ser utilizados, de maneira controlada, no tratamento de alguns tipos de câncer, por </a:t>
            </a:r>
            <a:r>
              <a:rPr lang="pt-BR" sz="1600" b="1"/>
              <a:t>radioterapia.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40131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0A848-9F3C-400E-B3D3-6F40D6A11665}"/>
              </a:ext>
            </a:extLst>
          </p:cNvPr>
          <p:cNvSpPr txBox="1">
            <a:spLocks/>
          </p:cNvSpPr>
          <p:nvPr/>
        </p:nvSpPr>
        <p:spPr>
          <a:xfrm>
            <a:off x="326263" y="672855"/>
            <a:ext cx="11539474" cy="707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Raios ultravioleta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772CAD-53A8-407E-AA98-1FAF8101F616}"/>
              </a:ext>
            </a:extLst>
          </p:cNvPr>
          <p:cNvSpPr/>
          <p:nvPr/>
        </p:nvSpPr>
        <p:spPr>
          <a:xfrm>
            <a:off x="980387" y="1416149"/>
            <a:ext cx="9950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Cerca de um décimo da radiação eletromagnética emitida pelo Sol consiste em raios ultravioleta. A maior parte deles é filtrada pela atmosfera terrestre, especialmente na camada de ozônio, situada a cerca de 20 a 35 quilômetros de altitude.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Em razão do pequeno comprimento de onda, essa radiação é capaz de penetrar algumas camadas internas da pele.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267012-18AD-A465-2D48-AC9CF99C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43" y="3095113"/>
            <a:ext cx="4895850" cy="27241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EA0282-4B9F-9DED-1965-38BF2642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55" y="3104540"/>
            <a:ext cx="4668953" cy="286793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8E3DFF-C46D-D679-2CC2-20B02863447B}"/>
              </a:ext>
            </a:extLst>
          </p:cNvPr>
          <p:cNvSpPr txBox="1"/>
          <p:nvPr/>
        </p:nvSpPr>
        <p:spPr>
          <a:xfrm>
            <a:off x="6168881" y="5953476"/>
            <a:ext cx="4645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A camada de ozônio protege o planeta dos raios ultravioleta.</a:t>
            </a:r>
            <a:endParaRPr lang="pt-BR" sz="14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D6F45AF-295F-F800-116F-E5D4275DD647}"/>
              </a:ext>
            </a:extLst>
          </p:cNvPr>
          <p:cNvSpPr txBox="1"/>
          <p:nvPr/>
        </p:nvSpPr>
        <p:spPr>
          <a:xfrm>
            <a:off x="1115932" y="5759289"/>
            <a:ext cx="4723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dos tipos de radiação ultravioleta e algumas de suas características e riscos.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4166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654043"/>
            <a:ext cx="9347200" cy="16260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3 – </a:t>
            </a:r>
            <a:r>
              <a:rPr lang="pt-BR" sz="4800" b="1">
                <a:latin typeface="+mn-lt"/>
              </a:rPr>
              <a:t>ONDAS ELETROMAGNÉTICAS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826" y="3577907"/>
            <a:ext cx="10036748" cy="1484203"/>
          </a:xfrm>
        </p:spPr>
        <p:txBody>
          <a:bodyPr>
            <a:noAutofit/>
          </a:bodyPr>
          <a:lstStyle/>
          <a:p>
            <a:r>
              <a:rPr lang="pt-BR" sz="3000" b="1">
                <a:latin typeface="+mn-lt"/>
              </a:rPr>
              <a:t>Do rádio à luz visível (sistemas de transmissão e recepção)</a:t>
            </a:r>
          </a:p>
          <a:p>
            <a:r>
              <a:rPr lang="pt-BR" sz="3000" b="1">
                <a:latin typeface="+mn-lt"/>
              </a:rPr>
              <a:t>Do ultravioleta ao raio gama</a:t>
            </a:r>
          </a:p>
          <a:p>
            <a:r>
              <a:rPr lang="pt-BR" sz="3000" b="1">
                <a:latin typeface="+mn-lt"/>
              </a:rPr>
              <a:t>Aplicações das ondas (radiações) eletromagnéticas (Medicina)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13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7AB833-4EED-4141-96AF-A82E9190D0E5}"/>
              </a:ext>
            </a:extLst>
          </p:cNvPr>
          <p:cNvSpPr txBox="1">
            <a:spLocks/>
          </p:cNvSpPr>
          <p:nvPr/>
        </p:nvSpPr>
        <p:spPr>
          <a:xfrm>
            <a:off x="304684" y="678881"/>
            <a:ext cx="11582631" cy="705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 eletromagnéticas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75DADB-26CE-462D-8DB6-821BBE0EB251}"/>
              </a:ext>
            </a:extLst>
          </p:cNvPr>
          <p:cNvSpPr/>
          <p:nvPr/>
        </p:nvSpPr>
        <p:spPr>
          <a:xfrm>
            <a:off x="3173445" y="1763858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luz visível, o infravermelho, os raios ultravioleta, os raios X são exemplos diferentes de um mesmo tipo de fenômeno, as </a:t>
            </a:r>
            <a:r>
              <a:rPr lang="pt-BR" b="1" dirty="0"/>
              <a:t>ondas eletromagnéticas</a:t>
            </a:r>
            <a:r>
              <a:rPr lang="pt-BR" dirty="0"/>
              <a:t>. São </a:t>
            </a:r>
            <a:r>
              <a:rPr lang="pt-BR" b="1" dirty="0"/>
              <a:t>transversais</a:t>
            </a:r>
            <a:r>
              <a:rPr lang="pt-BR" dirty="0"/>
              <a:t> e podem se propagar no vácuo. </a:t>
            </a:r>
            <a:r>
              <a:rPr lang="pt-BR" dirty="0">
                <a:latin typeface="FrutigerLTStd-Light"/>
              </a:rPr>
              <a:t>Quanto maior a frequência, menor é o comprimento de onda.</a:t>
            </a:r>
          </a:p>
          <a:p>
            <a:r>
              <a:rPr lang="pt-BR" dirty="0"/>
              <a:t>Assim como existe um espectro sonoro, existe um espectro eletromagnético, representado na figura.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9A22162-49A5-43A9-AF5E-7B6F98147C38}"/>
              </a:ext>
            </a:extLst>
          </p:cNvPr>
          <p:cNvSpPr/>
          <p:nvPr/>
        </p:nvSpPr>
        <p:spPr>
          <a:xfrm>
            <a:off x="4664107" y="4216979"/>
            <a:ext cx="4943476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No vácuo, todas as ondas eletromagnéticas se deslocam com a mesma velocidade, conhecida como </a:t>
            </a:r>
            <a:r>
              <a:rPr lang="pt-BR" b="1">
                <a:solidFill>
                  <a:schemeClr val="tx1"/>
                </a:solidFill>
              </a:rPr>
              <a:t>velocidade da luz</a:t>
            </a:r>
            <a:r>
              <a:rPr lang="pt-BR">
                <a:solidFill>
                  <a:schemeClr val="tx1"/>
                </a:solidFill>
              </a:rPr>
              <a:t>, de aproximadamente 3 x 10</a:t>
            </a:r>
            <a:r>
              <a:rPr lang="pt-BR" b="0" i="0" u="none" strike="noStrike" baseline="30000">
                <a:solidFill>
                  <a:schemeClr val="tx1"/>
                </a:solidFill>
              </a:rPr>
              <a:t>8</a:t>
            </a:r>
            <a:r>
              <a:rPr lang="pt-BR" b="0" i="0" u="none" strike="noStrike" baseline="0">
                <a:solidFill>
                  <a:schemeClr val="tx1"/>
                </a:solidFill>
              </a:rPr>
              <a:t> </a:t>
            </a:r>
            <a:r>
              <a:rPr lang="pt-BR">
                <a:solidFill>
                  <a:schemeClr val="tx1"/>
                </a:solidFill>
              </a:rPr>
              <a:t>m/s (300 000 km/s).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ED46432-283E-59B3-6802-BA72AE680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6"/>
          <a:stretch/>
        </p:blipFill>
        <p:spPr>
          <a:xfrm>
            <a:off x="49190" y="565248"/>
            <a:ext cx="2792389" cy="62927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8889CCB-B11C-4FED-BFD0-8071D095130F}"/>
              </a:ext>
            </a:extLst>
          </p:cNvPr>
          <p:cNvSpPr/>
          <p:nvPr/>
        </p:nvSpPr>
        <p:spPr>
          <a:xfrm>
            <a:off x="2636906" y="6413698"/>
            <a:ext cx="4456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espectro eletromagnético.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4461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5C437B-760C-4FA9-A205-A7D380D10F39}"/>
              </a:ext>
            </a:extLst>
          </p:cNvPr>
          <p:cNvSpPr txBox="1">
            <a:spLocks/>
          </p:cNvSpPr>
          <p:nvPr/>
        </p:nvSpPr>
        <p:spPr>
          <a:xfrm>
            <a:off x="350807" y="668279"/>
            <a:ext cx="11490385" cy="766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Do rádio ao infravermelho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F82978-84A4-419D-A499-020CC4A244BE}"/>
              </a:ext>
            </a:extLst>
          </p:cNvPr>
          <p:cNvSpPr/>
          <p:nvPr/>
        </p:nvSpPr>
        <p:spPr>
          <a:xfrm>
            <a:off x="1724129" y="3820881"/>
            <a:ext cx="2151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b="1" i="0" u="none" strike="noStrike" baseline="0" dirty="0">
                <a:solidFill>
                  <a:srgbClr val="2F2F2E"/>
                </a:solidFill>
              </a:rPr>
              <a:t>Ondas de rádio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:</a:t>
            </a:r>
          </a:p>
          <a:p>
            <a:pPr algn="l"/>
            <a:r>
              <a:rPr lang="pt-BR" sz="1600" b="0" i="0" u="none" strike="noStrike" baseline="0" dirty="0">
                <a:solidFill>
                  <a:srgbClr val="2F2F2E"/>
                </a:solidFill>
              </a:rPr>
              <a:t>comumente utilizadas em sistemas de comunicação, como rádio, televisão, telefonia celular, entre outros.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53E264-4F17-4C04-88A4-C7E477E61455}"/>
              </a:ext>
            </a:extLst>
          </p:cNvPr>
          <p:cNvSpPr/>
          <p:nvPr/>
        </p:nvSpPr>
        <p:spPr>
          <a:xfrm>
            <a:off x="5287130" y="3569082"/>
            <a:ext cx="2277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</a:rPr>
              <a:t>Micro-ondas</a:t>
            </a:r>
            <a:r>
              <a:rPr lang="pt-BR" sz="1600" dirty="0">
                <a:solidFill>
                  <a:srgbClr val="2F2F2E"/>
                </a:solidFill>
              </a:rPr>
              <a:t>:</a:t>
            </a:r>
          </a:p>
          <a:p>
            <a:r>
              <a:rPr lang="pt-BR" sz="1600" dirty="0">
                <a:solidFill>
                  <a:srgbClr val="2F2F2E"/>
                </a:solidFill>
              </a:rPr>
              <a:t>podem ser utilizadas em sistemas de telecomunicação por satélite, no funcionamento de radares e em fornos micro-ondas, para aquecer alimentos.</a:t>
            </a:r>
            <a:endParaRPr lang="pt-BR" sz="16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2557A94-D805-41BF-A08D-984AF69419C3}"/>
              </a:ext>
            </a:extLst>
          </p:cNvPr>
          <p:cNvSpPr/>
          <p:nvPr/>
        </p:nvSpPr>
        <p:spPr>
          <a:xfrm>
            <a:off x="9155287" y="3865335"/>
            <a:ext cx="215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b="1" i="0" u="none" strike="noStrike" baseline="0" dirty="0">
                <a:solidFill>
                  <a:srgbClr val="2F2F2E"/>
                </a:solidFill>
              </a:rPr>
              <a:t>Infravermelho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:</a:t>
            </a:r>
          </a:p>
          <a:p>
            <a:pPr algn="l"/>
            <a:r>
              <a:rPr lang="pt-BR" sz="1600" b="0" i="0" u="none" strike="noStrike" baseline="0" dirty="0">
                <a:solidFill>
                  <a:srgbClr val="2F2F2E"/>
                </a:solidFill>
              </a:rPr>
              <a:t>relacionadas à transmissão de calor. Podem ser usadas no funcionamento de sensores de presença, controles remotos de eletroeletrônicos, câmeras noturnas, entre outros.</a:t>
            </a:r>
            <a:endParaRPr lang="pt-BR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781030C-76A5-81EE-E355-9271A281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04" y="1625916"/>
            <a:ext cx="3288303" cy="212953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4E0559FD-D647-73D6-AFA4-58A584B22D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30"/>
          <a:stretch/>
        </p:blipFill>
        <p:spPr>
          <a:xfrm>
            <a:off x="4367706" y="2162338"/>
            <a:ext cx="3734259" cy="133564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32DA717-8174-D270-5B4B-27AED2CBA3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07"/>
          <a:stretch/>
        </p:blipFill>
        <p:spPr>
          <a:xfrm>
            <a:off x="8212464" y="2540328"/>
            <a:ext cx="3855154" cy="13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9BFFA-86B7-4624-9528-E9D03F2EC606}"/>
              </a:ext>
            </a:extLst>
          </p:cNvPr>
          <p:cNvSpPr txBox="1">
            <a:spLocks/>
          </p:cNvSpPr>
          <p:nvPr/>
        </p:nvSpPr>
        <p:spPr>
          <a:xfrm>
            <a:off x="0" y="66478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Da luz visível aos raios gama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FD9CD1-6D1A-473D-9B91-8B982963D7CE}"/>
              </a:ext>
            </a:extLst>
          </p:cNvPr>
          <p:cNvSpPr/>
          <p:nvPr/>
        </p:nvSpPr>
        <p:spPr>
          <a:xfrm>
            <a:off x="3811855" y="3466556"/>
            <a:ext cx="2534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F2F2E"/>
                </a:solidFill>
              </a:rPr>
              <a:t>Ultravioleta</a:t>
            </a:r>
            <a:r>
              <a:rPr lang="pt-BR" sz="1600">
                <a:solidFill>
                  <a:srgbClr val="2F2F2E"/>
                </a:solidFill>
              </a:rPr>
              <a:t>: </a:t>
            </a:r>
          </a:p>
          <a:p>
            <a:r>
              <a:rPr lang="pt-BR" sz="1600">
                <a:solidFill>
                  <a:srgbClr val="2F2F2E"/>
                </a:solidFill>
              </a:rPr>
              <a:t>emitida pelo Sol e por alguns equipamentos elétricos, como certas lâmpadas.</a:t>
            </a:r>
            <a:endParaRPr lang="pt-BR" sz="16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3D2928-94BE-4A1C-921B-22B003816799}"/>
              </a:ext>
            </a:extLst>
          </p:cNvPr>
          <p:cNvSpPr/>
          <p:nvPr/>
        </p:nvSpPr>
        <p:spPr>
          <a:xfrm>
            <a:off x="6705881" y="3429000"/>
            <a:ext cx="2155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F2F2E"/>
                </a:solidFill>
              </a:rPr>
              <a:t>Raios X</a:t>
            </a:r>
            <a:r>
              <a:rPr lang="pt-BR" sz="1600">
                <a:solidFill>
                  <a:srgbClr val="2F2F2E"/>
                </a:solidFill>
              </a:rPr>
              <a:t>: </a:t>
            </a:r>
          </a:p>
          <a:p>
            <a:r>
              <a:rPr lang="pt-BR" sz="1600">
                <a:solidFill>
                  <a:srgbClr val="2F2F2E"/>
                </a:solidFill>
              </a:rPr>
              <a:t>capacidade de atravessar diversos tecidos do corpo humano e largamente utilizadas na realização e exames médicos não invasivos.</a:t>
            </a:r>
            <a:endParaRPr lang="pt-BR" sz="16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E36C5A-E7F9-4D68-9739-477A7B96CF7C}"/>
              </a:ext>
            </a:extLst>
          </p:cNvPr>
          <p:cNvSpPr/>
          <p:nvPr/>
        </p:nvSpPr>
        <p:spPr>
          <a:xfrm>
            <a:off x="9730598" y="3462965"/>
            <a:ext cx="2155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F2F2E"/>
                </a:solidFill>
              </a:rPr>
              <a:t>Raios gama</a:t>
            </a:r>
            <a:r>
              <a:rPr lang="pt-BR" sz="1600">
                <a:solidFill>
                  <a:srgbClr val="2F2F2E"/>
                </a:solidFill>
              </a:rPr>
              <a:t>: ondas eletromagnéticas de alta energia, utilizadas de forma controlada em tratamentos médicos de algumas doenças.</a:t>
            </a:r>
            <a:endParaRPr lang="pt-BR" sz="16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1EBED5-DC29-B3CE-B420-4B66387C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292" y="2522702"/>
            <a:ext cx="2876281" cy="94026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050E21E-F8CB-F29B-5530-977B60564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19"/>
          <a:stretch/>
        </p:blipFill>
        <p:spPr>
          <a:xfrm>
            <a:off x="5987791" y="2146551"/>
            <a:ext cx="2876281" cy="131641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77AEE4F-7ABF-4F25-7EF0-C318E650E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90" y="2083791"/>
            <a:ext cx="2948257" cy="1379174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5767F2A6-828F-64F4-2CB5-1390FF21CC68}"/>
              </a:ext>
            </a:extLst>
          </p:cNvPr>
          <p:cNvSpPr/>
          <p:nvPr/>
        </p:nvSpPr>
        <p:spPr>
          <a:xfrm>
            <a:off x="838968" y="3462965"/>
            <a:ext cx="220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/>
              <a:t>Luz visível</a:t>
            </a:r>
            <a:r>
              <a:rPr lang="pt-BR" sz="1600"/>
              <a:t>: </a:t>
            </a:r>
          </a:p>
          <a:p>
            <a:r>
              <a:rPr lang="pt-BR" sz="1600"/>
              <a:t>perceptíveis pela visão humana na forma de cores de frequências específicas.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48857B0-8400-D673-8E40-8B4768BD3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4" y="2564616"/>
            <a:ext cx="2869000" cy="9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2584842-23A2-47DA-64DB-858C82AC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8EFFC1-3A36-518A-0DBC-0348BC82F44A}"/>
              </a:ext>
            </a:extLst>
          </p:cNvPr>
          <p:cNvSpPr txBox="1"/>
          <p:nvPr/>
        </p:nvSpPr>
        <p:spPr>
          <a:xfrm>
            <a:off x="1740784" y="1412255"/>
            <a:ext cx="9437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u="none" strike="noStrike" baseline="0" dirty="0">
                <a:solidFill>
                  <a:srgbClr val="2F2F2E"/>
                </a:solidFill>
              </a:rPr>
              <a:t>A retina do olho humano possui dois tipos principais de células, que captam os estímulos luminosos e geram sinais que são transmitidos ao cérebro: os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bastonetes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relacionados à percepção da intensidade luminosa (claro e escuro), e os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cones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relacionados à percepção de cores.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9BFEF0C-8644-2635-BAC2-938140941DF7}"/>
              </a:ext>
            </a:extLst>
          </p:cNvPr>
          <p:cNvSpPr txBox="1">
            <a:spLocks/>
          </p:cNvSpPr>
          <p:nvPr/>
        </p:nvSpPr>
        <p:spPr>
          <a:xfrm>
            <a:off x="319176" y="686105"/>
            <a:ext cx="11567371" cy="7321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4800" b="0" i="0" kern="1200" baseline="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Espectro visível</a:t>
            </a:r>
            <a:endParaRPr lang="pt-BR" sz="5400" dirty="0">
              <a:effectLst/>
            </a:endParaRPr>
          </a:p>
        </p:txBody>
      </p:sp>
      <p:pic>
        <p:nvPicPr>
          <p:cNvPr id="10" name="Google Shape;67;p15">
            <a:extLst>
              <a:ext uri="{FF2B5EF4-FFF2-40B4-BE49-F238E27FC236}">
                <a16:creationId xmlns:a16="http://schemas.microsoft.com/office/drawing/2014/main" id="{6D8EC56F-D944-CC2C-F742-B30ECCDBF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111E12-0044-106D-C9A4-378AA44C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03" y="2715994"/>
            <a:ext cx="5887997" cy="27291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46FA187-8F3E-9EE6-3920-05DEC9976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252776" y="3112855"/>
            <a:ext cx="6296025" cy="11942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93AC4B-05BA-930F-6E6A-0E32789C93B5}"/>
              </a:ext>
            </a:extLst>
          </p:cNvPr>
          <p:cNvSpPr txBox="1"/>
          <p:nvPr/>
        </p:nvSpPr>
        <p:spPr>
          <a:xfrm>
            <a:off x="2047960" y="2897521"/>
            <a:ext cx="31412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Existem três tipos de cones, e cada um deles é mais sensível a um comprimento de onda: 700 </a:t>
            </a:r>
            <a:r>
              <a:rPr lang="pt-BR" sz="1600" b="0" i="0" u="none" strike="noStrike" baseline="0" err="1">
                <a:solidFill>
                  <a:srgbClr val="2F2F2E"/>
                </a:solidFill>
              </a:rPr>
              <a:t>nm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550 </a:t>
            </a:r>
            <a:r>
              <a:rPr lang="pt-BR" sz="1600" b="0" i="0" u="none" strike="noStrike" baseline="0" err="1">
                <a:solidFill>
                  <a:srgbClr val="2F2F2E"/>
                </a:solidFill>
              </a:rPr>
              <a:t>nm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ou 450 </a:t>
            </a:r>
            <a:r>
              <a:rPr lang="pt-BR" sz="1600" b="0" i="0" u="none" strike="noStrike" baseline="0" err="1">
                <a:solidFill>
                  <a:srgbClr val="2F2F2E"/>
                </a:solidFill>
              </a:rPr>
              <a:t>nm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Esses comprimentos de onda correspondem, respectivamente, às três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cores primárias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: vermelho, verde e azul.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CB6D04-6C4B-32ED-1E0B-422F2EB552A2}"/>
              </a:ext>
            </a:extLst>
          </p:cNvPr>
          <p:cNvSpPr txBox="1"/>
          <p:nvPr/>
        </p:nvSpPr>
        <p:spPr>
          <a:xfrm>
            <a:off x="6653166" y="5208228"/>
            <a:ext cx="373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Esquema mostrando a combinação de três feixes de luz – vermelho, verde e azul.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3A3C19-8089-61AC-05B1-8118EFBBFADA}"/>
              </a:ext>
            </a:extLst>
          </p:cNvPr>
          <p:cNvSpPr txBox="1"/>
          <p:nvPr/>
        </p:nvSpPr>
        <p:spPr>
          <a:xfrm>
            <a:off x="1492369" y="6125517"/>
            <a:ext cx="3804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solidFill>
                  <a:srgbClr val="2F2F2E"/>
                </a:solidFill>
              </a:rPr>
              <a:t>Representação de comprimentos de onda e frequência referentes às cores do espectro visível.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00744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65C43-97A8-446E-93FC-5F1C601D7026}"/>
              </a:ext>
            </a:extLst>
          </p:cNvPr>
          <p:cNvSpPr txBox="1">
            <a:spLocks/>
          </p:cNvSpPr>
          <p:nvPr/>
        </p:nvSpPr>
        <p:spPr>
          <a:xfrm>
            <a:off x="337346" y="662285"/>
            <a:ext cx="11517307" cy="739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Telecomunicações: ondas de rádio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884CB5-480C-4321-9225-EBB7D8765745}"/>
              </a:ext>
            </a:extLst>
          </p:cNvPr>
          <p:cNvSpPr/>
          <p:nvPr/>
        </p:nvSpPr>
        <p:spPr>
          <a:xfrm>
            <a:off x="6626362" y="6449023"/>
            <a:ext cx="4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/>
              <a:t>Representação da emissão de ondas de rádio FM.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657820-28D6-4938-9921-47282A0A0632}"/>
              </a:ext>
            </a:extLst>
          </p:cNvPr>
          <p:cNvSpPr/>
          <p:nvPr/>
        </p:nvSpPr>
        <p:spPr>
          <a:xfrm>
            <a:off x="6626361" y="4291906"/>
            <a:ext cx="4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/>
              <a:t>Representação da emissão de ondas de rádio AM.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975051-18B8-438F-8FC0-9925CB538084}"/>
              </a:ext>
            </a:extLst>
          </p:cNvPr>
          <p:cNvSpPr/>
          <p:nvPr/>
        </p:nvSpPr>
        <p:spPr>
          <a:xfrm>
            <a:off x="933254" y="1461987"/>
            <a:ext cx="10114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Nos sistemas de comunicação que utilizam ondas de rádio, as ondas são geralmente emitidas por aparelhos </a:t>
            </a:r>
            <a:r>
              <a:rPr lang="pt-BR" b="1" dirty="0"/>
              <a:t>transmissores</a:t>
            </a:r>
            <a:r>
              <a:rPr lang="pt-BR" dirty="0"/>
              <a:t> instalados em torres, e sua recepção é feita por equipamentos que atuam como </a:t>
            </a:r>
            <a:r>
              <a:rPr lang="pt-BR" b="1" dirty="0"/>
              <a:t>receptores</a:t>
            </a:r>
            <a:r>
              <a:rPr lang="pt-BR" dirty="0"/>
              <a:t>, como a televisão, o rádio e o telefone celular.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8D1BB-A797-4831-92BC-3EFF4B91F7E6}"/>
              </a:ext>
            </a:extLst>
          </p:cNvPr>
          <p:cNvSpPr/>
          <p:nvPr/>
        </p:nvSpPr>
        <p:spPr>
          <a:xfrm>
            <a:off x="1674149" y="2755006"/>
            <a:ext cx="4595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As ondas de rádio de </a:t>
            </a:r>
            <a:r>
              <a:rPr lang="pt-BR" sz="1600" b="1" dirty="0"/>
              <a:t>menores frequências</a:t>
            </a:r>
            <a:r>
              <a:rPr lang="pt-BR" sz="1600" dirty="0"/>
              <a:t>, como aquelas emitidas por emissoras </a:t>
            </a:r>
            <a:r>
              <a:rPr lang="pt-BR" sz="1600" b="1" dirty="0"/>
              <a:t>AM</a:t>
            </a:r>
            <a:r>
              <a:rPr lang="pt-BR" sz="1600" dirty="0"/>
              <a:t> (amplitude modulada), são conhecidas como </a:t>
            </a:r>
            <a:r>
              <a:rPr lang="pt-BR" sz="1600" b="1" dirty="0"/>
              <a:t>ondas longas</a:t>
            </a:r>
            <a:r>
              <a:rPr lang="pt-BR" sz="1600" dirty="0"/>
              <a:t>, que permitem sua reflexão na </a:t>
            </a:r>
            <a:r>
              <a:rPr lang="pt-BR" sz="1600" b="1" dirty="0"/>
              <a:t>ionosfera</a:t>
            </a:r>
            <a:r>
              <a:rPr lang="pt-BR" sz="1600" dirty="0"/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4931625-18E4-BBEA-064A-CC78DB5D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62" y="2368058"/>
            <a:ext cx="4065423" cy="19567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33A9908-9801-B91E-8062-F4BDDC56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63" y="4534289"/>
            <a:ext cx="4065423" cy="19476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3F3C04-3C4D-11F2-3AA4-671EA46A220F}"/>
              </a:ext>
            </a:extLst>
          </p:cNvPr>
          <p:cNvSpPr txBox="1"/>
          <p:nvPr/>
        </p:nvSpPr>
        <p:spPr>
          <a:xfrm>
            <a:off x="1898924" y="4651115"/>
            <a:ext cx="43710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As ondas de rádio de </a:t>
            </a:r>
            <a:r>
              <a:rPr lang="pt-BR" sz="1600" b="1" dirty="0"/>
              <a:t>maiores frequências</a:t>
            </a:r>
            <a:r>
              <a:rPr lang="pt-BR" sz="1600" dirty="0"/>
              <a:t>, como as emitidas por emissoras </a:t>
            </a:r>
            <a:r>
              <a:rPr lang="pt-BR" sz="1600" b="1" dirty="0"/>
              <a:t>FM</a:t>
            </a:r>
            <a:r>
              <a:rPr lang="pt-BR" sz="1600" dirty="0"/>
              <a:t> (frequência modulada) e alguns sinais de televisão, têm comprimento de </a:t>
            </a:r>
            <a:r>
              <a:rPr lang="pt-BR" sz="1600" b="1" dirty="0"/>
              <a:t>onda menor </a:t>
            </a:r>
            <a:r>
              <a:rPr lang="pt-BR" sz="1600" dirty="0"/>
              <a:t>e não são refletidas na ionosfera. Essas transmissões dependem de outras torres, chamadas </a:t>
            </a:r>
            <a:r>
              <a:rPr lang="pt-BR" sz="1600" b="1" dirty="0"/>
              <a:t>torres de retransmissão.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445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B397B-91A1-41D8-86D1-4D4371A4E36B}"/>
              </a:ext>
            </a:extLst>
          </p:cNvPr>
          <p:cNvSpPr txBox="1">
            <a:spLocks/>
          </p:cNvSpPr>
          <p:nvPr/>
        </p:nvSpPr>
        <p:spPr>
          <a:xfrm>
            <a:off x="311987" y="699943"/>
            <a:ext cx="11568024" cy="723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Telecomunicações: micro-ondas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E2FBA9-1B36-4E84-828A-1B8E6FD1F5B1}"/>
              </a:ext>
            </a:extLst>
          </p:cNvPr>
          <p:cNvSpPr/>
          <p:nvPr/>
        </p:nvSpPr>
        <p:spPr>
          <a:xfrm>
            <a:off x="601980" y="2794525"/>
            <a:ext cx="3183149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>
                <a:solidFill>
                  <a:srgbClr val="2F2F2E"/>
                </a:solidFill>
                <a:latin typeface="FrutigerLTStd-Light"/>
              </a:rPr>
              <a:t>Em algumas transmissões de televisão e telefonia móvel, a retransmissão também pode ser feita por </a:t>
            </a:r>
            <a:r>
              <a:rPr lang="pt-BR" sz="1600" b="1">
                <a:solidFill>
                  <a:srgbClr val="2F2F2E"/>
                </a:solidFill>
                <a:latin typeface="FrutigerLTStd-Light"/>
              </a:rPr>
              <a:t>satélites artificiais</a:t>
            </a:r>
            <a:r>
              <a:rPr lang="pt-BR" sz="1600">
                <a:solidFill>
                  <a:srgbClr val="2F2F2E"/>
                </a:solidFill>
                <a:latin typeface="FrutigerLTStd-Light"/>
              </a:rPr>
              <a:t> em órbita ao redor da Terra para a </a:t>
            </a:r>
            <a:r>
              <a:rPr lang="pt-BR" sz="1600" b="1" i="0" u="none" strike="noStrike" baseline="0">
                <a:solidFill>
                  <a:srgbClr val="2F2F2E"/>
                </a:solidFill>
                <a:latin typeface="FrutigerLTStd-Light"/>
              </a:rPr>
              <a:t>retransmissão</a:t>
            </a:r>
            <a:r>
              <a:rPr lang="pt-BR" sz="1600" b="0" i="0" u="none" strike="noStrike" baseline="0">
                <a:solidFill>
                  <a:srgbClr val="2F2F2E"/>
                </a:solidFill>
                <a:latin typeface="FrutigerLTStd-Light"/>
              </a:rPr>
              <a:t> de </a:t>
            </a:r>
            <a:r>
              <a:rPr lang="pt-BR" sz="1600" b="1" i="0" u="none" strike="noStrike" baseline="0">
                <a:solidFill>
                  <a:srgbClr val="2F2F2E"/>
                </a:solidFill>
                <a:latin typeface="FrutigerLTStd-Light"/>
              </a:rPr>
              <a:t>ondas de alta frequência</a:t>
            </a:r>
            <a:r>
              <a:rPr lang="pt-BR" sz="1600" b="0" i="0" u="none" strike="noStrike" baseline="0">
                <a:solidFill>
                  <a:srgbClr val="2F2F2E"/>
                </a:solidFill>
                <a:latin typeface="FrutigerLTStd-Light"/>
              </a:rPr>
              <a:t> aumentando o alcance das informações das fontes emissoras.</a:t>
            </a:r>
            <a:endParaRPr lang="pt-B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A8C05A-1720-76D0-306B-6AF19FAA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1" y="2288432"/>
            <a:ext cx="6492102" cy="35080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AEBFBA-E50F-8995-E946-CEFF6A17ACAD}"/>
              </a:ext>
            </a:extLst>
          </p:cNvPr>
          <p:cNvSpPr txBox="1"/>
          <p:nvPr/>
        </p:nvSpPr>
        <p:spPr>
          <a:xfrm>
            <a:off x="3681435" y="5793126"/>
            <a:ext cx="6771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2F2F2E"/>
                </a:solidFill>
              </a:rPr>
              <a:t>Representação da emissão de ondas retransmitidas por torres ou satélites artificiais.</a:t>
            </a:r>
            <a:endParaRPr lang="pt-BR" sz="14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A0053F-83C0-ABD5-5BBA-ED6E6762C893}"/>
              </a:ext>
            </a:extLst>
          </p:cNvPr>
          <p:cNvSpPr txBox="1"/>
          <p:nvPr/>
        </p:nvSpPr>
        <p:spPr>
          <a:xfrm>
            <a:off x="1123359" y="1502567"/>
            <a:ext cx="9945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Ondas eletromagnéticas na faixa de frequência entre 10</a:t>
            </a:r>
            <a:r>
              <a:rPr lang="pt-BR" baseline="30000" dirty="0"/>
              <a:t>9</a:t>
            </a:r>
            <a:r>
              <a:rPr lang="pt-BR" dirty="0"/>
              <a:t> Hz e 10</a:t>
            </a:r>
            <a:r>
              <a:rPr lang="pt-BR" baseline="30000" dirty="0"/>
              <a:t>11</a:t>
            </a:r>
            <a:r>
              <a:rPr lang="pt-BR" dirty="0"/>
              <a:t> Hz são chamadas </a:t>
            </a:r>
            <a:r>
              <a:rPr lang="pt-BR" b="1" dirty="0"/>
              <a:t>micro-ondas</a:t>
            </a:r>
            <a:r>
              <a:rPr lang="pt-BR" dirty="0"/>
              <a:t>. Elas são consideradas ondas de rádio de alta frequência.</a:t>
            </a:r>
          </a:p>
        </p:txBody>
      </p:sp>
    </p:spTree>
    <p:extLst>
      <p:ext uri="{BB962C8B-B14F-4D97-AF65-F5344CB8AC3E}">
        <p14:creationId xmlns:p14="http://schemas.microsoft.com/office/powerpoint/2010/main" val="273812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58223-BCA5-4BCE-B15A-026AC9A2C667}"/>
              </a:ext>
            </a:extLst>
          </p:cNvPr>
          <p:cNvSpPr txBox="1">
            <a:spLocks/>
          </p:cNvSpPr>
          <p:nvPr/>
        </p:nvSpPr>
        <p:spPr>
          <a:xfrm>
            <a:off x="323850" y="688098"/>
            <a:ext cx="11528844" cy="775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Internet sem fio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019110-1210-44DF-BAF5-3EF8AA7979E1}"/>
              </a:ext>
            </a:extLst>
          </p:cNvPr>
          <p:cNvSpPr/>
          <p:nvPr/>
        </p:nvSpPr>
        <p:spPr>
          <a:xfrm>
            <a:off x="323850" y="1466404"/>
            <a:ext cx="1152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 conexão à internet sem fio pode ocorrer de duas maneiras principais: pela rede de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telefonia celular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ou por redes </a:t>
            </a:r>
            <a:r>
              <a:rPr lang="pt-BR" sz="1800" b="1" i="1" u="none" strike="noStrike" baseline="0" err="1">
                <a:solidFill>
                  <a:srgbClr val="2F2F2E"/>
                </a:solidFill>
              </a:rPr>
              <a:t>wi-fi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125A09-175A-4F2D-82FC-B9DF3D71A738}"/>
              </a:ext>
            </a:extLst>
          </p:cNvPr>
          <p:cNvSpPr/>
          <p:nvPr/>
        </p:nvSpPr>
        <p:spPr>
          <a:xfrm>
            <a:off x="414068" y="1964352"/>
            <a:ext cx="4235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 telefonia móvel tornou-se popular no mundo na década de 1960 e na década de 1990 no Brasil. A partir daí, a cobertura e os serviços possíveis aumentaram a cada geração.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4D7ED5-1647-DA9A-7987-76BD5371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04" y="2130725"/>
            <a:ext cx="4745359" cy="38976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60431E-23C0-99CC-2859-C0B4D29D9CAE}"/>
              </a:ext>
            </a:extLst>
          </p:cNvPr>
          <p:cNvSpPr txBox="1"/>
          <p:nvPr/>
        </p:nvSpPr>
        <p:spPr>
          <a:xfrm>
            <a:off x="5358204" y="6059876"/>
            <a:ext cx="4414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uma rede sem fio conectada à internet.</a:t>
            </a:r>
            <a:endParaRPr lang="pt-BR" sz="1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FF63B8-6A65-9196-85D2-A31AC642BC2F}"/>
              </a:ext>
            </a:extLst>
          </p:cNvPr>
          <p:cNvSpPr txBox="1"/>
          <p:nvPr/>
        </p:nvSpPr>
        <p:spPr>
          <a:xfrm>
            <a:off x="10103563" y="4969573"/>
            <a:ext cx="1749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COMPUTER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technology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In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WILKINSON, Hugo (ed.).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The visual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encyclopedia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fr-FR" sz="1200" b="0" i="0" u="none" strike="noStrike" baseline="0" dirty="0">
                <a:solidFill>
                  <a:srgbClr val="2F2F2E"/>
                </a:solidFill>
              </a:rPr>
              <a:t>Londres: DK, 2020. p. 275.</a:t>
            </a:r>
            <a:endParaRPr lang="pt-BR" sz="3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5A25E51-A61D-D205-C5E2-F6E3F27F7032}"/>
              </a:ext>
            </a:extLst>
          </p:cNvPr>
          <p:cNvSpPr txBox="1"/>
          <p:nvPr/>
        </p:nvSpPr>
        <p:spPr>
          <a:xfrm>
            <a:off x="414068" y="4791431"/>
            <a:ext cx="4235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rede </a:t>
            </a:r>
            <a:r>
              <a:rPr lang="pt-BR" sz="1800" b="1" i="1" u="none" strike="noStrike" baseline="0" dirty="0" err="1">
                <a:solidFill>
                  <a:srgbClr val="2F2F2E"/>
                </a:solidFill>
              </a:rPr>
              <a:t>wi-fi</a:t>
            </a:r>
            <a:r>
              <a:rPr lang="pt-BR" sz="1800" b="1" i="1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conta com um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roteador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sem fio, que se comunica via micro-ondas com outros equipamentos – computadores, impressoras ou </a:t>
            </a:r>
            <a:r>
              <a:rPr lang="pt-BR" sz="1800" b="0" i="1" u="none" strike="noStrike" baseline="0" dirty="0">
                <a:solidFill>
                  <a:srgbClr val="2F2F2E"/>
                </a:solidFill>
              </a:rPr>
              <a:t>smartphones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por exemplo.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4031553-2782-31AB-5476-59A7C9ED8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2" y="3479390"/>
            <a:ext cx="408423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1055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FrutigerLTStd-Light</vt:lpstr>
      <vt:lpstr>Tema do Office</vt:lpstr>
      <vt:lpstr>Apresentação do PowerPoint</vt:lpstr>
      <vt:lpstr> Apresentação 3 – ONDAS ELETROMAGNÉTICAS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2023-08-04T14:38:19Z</dcterms:modified>
</cp:coreProperties>
</file>