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3" r:id="rId2"/>
    <p:sldId id="268" r:id="rId3"/>
    <p:sldId id="269" r:id="rId4"/>
    <p:sldId id="270" r:id="rId5"/>
    <p:sldId id="271" r:id="rId6"/>
    <p:sldId id="272" r:id="rId7"/>
    <p:sldId id="263" r:id="rId8"/>
    <p:sldId id="273" r:id="rId9"/>
    <p:sldId id="265" r:id="rId10"/>
    <p:sldId id="274" r:id="rId11"/>
    <p:sldId id="27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FF4071-68CF-FF0F-342B-289D286956B6}" name="Paula Signorini" initials="PS" userId="S::ed-paulas@ftd.com.br::4e228791-b286-44d8-b29d-2215c3662a74" providerId="AD"/>
  <p188:author id="{533511CC-8B1F-3F60-3864-98E4C5410094}" name="Flávia Milão Silva" initials="FMS" userId="S::ed-flavias@ftd.com.br::d802b1ff-87be-4c5d-820b-e18e60c9c0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6" clrIdx="0"/>
  <p:cmAuthor id="2" name="Lilian Semenichin Nogueira" initials="LSN" lastIdx="40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  <a:srgbClr val="F5EBFF"/>
    <a:srgbClr val="ECD9FF"/>
    <a:srgbClr val="DCB9FF"/>
    <a:srgbClr val="CC99FF"/>
    <a:srgbClr val="CC66FF"/>
    <a:srgbClr val="DAEBF8"/>
    <a:srgbClr val="A8E2DC"/>
    <a:srgbClr val="61CBC1"/>
    <a:srgbClr val="68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2E105-187C-47A1-8EA4-97D75581EA64}" v="4819" dt="2023-05-16T20:06:57.274"/>
    <p1510:client id="{D3DFDAC4-1BCB-45B1-8655-4D29CF591D60}" v="7439" dt="2023-05-16T21:38:11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17239-F3D9-2D4C-A0F3-13ADD4BDCFF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44F9C-D032-864C-AAC8-48067553CE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47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86E95-79CB-054C-AACA-5E12EEE813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B545D-C2A6-FD4B-ADF6-F2D93FB5E8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50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EB1D0-8C9D-4F9A-866A-B18955908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FB92C6-9E0B-41CE-B2CE-0ECA448F0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7A513A-8A41-427E-BA5F-DEEFCB41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50BC-A3BF-AB44-82E2-7C4C22A3F627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71466C-4DA2-4597-B932-EA4DD740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C95A3-028F-4AA0-AB1B-46CD4891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6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08D3C-7E66-41EA-AA7B-643039D70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753417-B7DE-4D48-89CE-4CB943B61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47E985-1950-4183-A649-9C1454F8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0A52-9675-5449-ACAF-4AC73BF06D81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EA45DB-8D1A-4547-A024-5A95E98D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915972-1258-4AA4-8DE5-8490E11F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83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C1C5C4-1D8F-4170-9682-898629B92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01A4F1-4B0F-45BC-8995-F32D2EF11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A89137-2196-4A97-A2D9-31725322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18A8-F5D1-1840-906F-EB71929066D9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E497E-F016-47AE-BF7F-741E4E02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DB77FC-60A9-444F-AE6B-E9A81329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79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C9C09-DC90-4DF6-93B3-F404CE39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A9742D-897F-4CE1-A086-3514AF0C6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3D03D6-9F9D-4D4C-958C-E50C2C22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7A1B-CC72-D545-ABA6-7F86D5F23942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D05DB2-D327-47C1-B76F-EA1330DD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F276C0-000A-4EFA-AB87-7E5CD508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68514-C332-4422-A28C-02DC190F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7C741F-C1BD-4B7A-A387-A3D054B1D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824FB6-C11A-48EB-B06F-01E27584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621B-DE47-6146-9958-58056125CF5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9AAB1E-A637-4F2E-86A2-E7AF404F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C2A412-9982-4072-BFB8-FE67FFD4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21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65A03-BBF4-485F-A91D-B5036782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1233A2-697E-4BB9-8476-5FC2C56DB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8C55F5-9A35-457A-B6D8-5C266B0AE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42B05E-ABE5-4131-9380-86D598AA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62E7-1574-E443-BF0D-3610B5D74931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4DC5E-28DE-49A4-BFBE-47ECDBCA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41FEB0-F064-4EC3-AC40-EB9FDD77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51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16B25-55D5-45CF-860B-E29C5472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59E8C6-D366-4423-A5A8-0E54F6931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791944-25D2-471D-A5E8-0BDE5FEC9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F0A8555-71B1-49A8-B5F8-580CFEAF6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29D8AD5-CACF-439B-A454-3A15DB49B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A1BCB2D-5448-4E33-BB52-4FDAE282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886E-6DC3-064A-AE7A-F40778DB9D26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5B06676-32B3-4D3A-AA82-91B32000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F8D8ABC-11B5-4225-94EF-34595203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F2A4C-CF02-4FAF-BD07-30C16857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BAC4141-1D17-4483-8474-8B61B91B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4581-ACE6-1C42-A2D9-9A1C068196F9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D4D4F8-1550-4539-BF88-7B37AA20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6D88C3E-2DF2-479F-BEE6-6FE8B319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5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AF488D-B3AD-4128-B463-F0B492AF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3BA1-BF1D-CF4C-8531-A8604DA7EE3B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786C02-F919-4E16-A3AC-89B6D4A1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C48AED-B9EB-4560-AEBD-FECB1A93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04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D630F-4A16-4225-A345-7DFA25F0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9C2EF9-FCA9-499E-9373-F54B792C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5A4F2B-D25A-42AF-9617-79988E62C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6BA1E5-001F-4840-B63A-7EE5A4BA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9B8B-8644-8843-B06A-329D59A7CA88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41E71F-8AAA-465A-8006-77C8B172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0537E6-73A2-44E2-A782-849BCC8D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36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0D177-0C6B-40B8-B110-3B39169E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949301B-9E89-474E-9FF8-5394A6781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FB0B1A-85AD-4BA6-B984-5C63B1C44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3E2FE7-555E-44C9-A41D-B83A167D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CBEC-F83D-2745-8F66-5855C33E1E62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EE1D7F-73A0-4D59-9DC8-E1507EEA5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2A3011-E089-47E4-961B-621265A8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76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635D79-C004-4335-AFEA-458D9653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1059E6-FCE2-4DBE-AF75-1A8F6C738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7DE792-9E71-486B-B1BF-0767FB15A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4DA8-5E6E-2042-A980-5A1264D1191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B0BE60-5C6A-4BCA-9559-E9CEB2268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D45AF5-B2FA-4628-BF83-23690F937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10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7"/>
          <a:stretch/>
        </p:blipFill>
        <p:spPr>
          <a:xfrm>
            <a:off x="0" y="1"/>
            <a:ext cx="9261446" cy="6730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35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BD8AE1AB-0B6A-544A-04D5-96E3CF3F4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1601560"/>
            <a:ext cx="5457825" cy="40991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18034C2-A9D4-4A0C-A0CC-F77E2ACC0688}"/>
              </a:ext>
            </a:extLst>
          </p:cNvPr>
          <p:cNvSpPr txBox="1">
            <a:spLocks/>
          </p:cNvSpPr>
          <p:nvPr/>
        </p:nvSpPr>
        <p:spPr>
          <a:xfrm>
            <a:off x="0" y="707919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Propriedades do som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7C609E0-34FF-4640-AA9D-B2B0530320D7}"/>
              </a:ext>
            </a:extLst>
          </p:cNvPr>
          <p:cNvSpPr/>
          <p:nvPr/>
        </p:nvSpPr>
        <p:spPr>
          <a:xfrm>
            <a:off x="413476" y="1420065"/>
            <a:ext cx="4958624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b="1" dirty="0"/>
              <a:t>Intensidade</a:t>
            </a:r>
          </a:p>
          <a:p>
            <a:endParaRPr lang="pt-BR" dirty="0"/>
          </a:p>
          <a:p>
            <a:r>
              <a:rPr lang="pt-BR" dirty="0"/>
              <a:t>É o </a:t>
            </a:r>
            <a:r>
              <a:rPr lang="pt-BR" b="1" dirty="0"/>
              <a:t>volume</a:t>
            </a:r>
            <a:r>
              <a:rPr lang="pt-BR" dirty="0"/>
              <a:t> do som. Está relacionada à quantidade de </a:t>
            </a:r>
            <a:r>
              <a:rPr lang="pt-BR" b="1" dirty="0"/>
              <a:t>energia</a:t>
            </a:r>
            <a:r>
              <a:rPr lang="pt-BR" dirty="0"/>
              <a:t> que a onda transporta: quanto mais intensa, maior é a quantidade de energia transportada.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10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95F5A34-8EE4-13A9-063F-553D800DCF39}"/>
              </a:ext>
            </a:extLst>
          </p:cNvPr>
          <p:cNvSpPr txBox="1"/>
          <p:nvPr/>
        </p:nvSpPr>
        <p:spPr>
          <a:xfrm>
            <a:off x="5372101" y="1422631"/>
            <a:ext cx="46672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Timbre</a:t>
            </a:r>
          </a:p>
          <a:p>
            <a:endParaRPr lang="pt-BR" b="1" dirty="0"/>
          </a:p>
          <a:p>
            <a:r>
              <a:rPr lang="pt-BR" dirty="0"/>
              <a:t>É a característica que permite diferenciar dois sons de mesma </a:t>
            </a:r>
            <a:r>
              <a:rPr lang="pt-BR" b="1" dirty="0"/>
              <a:t>altura</a:t>
            </a:r>
            <a:r>
              <a:rPr lang="pt-BR" dirty="0"/>
              <a:t>, mas produzidos por </a:t>
            </a:r>
            <a:r>
              <a:rPr lang="pt-BR" b="1" dirty="0"/>
              <a:t>fontes</a:t>
            </a:r>
            <a:r>
              <a:rPr lang="pt-BR" dirty="0"/>
              <a:t> diferentes.</a:t>
            </a:r>
          </a:p>
          <a:p>
            <a:r>
              <a:rPr lang="pt-BR" dirty="0"/>
              <a:t>Cada pessoa tem um timbre de voz.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26FB9F7-2E76-2209-190C-160941E92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76" y="3251614"/>
            <a:ext cx="4705350" cy="244909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94793AB-92C3-5714-E1DB-58520F6A62F5}"/>
              </a:ext>
            </a:extLst>
          </p:cNvPr>
          <p:cNvSpPr txBox="1"/>
          <p:nvPr/>
        </p:nvSpPr>
        <p:spPr>
          <a:xfrm>
            <a:off x="276226" y="5700711"/>
            <a:ext cx="49586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Ilustração representando que a intensidade do som diminui conforme ele se propaga para longe da fonte. Quem está perto da pessoa que gritou escuta o grito em uma intensidade mais alta; quem está afastado escuta um som mais fraco.</a:t>
            </a:r>
            <a:endParaRPr lang="pt-BR" sz="14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D6F1CA3-60DE-B397-7AA1-286CCEAB56C9}"/>
              </a:ext>
            </a:extLst>
          </p:cNvPr>
          <p:cNvSpPr txBox="1"/>
          <p:nvPr/>
        </p:nvSpPr>
        <p:spPr>
          <a:xfrm>
            <a:off x="6877050" y="4516854"/>
            <a:ext cx="22669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ROBERTS, Alice M.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The </a:t>
            </a:r>
            <a:r>
              <a:rPr lang="en-US" sz="1200" b="1" i="0" u="none" strike="noStrike" baseline="0" dirty="0">
                <a:solidFill>
                  <a:srgbClr val="2F2F2E"/>
                </a:solidFill>
              </a:rPr>
              <a:t>complete human body</a:t>
            </a:r>
            <a:r>
              <a:rPr lang="en-US" sz="1200" b="0" i="0" u="none" strike="noStrike" baseline="0" dirty="0">
                <a:solidFill>
                  <a:srgbClr val="2F2F2E"/>
                </a:solidFill>
              </a:rPr>
              <a:t>: the definitive visual guide. 2. ed. Nova York: DK Publishing, 2016. p. 338-345.</a:t>
            </a:r>
            <a:endParaRPr lang="pt-BR" sz="36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B06FCFF-FAB7-4B4D-0CD3-26CCBF637BD5}"/>
              </a:ext>
            </a:extLst>
          </p:cNvPr>
          <p:cNvSpPr txBox="1"/>
          <p:nvPr/>
        </p:nvSpPr>
        <p:spPr>
          <a:xfrm>
            <a:off x="6103797" y="5598821"/>
            <a:ext cx="58119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Representação da produção da voz. As pregas vocais, em detalhe e vistas de cima, são estruturas formadas por tecido muscular e se localizam na laringe. Quando falamos, o ar que passa pela laringe faz as pregas vocais vibrarem, emitindo som.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3544332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034C2-A9D4-4A0C-A0CC-F77E2ACC0688}"/>
              </a:ext>
            </a:extLst>
          </p:cNvPr>
          <p:cNvSpPr txBox="1">
            <a:spLocks/>
          </p:cNvSpPr>
          <p:nvPr/>
        </p:nvSpPr>
        <p:spPr>
          <a:xfrm>
            <a:off x="0" y="687330"/>
            <a:ext cx="12192000" cy="688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Eco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4148729-D5F9-4270-9EC5-C73A938E9930}"/>
              </a:ext>
            </a:extLst>
          </p:cNvPr>
          <p:cNvSpPr/>
          <p:nvPr/>
        </p:nvSpPr>
        <p:spPr>
          <a:xfrm>
            <a:off x="304798" y="1297224"/>
            <a:ext cx="57531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/>
              <a:t>As ondas sonoras atingem uma superfície, parte delas é absorvida e parte é </a:t>
            </a:r>
            <a:r>
              <a:rPr lang="pt-BR" b="1"/>
              <a:t>refletida </a:t>
            </a:r>
            <a:r>
              <a:rPr lang="pt-BR"/>
              <a:t>de volta. Isso pode originar o </a:t>
            </a:r>
            <a:r>
              <a:rPr lang="pt-BR" b="1"/>
              <a:t>eco</a:t>
            </a:r>
            <a:r>
              <a:rPr lang="pt-BR"/>
              <a:t>, fenômeno que ocorre quando ouvimos o mesmo som duas vezes, uma após a outra.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1F83764-A870-4E18-94C0-FAFF12632D1E}"/>
              </a:ext>
            </a:extLst>
          </p:cNvPr>
          <p:cNvSpPr/>
          <p:nvPr/>
        </p:nvSpPr>
        <p:spPr>
          <a:xfrm>
            <a:off x="6835674" y="1297224"/>
            <a:ext cx="5010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Muitos animais, como golfinhos e morcegos, utilizam essa propriedade do som para localizar obstáculos, parceiros e possíveis presas – é a chamada </a:t>
            </a:r>
            <a:r>
              <a:rPr lang="pt-BR" b="1"/>
              <a:t>ecolocalização</a:t>
            </a:r>
            <a:r>
              <a:rPr lang="pt-BR"/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11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A970FD0-9AA5-9A25-8C79-B7164B44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49" y="2716985"/>
            <a:ext cx="4318103" cy="259191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A97AB7B-5BA0-6A5F-2DE8-E2B083919101}"/>
              </a:ext>
            </a:extLst>
          </p:cNvPr>
          <p:cNvSpPr txBox="1"/>
          <p:nvPr/>
        </p:nvSpPr>
        <p:spPr>
          <a:xfrm>
            <a:off x="847725" y="5308896"/>
            <a:ext cx="42514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URONE, Paul Peter; HINRICHS, Roger.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College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 </a:t>
            </a:r>
            <a:r>
              <a:rPr lang="en-US" sz="1200" b="1" i="0" u="none" strike="noStrike" baseline="0">
                <a:solidFill>
                  <a:srgbClr val="2F2F2E"/>
                </a:solidFill>
              </a:rPr>
              <a:t>physics</a:t>
            </a:r>
            <a:r>
              <a:rPr lang="en-US" sz="1200" b="0" i="0" u="none" strike="noStrike" baseline="0">
                <a:solidFill>
                  <a:srgbClr val="2F2F2E"/>
                </a:solidFill>
              </a:rPr>
              <a:t>. Houston: OpenStax, 2012. p. 656.</a:t>
            </a:r>
          </a:p>
          <a:p>
            <a:pPr algn="l"/>
            <a:endParaRPr lang="en-US" sz="120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Representação da formação do eco. As ondas sonoras encontram um anteparo e são refletidas.</a:t>
            </a:r>
            <a:endParaRPr lang="pt-BR" sz="14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8C00E06D-D5D1-5B65-4B1C-E20223D93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74" y="2888264"/>
            <a:ext cx="4851498" cy="2420632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40BFD564-6EAA-0E58-2F4A-DF0AEC737C25}"/>
              </a:ext>
            </a:extLst>
          </p:cNvPr>
          <p:cNvSpPr txBox="1"/>
          <p:nvPr/>
        </p:nvSpPr>
        <p:spPr>
          <a:xfrm>
            <a:off x="6835674" y="5308896"/>
            <a:ext cx="48514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URONE, Paul Peter; HINRICHS, Roger.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College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Physics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Houston: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OpenStax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, 2012. p. 656.</a:t>
            </a:r>
          </a:p>
          <a:p>
            <a:pPr algn="l"/>
            <a:endParaRPr lang="pt-BR" sz="1200" b="0" i="0" u="none" strike="noStrike" baseline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Representação da </a:t>
            </a:r>
            <a:r>
              <a:rPr lang="pt-BR" sz="1400" b="0" i="0" u="none" strike="noStrike" baseline="0" err="1">
                <a:solidFill>
                  <a:srgbClr val="2F2F2E"/>
                </a:solidFill>
              </a:rPr>
              <a:t>ecolocalização</a:t>
            </a:r>
            <a:r>
              <a:rPr lang="pt-BR" sz="1400" b="0" i="0" u="none" strike="noStrike" baseline="0">
                <a:solidFill>
                  <a:srgbClr val="2F2F2E"/>
                </a:solidFill>
              </a:rPr>
              <a:t> de um morcego.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296840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2140337"/>
            <a:ext cx="9144000" cy="164092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pt-BR" sz="4800">
                <a:latin typeface="+mn-lt"/>
              </a:rPr>
              <a:t>Apresentação 2 – </a:t>
            </a:r>
            <a:r>
              <a:rPr lang="pt-BR" sz="4800" b="1">
                <a:latin typeface="+mn-lt"/>
              </a:rPr>
              <a:t>ONDA SONORA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8640"/>
            <a:ext cx="9144000" cy="1484203"/>
          </a:xfrm>
        </p:spPr>
        <p:txBody>
          <a:bodyPr>
            <a:noAutofit/>
          </a:bodyPr>
          <a:lstStyle/>
          <a:p>
            <a:r>
              <a:rPr lang="pt-BR" sz="4000" b="1">
                <a:latin typeface="+mn-lt"/>
              </a:rPr>
              <a:t>As ondas </a:t>
            </a:r>
          </a:p>
          <a:p>
            <a:r>
              <a:rPr lang="pt-BR" sz="4000" b="1">
                <a:latin typeface="+mn-lt"/>
              </a:rPr>
              <a:t>O som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70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97AB9163-5639-8CCC-4834-EDF45C782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690" y="1301571"/>
            <a:ext cx="7277779" cy="402284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390F9E4-BE36-47E4-9845-FF918FC0B02E}"/>
              </a:ext>
            </a:extLst>
          </p:cNvPr>
          <p:cNvSpPr txBox="1">
            <a:spLocks/>
          </p:cNvSpPr>
          <p:nvPr/>
        </p:nvSpPr>
        <p:spPr>
          <a:xfrm>
            <a:off x="309562" y="655399"/>
            <a:ext cx="11572874" cy="7958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Ondas</a:t>
            </a:r>
          </a:p>
        </p:txBody>
      </p:sp>
      <p:sp>
        <p:nvSpPr>
          <p:cNvPr id="4" name="Texto Explicativo: Linha 3">
            <a:extLst>
              <a:ext uri="{FF2B5EF4-FFF2-40B4-BE49-F238E27FC236}">
                <a16:creationId xmlns:a16="http://schemas.microsoft.com/office/drawing/2014/main" id="{EFE7D738-F726-4033-B7A5-18C632C89BA7}"/>
              </a:ext>
            </a:extLst>
          </p:cNvPr>
          <p:cNvSpPr/>
          <p:nvPr/>
        </p:nvSpPr>
        <p:spPr>
          <a:xfrm>
            <a:off x="333375" y="3576154"/>
            <a:ext cx="1870143" cy="830997"/>
          </a:xfrm>
          <a:custGeom>
            <a:avLst/>
            <a:gdLst>
              <a:gd name="connsiteX0" fmla="*/ 0 w 1870143"/>
              <a:gd name="connsiteY0" fmla="*/ 0 h 830997"/>
              <a:gd name="connsiteX1" fmla="*/ 1870143 w 1870143"/>
              <a:gd name="connsiteY1" fmla="*/ 0 h 830997"/>
              <a:gd name="connsiteX2" fmla="*/ 1870143 w 1870143"/>
              <a:gd name="connsiteY2" fmla="*/ 830997 h 830997"/>
              <a:gd name="connsiteX3" fmla="*/ 0 w 1870143"/>
              <a:gd name="connsiteY3" fmla="*/ 830997 h 830997"/>
              <a:gd name="connsiteX4" fmla="*/ 0 w 1870143"/>
              <a:gd name="connsiteY4" fmla="*/ 0 h 830997"/>
              <a:gd name="connsiteX0" fmla="*/ 1850731 w 1870143"/>
              <a:gd name="connsiteY0" fmla="*/ 315837 h 830997"/>
              <a:gd name="connsiteX1" fmla="*/ 3317353 w 1870143"/>
              <a:gd name="connsiteY1" fmla="*/ 410986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0143" h="830997" fill="none" extrusionOk="0">
                <a:moveTo>
                  <a:pt x="0" y="0"/>
                </a:moveTo>
                <a:cubicBezTo>
                  <a:pt x="688304" y="64861"/>
                  <a:pt x="1671857" y="120639"/>
                  <a:pt x="1870143" y="0"/>
                </a:cubicBezTo>
                <a:cubicBezTo>
                  <a:pt x="1825602" y="266420"/>
                  <a:pt x="1878397" y="565934"/>
                  <a:pt x="1870143" y="830997"/>
                </a:cubicBezTo>
                <a:cubicBezTo>
                  <a:pt x="1628480" y="690366"/>
                  <a:pt x="898487" y="748360"/>
                  <a:pt x="0" y="830997"/>
                </a:cubicBezTo>
                <a:cubicBezTo>
                  <a:pt x="-56876" y="584849"/>
                  <a:pt x="-58612" y="178800"/>
                  <a:pt x="0" y="0"/>
                </a:cubicBezTo>
                <a:close/>
              </a:path>
              <a:path w="1870143" h="830997" fill="none" extrusionOk="0">
                <a:moveTo>
                  <a:pt x="1850731" y="315837"/>
                </a:moveTo>
                <a:cubicBezTo>
                  <a:pt x="2319341" y="254544"/>
                  <a:pt x="2601501" y="482301"/>
                  <a:pt x="3317353" y="410986"/>
                </a:cubicBezTo>
              </a:path>
              <a:path w="1870143" h="830997" stroke="0" extrusionOk="0">
                <a:moveTo>
                  <a:pt x="0" y="0"/>
                </a:moveTo>
                <a:cubicBezTo>
                  <a:pt x="747624" y="-119621"/>
                  <a:pt x="1643324" y="-25090"/>
                  <a:pt x="1870143" y="0"/>
                </a:cubicBezTo>
                <a:cubicBezTo>
                  <a:pt x="1917362" y="398258"/>
                  <a:pt x="1941803" y="468717"/>
                  <a:pt x="1870143" y="830997"/>
                </a:cubicBezTo>
                <a:cubicBezTo>
                  <a:pt x="1012277" y="743331"/>
                  <a:pt x="226184" y="976783"/>
                  <a:pt x="0" y="830997"/>
                </a:cubicBezTo>
                <a:cubicBezTo>
                  <a:pt x="34871" y="727188"/>
                  <a:pt x="41759" y="134897"/>
                  <a:pt x="0" y="0"/>
                </a:cubicBezTo>
                <a:close/>
              </a:path>
              <a:path w="1870143" h="830997" fill="none" stroke="0" extrusionOk="0">
                <a:moveTo>
                  <a:pt x="1850731" y="315837"/>
                </a:moveTo>
                <a:cubicBezTo>
                  <a:pt x="2266767" y="290223"/>
                  <a:pt x="2865628" y="353426"/>
                  <a:pt x="3317353" y="410986"/>
                </a:cubicBezTo>
              </a:path>
            </a:pathLst>
          </a:custGeom>
          <a:ln w="28575">
            <a:solidFill>
              <a:srgbClr val="6B1C54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582070813">
                  <a:prstGeom prst="borderCallout1">
                    <a:avLst>
                      <a:gd name="adj1" fmla="val 38007"/>
                      <a:gd name="adj2" fmla="val 98962"/>
                      <a:gd name="adj3" fmla="val 49457"/>
                      <a:gd name="adj4" fmla="val 17738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pt-BR" sz="1600"/>
              <a:t>O ponto mais alto da onda é chamado de </a:t>
            </a:r>
            <a:r>
              <a:rPr lang="pt-BR" sz="1600" b="1"/>
              <a:t>crista</a:t>
            </a:r>
            <a:r>
              <a:rPr lang="pt-BR" sz="1600"/>
              <a:t>.</a:t>
            </a:r>
          </a:p>
        </p:txBody>
      </p:sp>
      <p:sp>
        <p:nvSpPr>
          <p:cNvPr id="5" name="Texto Explicativo: Linha 4">
            <a:extLst>
              <a:ext uri="{FF2B5EF4-FFF2-40B4-BE49-F238E27FC236}">
                <a16:creationId xmlns:a16="http://schemas.microsoft.com/office/drawing/2014/main" id="{5A5F13D6-F599-434D-9D41-81A735A3ABB1}"/>
              </a:ext>
            </a:extLst>
          </p:cNvPr>
          <p:cNvSpPr/>
          <p:nvPr/>
        </p:nvSpPr>
        <p:spPr>
          <a:xfrm>
            <a:off x="283225" y="4851297"/>
            <a:ext cx="1920293" cy="863647"/>
          </a:xfrm>
          <a:custGeom>
            <a:avLst/>
            <a:gdLst>
              <a:gd name="connsiteX0" fmla="*/ 0 w 1920293"/>
              <a:gd name="connsiteY0" fmla="*/ 0 h 863647"/>
              <a:gd name="connsiteX1" fmla="*/ 1920293 w 1920293"/>
              <a:gd name="connsiteY1" fmla="*/ 0 h 863647"/>
              <a:gd name="connsiteX2" fmla="*/ 1920293 w 1920293"/>
              <a:gd name="connsiteY2" fmla="*/ 863647 h 863647"/>
              <a:gd name="connsiteX3" fmla="*/ 0 w 1920293"/>
              <a:gd name="connsiteY3" fmla="*/ 863647 h 863647"/>
              <a:gd name="connsiteX4" fmla="*/ 0 w 1920293"/>
              <a:gd name="connsiteY4" fmla="*/ 0 h 863647"/>
              <a:gd name="connsiteX0" fmla="*/ 1905046 w 1920293"/>
              <a:gd name="connsiteY0" fmla="*/ 410949 h 863647"/>
              <a:gd name="connsiteX1" fmla="*/ 6444887 w 1920293"/>
              <a:gd name="connsiteY1" fmla="*/ 381274 h 8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0293" h="863647" fill="none" extrusionOk="0">
                <a:moveTo>
                  <a:pt x="0" y="0"/>
                </a:moveTo>
                <a:cubicBezTo>
                  <a:pt x="935995" y="-43976"/>
                  <a:pt x="998004" y="-132500"/>
                  <a:pt x="1920293" y="0"/>
                </a:cubicBezTo>
                <a:cubicBezTo>
                  <a:pt x="1860933" y="364738"/>
                  <a:pt x="1971515" y="535994"/>
                  <a:pt x="1920293" y="863647"/>
                </a:cubicBezTo>
                <a:cubicBezTo>
                  <a:pt x="1600793" y="1033256"/>
                  <a:pt x="686796" y="898245"/>
                  <a:pt x="0" y="863647"/>
                </a:cubicBezTo>
                <a:cubicBezTo>
                  <a:pt x="-56181" y="494847"/>
                  <a:pt x="42459" y="256041"/>
                  <a:pt x="0" y="0"/>
                </a:cubicBezTo>
                <a:close/>
              </a:path>
              <a:path w="1920293" h="863647" fill="none" extrusionOk="0">
                <a:moveTo>
                  <a:pt x="1905046" y="410949"/>
                </a:moveTo>
                <a:cubicBezTo>
                  <a:pt x="3126521" y="568116"/>
                  <a:pt x="5401125" y="406122"/>
                  <a:pt x="6444887" y="381274"/>
                </a:cubicBezTo>
              </a:path>
              <a:path w="1920293" h="863647" stroke="0" extrusionOk="0">
                <a:moveTo>
                  <a:pt x="0" y="0"/>
                </a:moveTo>
                <a:cubicBezTo>
                  <a:pt x="544853" y="40910"/>
                  <a:pt x="1707122" y="56374"/>
                  <a:pt x="1920293" y="0"/>
                </a:cubicBezTo>
                <a:cubicBezTo>
                  <a:pt x="1857281" y="373786"/>
                  <a:pt x="1981167" y="756200"/>
                  <a:pt x="1920293" y="863647"/>
                </a:cubicBezTo>
                <a:cubicBezTo>
                  <a:pt x="1262569" y="842017"/>
                  <a:pt x="308629" y="806795"/>
                  <a:pt x="0" y="863647"/>
                </a:cubicBezTo>
                <a:cubicBezTo>
                  <a:pt x="9212" y="534805"/>
                  <a:pt x="61876" y="242928"/>
                  <a:pt x="0" y="0"/>
                </a:cubicBezTo>
                <a:close/>
              </a:path>
              <a:path w="1920293" h="863647" fill="none" stroke="0" extrusionOk="0">
                <a:moveTo>
                  <a:pt x="1905046" y="410949"/>
                </a:moveTo>
                <a:cubicBezTo>
                  <a:pt x="3698119" y="428049"/>
                  <a:pt x="5977039" y="418517"/>
                  <a:pt x="6444887" y="381274"/>
                </a:cubicBezTo>
              </a:path>
            </a:pathLst>
          </a:custGeom>
          <a:ln w="28575">
            <a:solidFill>
              <a:srgbClr val="6B1C54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2642492430">
                  <a:prstGeom prst="borderCallout1">
                    <a:avLst>
                      <a:gd name="adj1" fmla="val 47583"/>
                      <a:gd name="adj2" fmla="val 99206"/>
                      <a:gd name="adj3" fmla="val 44147"/>
                      <a:gd name="adj4" fmla="val 33562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pt-BR" sz="1600"/>
              <a:t>O ponto mais baixo da onda é chamado de </a:t>
            </a:r>
            <a:r>
              <a:rPr lang="pt-BR" sz="1600" b="1"/>
              <a:t>vale</a:t>
            </a:r>
            <a:r>
              <a:rPr lang="pt-BR" sz="1600"/>
              <a:t>.</a:t>
            </a:r>
          </a:p>
        </p:txBody>
      </p:sp>
      <p:sp>
        <p:nvSpPr>
          <p:cNvPr id="6" name="Texto Explicativo: Linha 5">
            <a:extLst>
              <a:ext uri="{FF2B5EF4-FFF2-40B4-BE49-F238E27FC236}">
                <a16:creationId xmlns:a16="http://schemas.microsoft.com/office/drawing/2014/main" id="{99F15F45-384D-4957-843D-CC7391AACD0D}"/>
              </a:ext>
            </a:extLst>
          </p:cNvPr>
          <p:cNvSpPr/>
          <p:nvPr/>
        </p:nvSpPr>
        <p:spPr>
          <a:xfrm>
            <a:off x="9982200" y="3857669"/>
            <a:ext cx="2061312" cy="1077218"/>
          </a:xfrm>
          <a:custGeom>
            <a:avLst/>
            <a:gdLst>
              <a:gd name="connsiteX0" fmla="*/ 0 w 2061312"/>
              <a:gd name="connsiteY0" fmla="*/ 0 h 1077218"/>
              <a:gd name="connsiteX1" fmla="*/ 2061312 w 2061312"/>
              <a:gd name="connsiteY1" fmla="*/ 0 h 1077218"/>
              <a:gd name="connsiteX2" fmla="*/ 2061312 w 2061312"/>
              <a:gd name="connsiteY2" fmla="*/ 1077218 h 1077218"/>
              <a:gd name="connsiteX3" fmla="*/ 0 w 2061312"/>
              <a:gd name="connsiteY3" fmla="*/ 1077218 h 1077218"/>
              <a:gd name="connsiteX4" fmla="*/ 0 w 2061312"/>
              <a:gd name="connsiteY4" fmla="*/ 0 h 1077218"/>
              <a:gd name="connsiteX0" fmla="*/ -7297 w 2061312"/>
              <a:gd name="connsiteY0" fmla="*/ 34633 h 1077218"/>
              <a:gd name="connsiteX1" fmla="*/ -3147830 w 2061312"/>
              <a:gd name="connsiteY1" fmla="*/ -6226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1312" h="1077218" fill="none" extrusionOk="0">
                <a:moveTo>
                  <a:pt x="0" y="0"/>
                </a:moveTo>
                <a:cubicBezTo>
                  <a:pt x="963761" y="-119449"/>
                  <a:pt x="1639782" y="143823"/>
                  <a:pt x="2061312" y="0"/>
                </a:cubicBezTo>
                <a:cubicBezTo>
                  <a:pt x="2116997" y="445431"/>
                  <a:pt x="2147391" y="766019"/>
                  <a:pt x="2061312" y="1077218"/>
                </a:cubicBezTo>
                <a:cubicBezTo>
                  <a:pt x="1421257" y="1183662"/>
                  <a:pt x="711756" y="984334"/>
                  <a:pt x="0" y="1077218"/>
                </a:cubicBezTo>
                <a:cubicBezTo>
                  <a:pt x="-24661" y="778525"/>
                  <a:pt x="-31706" y="157851"/>
                  <a:pt x="0" y="0"/>
                </a:cubicBezTo>
                <a:close/>
              </a:path>
              <a:path w="2061312" h="1077218" fill="none" extrusionOk="0">
                <a:moveTo>
                  <a:pt x="-7297" y="34633"/>
                </a:moveTo>
                <a:cubicBezTo>
                  <a:pt x="-1335717" y="127603"/>
                  <a:pt x="-1886798" y="-25757"/>
                  <a:pt x="-3147830" y="-6226"/>
                </a:cubicBezTo>
              </a:path>
              <a:path w="2061312" h="1077218" stroke="0" extrusionOk="0">
                <a:moveTo>
                  <a:pt x="0" y="0"/>
                </a:moveTo>
                <a:cubicBezTo>
                  <a:pt x="387025" y="-90080"/>
                  <a:pt x="1664482" y="62767"/>
                  <a:pt x="2061312" y="0"/>
                </a:cubicBezTo>
                <a:cubicBezTo>
                  <a:pt x="1964834" y="403433"/>
                  <a:pt x="2001371" y="735258"/>
                  <a:pt x="2061312" y="1077218"/>
                </a:cubicBezTo>
                <a:cubicBezTo>
                  <a:pt x="1692389" y="1175488"/>
                  <a:pt x="289230" y="1018866"/>
                  <a:pt x="0" y="1077218"/>
                </a:cubicBezTo>
                <a:cubicBezTo>
                  <a:pt x="-94779" y="625952"/>
                  <a:pt x="34793" y="473132"/>
                  <a:pt x="0" y="0"/>
                </a:cubicBezTo>
                <a:close/>
              </a:path>
              <a:path w="2061312" h="1077218" fill="none" stroke="0" extrusionOk="0">
                <a:moveTo>
                  <a:pt x="-7297" y="34633"/>
                </a:moveTo>
                <a:cubicBezTo>
                  <a:pt x="-1218396" y="-105044"/>
                  <a:pt x="-2048311" y="-85194"/>
                  <a:pt x="-3147830" y="-6226"/>
                </a:cubicBezTo>
              </a:path>
            </a:pathLst>
          </a:custGeom>
          <a:ln w="28575">
            <a:solidFill>
              <a:srgbClr val="6B1C54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2288864686">
                  <a:prstGeom prst="borderCallout1">
                    <a:avLst>
                      <a:gd name="adj1" fmla="val 3215"/>
                      <a:gd name="adj2" fmla="val -354"/>
                      <a:gd name="adj3" fmla="val -578"/>
                      <a:gd name="adj4" fmla="val -1527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pt-BR" sz="1600" b="1"/>
              <a:t>Amplitude</a:t>
            </a:r>
            <a:r>
              <a:rPr lang="pt-BR" sz="1600"/>
              <a:t> é a distância entre a crista ou o vale até o ponto de equilíbrio.</a:t>
            </a:r>
          </a:p>
        </p:txBody>
      </p:sp>
      <p:sp>
        <p:nvSpPr>
          <p:cNvPr id="7" name="Texto Explicativo: Linha 6">
            <a:extLst>
              <a:ext uri="{FF2B5EF4-FFF2-40B4-BE49-F238E27FC236}">
                <a16:creationId xmlns:a16="http://schemas.microsoft.com/office/drawing/2014/main" id="{3B6BDD51-281F-43EC-8933-BF0E1B4C5620}"/>
              </a:ext>
            </a:extLst>
          </p:cNvPr>
          <p:cNvSpPr/>
          <p:nvPr/>
        </p:nvSpPr>
        <p:spPr>
          <a:xfrm>
            <a:off x="9973790" y="651102"/>
            <a:ext cx="2061312" cy="2862322"/>
          </a:xfrm>
          <a:custGeom>
            <a:avLst/>
            <a:gdLst>
              <a:gd name="connsiteX0" fmla="*/ 0 w 2061312"/>
              <a:gd name="connsiteY0" fmla="*/ 0 h 2862322"/>
              <a:gd name="connsiteX1" fmla="*/ 2061312 w 2061312"/>
              <a:gd name="connsiteY1" fmla="*/ 0 h 2862322"/>
              <a:gd name="connsiteX2" fmla="*/ 2061312 w 2061312"/>
              <a:gd name="connsiteY2" fmla="*/ 2862322 h 2862322"/>
              <a:gd name="connsiteX3" fmla="*/ 0 w 2061312"/>
              <a:gd name="connsiteY3" fmla="*/ 2862322 h 2862322"/>
              <a:gd name="connsiteX4" fmla="*/ 0 w 2061312"/>
              <a:gd name="connsiteY4" fmla="*/ 0 h 2862322"/>
              <a:gd name="connsiteX0" fmla="*/ -25519 w 2061312"/>
              <a:gd name="connsiteY0" fmla="*/ 536685 h 2862322"/>
              <a:gd name="connsiteX1" fmla="*/ -4575845 w 2061312"/>
              <a:gd name="connsiteY1" fmla="*/ 1069764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1312" h="2862322" fill="none" extrusionOk="0">
                <a:moveTo>
                  <a:pt x="0" y="0"/>
                </a:moveTo>
                <a:cubicBezTo>
                  <a:pt x="780740" y="36805"/>
                  <a:pt x="1632427" y="699"/>
                  <a:pt x="2061312" y="0"/>
                </a:cubicBezTo>
                <a:cubicBezTo>
                  <a:pt x="1934084" y="421621"/>
                  <a:pt x="2017734" y="1975150"/>
                  <a:pt x="2061312" y="2862322"/>
                </a:cubicBezTo>
                <a:cubicBezTo>
                  <a:pt x="1684129" y="2747723"/>
                  <a:pt x="1015213" y="2766916"/>
                  <a:pt x="0" y="2862322"/>
                </a:cubicBezTo>
                <a:cubicBezTo>
                  <a:pt x="72031" y="1969790"/>
                  <a:pt x="-93874" y="832894"/>
                  <a:pt x="0" y="0"/>
                </a:cubicBezTo>
                <a:close/>
              </a:path>
              <a:path w="2061312" h="2862322" fill="none" extrusionOk="0">
                <a:moveTo>
                  <a:pt x="-25519" y="536685"/>
                </a:moveTo>
                <a:cubicBezTo>
                  <a:pt x="-1723043" y="580406"/>
                  <a:pt x="-3939764" y="973912"/>
                  <a:pt x="-4575845" y="1069764"/>
                </a:cubicBezTo>
              </a:path>
              <a:path w="2061312" h="2862322" stroke="0" extrusionOk="0">
                <a:moveTo>
                  <a:pt x="0" y="0"/>
                </a:moveTo>
                <a:cubicBezTo>
                  <a:pt x="750340" y="46568"/>
                  <a:pt x="1534549" y="34228"/>
                  <a:pt x="2061312" y="0"/>
                </a:cubicBezTo>
                <a:cubicBezTo>
                  <a:pt x="1936450" y="1006414"/>
                  <a:pt x="2224710" y="2282922"/>
                  <a:pt x="2061312" y="2862322"/>
                </a:cubicBezTo>
                <a:cubicBezTo>
                  <a:pt x="1567870" y="3005800"/>
                  <a:pt x="256618" y="2766795"/>
                  <a:pt x="0" y="2862322"/>
                </a:cubicBezTo>
                <a:cubicBezTo>
                  <a:pt x="-49014" y="1991169"/>
                  <a:pt x="-114295" y="293671"/>
                  <a:pt x="0" y="0"/>
                </a:cubicBezTo>
                <a:close/>
              </a:path>
              <a:path w="2061312" h="2862322" fill="none" stroke="0" extrusionOk="0">
                <a:moveTo>
                  <a:pt x="-25519" y="536685"/>
                </a:moveTo>
                <a:cubicBezTo>
                  <a:pt x="-716853" y="552046"/>
                  <a:pt x="-2682415" y="902732"/>
                  <a:pt x="-4575845" y="1069764"/>
                </a:cubicBezTo>
              </a:path>
            </a:pathLst>
          </a:custGeom>
          <a:ln w="28575">
            <a:solidFill>
              <a:srgbClr val="6B1C54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1609363847">
                  <a:prstGeom prst="borderCallout1">
                    <a:avLst>
                      <a:gd name="adj1" fmla="val 18750"/>
                      <a:gd name="adj2" fmla="val -1238"/>
                      <a:gd name="adj3" fmla="val 37374"/>
                      <a:gd name="adj4" fmla="val -22198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pt-BR"/>
              <a:t>A distância entre duas cristas consecutivas (ou dois vales) é chamada </a:t>
            </a:r>
            <a:r>
              <a:rPr lang="pt-BR" b="1"/>
              <a:t>comprimento de onda</a:t>
            </a:r>
            <a:r>
              <a:rPr lang="pt-BR"/>
              <a:t>, que é representado pela letra grega lambda minúscula (</a:t>
            </a:r>
            <a:r>
              <a:rPr lang="el-GR">
                <a:cs typeface="Calibri" panose="020F0502020204030204" pitchFamily="34" charset="0"/>
              </a:rPr>
              <a:t>λ</a:t>
            </a:r>
            <a:r>
              <a:rPr lang="pt-BR"/>
              <a:t>).</a:t>
            </a:r>
          </a:p>
        </p:txBody>
      </p:sp>
      <p:sp>
        <p:nvSpPr>
          <p:cNvPr id="17" name="Texto Explicativo: Linha 16">
            <a:extLst>
              <a:ext uri="{FF2B5EF4-FFF2-40B4-BE49-F238E27FC236}">
                <a16:creationId xmlns:a16="http://schemas.microsoft.com/office/drawing/2014/main" id="{7DB6A481-862B-4886-BC65-DD6704369EB0}"/>
              </a:ext>
            </a:extLst>
          </p:cNvPr>
          <p:cNvSpPr/>
          <p:nvPr/>
        </p:nvSpPr>
        <p:spPr>
          <a:xfrm>
            <a:off x="285751" y="613002"/>
            <a:ext cx="1870144" cy="2554545"/>
          </a:xfrm>
          <a:custGeom>
            <a:avLst/>
            <a:gdLst>
              <a:gd name="connsiteX0" fmla="*/ 0 w 1870144"/>
              <a:gd name="connsiteY0" fmla="*/ 0 h 2554545"/>
              <a:gd name="connsiteX1" fmla="*/ 1870144 w 1870144"/>
              <a:gd name="connsiteY1" fmla="*/ 0 h 2554545"/>
              <a:gd name="connsiteX2" fmla="*/ 1870144 w 1870144"/>
              <a:gd name="connsiteY2" fmla="*/ 2554545 h 2554545"/>
              <a:gd name="connsiteX3" fmla="*/ 0 w 1870144"/>
              <a:gd name="connsiteY3" fmla="*/ 2554545 h 2554545"/>
              <a:gd name="connsiteX4" fmla="*/ 0 w 1870144"/>
              <a:gd name="connsiteY4" fmla="*/ 0 h 2554545"/>
              <a:gd name="connsiteX0" fmla="*/ 1949176 w 1870144"/>
              <a:gd name="connsiteY0" fmla="*/ 691515 h 2554545"/>
              <a:gd name="connsiteX1" fmla="*/ 2626412 w 1870144"/>
              <a:gd name="connsiteY1" fmla="*/ 763119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0144" h="2554545" fill="none" extrusionOk="0">
                <a:moveTo>
                  <a:pt x="0" y="0"/>
                </a:moveTo>
                <a:cubicBezTo>
                  <a:pt x="642532" y="5379"/>
                  <a:pt x="1570251" y="89147"/>
                  <a:pt x="1870144" y="0"/>
                </a:cubicBezTo>
                <a:cubicBezTo>
                  <a:pt x="2008644" y="563034"/>
                  <a:pt x="1935925" y="1901571"/>
                  <a:pt x="1870144" y="2554545"/>
                </a:cubicBezTo>
                <a:cubicBezTo>
                  <a:pt x="1666125" y="2657043"/>
                  <a:pt x="294088" y="2527199"/>
                  <a:pt x="0" y="2554545"/>
                </a:cubicBezTo>
                <a:cubicBezTo>
                  <a:pt x="49530" y="1845937"/>
                  <a:pt x="-9503" y="1163628"/>
                  <a:pt x="0" y="0"/>
                </a:cubicBezTo>
                <a:close/>
              </a:path>
              <a:path w="1870144" h="2554545" fill="none" extrusionOk="0">
                <a:moveTo>
                  <a:pt x="1949176" y="691515"/>
                </a:moveTo>
                <a:cubicBezTo>
                  <a:pt x="2229014" y="698121"/>
                  <a:pt x="2449367" y="735905"/>
                  <a:pt x="2626412" y="763119"/>
                </a:cubicBezTo>
              </a:path>
              <a:path w="1870144" h="2554545" stroke="0" extrusionOk="0">
                <a:moveTo>
                  <a:pt x="0" y="0"/>
                </a:moveTo>
                <a:cubicBezTo>
                  <a:pt x="626937" y="85521"/>
                  <a:pt x="984740" y="-10008"/>
                  <a:pt x="1870144" y="0"/>
                </a:cubicBezTo>
                <a:cubicBezTo>
                  <a:pt x="1701162" y="599630"/>
                  <a:pt x="1700966" y="1411187"/>
                  <a:pt x="1870144" y="2554545"/>
                </a:cubicBezTo>
                <a:cubicBezTo>
                  <a:pt x="1227683" y="2514653"/>
                  <a:pt x="425183" y="2655713"/>
                  <a:pt x="0" y="2554545"/>
                </a:cubicBezTo>
                <a:cubicBezTo>
                  <a:pt x="-93980" y="1853805"/>
                  <a:pt x="-35959" y="1216595"/>
                  <a:pt x="0" y="0"/>
                </a:cubicBezTo>
                <a:close/>
              </a:path>
              <a:path w="1870144" h="2554545" fill="none" stroke="0" extrusionOk="0">
                <a:moveTo>
                  <a:pt x="1949176" y="691515"/>
                </a:moveTo>
                <a:cubicBezTo>
                  <a:pt x="2021875" y="709329"/>
                  <a:pt x="2371995" y="684136"/>
                  <a:pt x="2626412" y="763119"/>
                </a:cubicBezTo>
              </a:path>
            </a:pathLst>
          </a:custGeom>
          <a:ln w="28575">
            <a:solidFill>
              <a:srgbClr val="6B1C54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2975776374">
                  <a:prstGeom prst="borderCallout1">
                    <a:avLst>
                      <a:gd name="adj1" fmla="val 27070"/>
                      <a:gd name="adj2" fmla="val 104226"/>
                      <a:gd name="adj3" fmla="val 29873"/>
                      <a:gd name="adj4" fmla="val 14043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pt-BR" sz="1600">
                <a:cs typeface="Calibri" panose="020F0502020204030204" pitchFamily="34" charset="0"/>
              </a:rPr>
              <a:t>O movimento da mão causa uma perturbação na corda (</a:t>
            </a:r>
            <a:r>
              <a:rPr lang="pt-BR" sz="1600" b="1">
                <a:cs typeface="Calibri" panose="020F0502020204030204" pitchFamily="34" charset="0"/>
              </a:rPr>
              <a:t>pulso</a:t>
            </a:r>
            <a:r>
              <a:rPr lang="pt-BR" sz="1600">
                <a:cs typeface="Calibri" panose="020F0502020204030204" pitchFamily="34" charset="0"/>
              </a:rPr>
              <a:t>). As </a:t>
            </a:r>
            <a:r>
              <a:rPr lang="pt-BR" sz="1600"/>
              <a:t>perturbações periódicas que se propagam sem transportar matéria recebem o nome de </a:t>
            </a:r>
            <a:r>
              <a:rPr lang="pt-BR" sz="1600" b="1"/>
              <a:t>ondas</a:t>
            </a:r>
            <a:r>
              <a:rPr lang="pt-BR" sz="1600"/>
              <a:t>.</a:t>
            </a:r>
            <a:endParaRPr lang="pt-BR" sz="1600">
              <a:cs typeface="Calibri" panose="020F050202020403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3</a:t>
            </a:fld>
            <a:endParaRPr lang="pt-BR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704DC37-8EF5-9DFD-9374-06875525DBB5}"/>
              </a:ext>
            </a:extLst>
          </p:cNvPr>
          <p:cNvSpPr txBox="1"/>
          <p:nvPr/>
        </p:nvSpPr>
        <p:spPr>
          <a:xfrm>
            <a:off x="2376487" y="5324420"/>
            <a:ext cx="743902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/>
              <a:t>Elaborado com base em: WALKER, </a:t>
            </a:r>
            <a:r>
              <a:rPr lang="pt-BR" sz="1200" err="1"/>
              <a:t>Jearl</a:t>
            </a:r>
            <a:r>
              <a:rPr lang="pt-BR" sz="1200"/>
              <a:t>; HALLIDAY, David; RESNICK, Robert. </a:t>
            </a:r>
            <a:r>
              <a:rPr lang="pt-BR" sz="1200" b="1"/>
              <a:t>Fundamentos de física</a:t>
            </a:r>
            <a:r>
              <a:rPr lang="pt-BR" sz="1200"/>
              <a:t>: gravitação, ondas e termodinâmica. 10. ed. Rio de Janeiro: LTC, 2016. v. 2, p. 280. E-book.</a:t>
            </a:r>
          </a:p>
          <a:p>
            <a:pPr algn="r"/>
            <a:endParaRPr lang="pt-BR" sz="1200"/>
          </a:p>
          <a:p>
            <a:r>
              <a:rPr lang="pt-BR" sz="1400"/>
              <a:t>Representação da formação de ondas em uma corda. As ondas </a:t>
            </a:r>
            <a:r>
              <a:rPr lang="pt-BR" sz="1400" b="1"/>
              <a:t>A</a:t>
            </a:r>
            <a:r>
              <a:rPr lang="pt-BR" sz="1400"/>
              <a:t> e </a:t>
            </a:r>
            <a:r>
              <a:rPr lang="pt-BR" sz="1400" b="1"/>
              <a:t>B</a:t>
            </a:r>
            <a:r>
              <a:rPr lang="pt-BR" sz="1400"/>
              <a:t> têm a mesma amplitude,</a:t>
            </a:r>
          </a:p>
          <a:p>
            <a:r>
              <a:rPr lang="pt-BR" sz="1400"/>
              <a:t>mas comprimento e frequência diferentes. As ondas </a:t>
            </a:r>
            <a:r>
              <a:rPr lang="pt-BR" sz="1400" b="1"/>
              <a:t>B</a:t>
            </a:r>
            <a:r>
              <a:rPr lang="pt-BR" sz="1400"/>
              <a:t> e </a:t>
            </a:r>
            <a:r>
              <a:rPr lang="pt-BR" sz="1400" b="1"/>
              <a:t>C</a:t>
            </a:r>
            <a:r>
              <a:rPr lang="pt-BR" sz="1400"/>
              <a:t> têm o mesmo comprimento e a mesma</a:t>
            </a:r>
          </a:p>
          <a:p>
            <a:r>
              <a:rPr lang="pt-BR" sz="1400"/>
              <a:t>frequência, mas amplitudes diferentes. As setas verdes indicam o sentido de propagação das ondas.</a:t>
            </a:r>
          </a:p>
        </p:txBody>
      </p:sp>
    </p:spTree>
    <p:extLst>
      <p:ext uri="{BB962C8B-B14F-4D97-AF65-F5344CB8AC3E}">
        <p14:creationId xmlns:p14="http://schemas.microsoft.com/office/powerpoint/2010/main" val="1518347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3E1DF-0E90-4ADA-972E-91990E67A2DB}"/>
              </a:ext>
            </a:extLst>
          </p:cNvPr>
          <p:cNvSpPr txBox="1">
            <a:spLocks/>
          </p:cNvSpPr>
          <p:nvPr/>
        </p:nvSpPr>
        <p:spPr>
          <a:xfrm>
            <a:off x="0" y="713108"/>
            <a:ext cx="120777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Tipos de ondas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D118034-3D26-4570-BEE7-44AB1FA89365}"/>
              </a:ext>
            </a:extLst>
          </p:cNvPr>
          <p:cNvSpPr/>
          <p:nvPr/>
        </p:nvSpPr>
        <p:spPr>
          <a:xfrm>
            <a:off x="962024" y="1942087"/>
            <a:ext cx="433447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Quanto à direção de propagação e a direção de oscilação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3EF5B47-7250-4A35-BDBF-32FEEC81078F}"/>
              </a:ext>
            </a:extLst>
          </p:cNvPr>
          <p:cNvSpPr/>
          <p:nvPr/>
        </p:nvSpPr>
        <p:spPr>
          <a:xfrm>
            <a:off x="7374732" y="1954837"/>
            <a:ext cx="284380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Quanto ao meio em que se propagam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320FF3E-57F4-4913-9091-88D723811EA9}"/>
              </a:ext>
            </a:extLst>
          </p:cNvPr>
          <p:cNvSpPr/>
          <p:nvPr/>
        </p:nvSpPr>
        <p:spPr>
          <a:xfrm>
            <a:off x="894163" y="3769757"/>
            <a:ext cx="1838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A perturbação oscila de maneira perpendicular à</a:t>
            </a:r>
          </a:p>
          <a:p>
            <a:r>
              <a:rPr lang="pt-BR"/>
              <a:t>propagação.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36981EC-FA06-4EF3-AD95-74C285C7EA6B}"/>
              </a:ext>
            </a:extLst>
          </p:cNvPr>
          <p:cNvSpPr/>
          <p:nvPr/>
        </p:nvSpPr>
        <p:spPr>
          <a:xfrm>
            <a:off x="3458172" y="3797930"/>
            <a:ext cx="1838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A oscilação e a propagação têm a mesma direção.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94F239B-1E6B-4FD4-9A38-E7A7472F22CE}"/>
              </a:ext>
            </a:extLst>
          </p:cNvPr>
          <p:cNvSpPr/>
          <p:nvPr/>
        </p:nvSpPr>
        <p:spPr>
          <a:xfrm>
            <a:off x="6524031" y="3788048"/>
            <a:ext cx="2085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Depende de um meio material para se propagar (como uma corda).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9417AB7-8CEA-4517-B875-E4A2BC2E9D33}"/>
              </a:ext>
            </a:extLst>
          </p:cNvPr>
          <p:cNvSpPr/>
          <p:nvPr/>
        </p:nvSpPr>
        <p:spPr>
          <a:xfrm>
            <a:off x="9124954" y="3788807"/>
            <a:ext cx="20859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Não depende de um meio material para se propagar (propaga-se mesmo no vácuo).</a:t>
            </a:r>
          </a:p>
        </p:txBody>
      </p: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8E7C38B9-5B93-4DC7-9F03-9EFE829D67ED}"/>
              </a:ext>
            </a:extLst>
          </p:cNvPr>
          <p:cNvCxnSpPr>
            <a:cxnSpLocks/>
          </p:cNvCxnSpPr>
          <p:nvPr/>
        </p:nvCxnSpPr>
        <p:spPr>
          <a:xfrm rot="5400000">
            <a:off x="2081967" y="2352372"/>
            <a:ext cx="797704" cy="1315934"/>
          </a:xfrm>
          <a:prstGeom prst="bentConnector3">
            <a:avLst>
              <a:gd name="adj1" fmla="val 535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Angulado 21">
            <a:extLst>
              <a:ext uri="{FF2B5EF4-FFF2-40B4-BE49-F238E27FC236}">
                <a16:creationId xmlns:a16="http://schemas.microsoft.com/office/drawing/2014/main" id="{F25B4278-DE2F-4622-9F97-03A0A20F3EC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13204" y="2410137"/>
            <a:ext cx="883474" cy="12480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EFD88CEA-0766-4D7A-91A8-85B5E8E8CAB7}"/>
              </a:ext>
            </a:extLst>
          </p:cNvPr>
          <p:cNvCxnSpPr>
            <a:cxnSpLocks/>
          </p:cNvCxnSpPr>
          <p:nvPr/>
        </p:nvCxnSpPr>
        <p:spPr>
          <a:xfrm rot="5400000">
            <a:off x="7687050" y="2339012"/>
            <a:ext cx="866329" cy="135284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C59908B7-3472-4046-B26A-11B2847C73F7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78938" y="2390446"/>
            <a:ext cx="883474" cy="12480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4</a:t>
            </a:fld>
            <a:endParaRPr lang="pt-BR"/>
          </a:p>
        </p:txBody>
      </p:sp>
      <p:pic>
        <p:nvPicPr>
          <p:cNvPr id="1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402BA65-16EE-4A49-93C9-595538D8D744}"/>
              </a:ext>
            </a:extLst>
          </p:cNvPr>
          <p:cNvSpPr/>
          <p:nvPr/>
        </p:nvSpPr>
        <p:spPr>
          <a:xfrm>
            <a:off x="3458172" y="3418121"/>
            <a:ext cx="1838325" cy="3798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/>
              <a:t>Longitudinal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81B048A-BC0C-43FC-A6CF-8302D9AFC8B1}"/>
              </a:ext>
            </a:extLst>
          </p:cNvPr>
          <p:cNvSpPr/>
          <p:nvPr/>
        </p:nvSpPr>
        <p:spPr>
          <a:xfrm>
            <a:off x="894164" y="3418716"/>
            <a:ext cx="18383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/>
              <a:t>Transversal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6102370-7C7F-4D2F-B583-7D46D809B89C}"/>
              </a:ext>
            </a:extLst>
          </p:cNvPr>
          <p:cNvSpPr/>
          <p:nvPr/>
        </p:nvSpPr>
        <p:spPr>
          <a:xfrm>
            <a:off x="6524626" y="3418716"/>
            <a:ext cx="208597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/>
              <a:t>Mecânica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F2FC94A-C96D-4964-82F0-B135A76C8BF1}"/>
              </a:ext>
            </a:extLst>
          </p:cNvPr>
          <p:cNvSpPr/>
          <p:nvPr/>
        </p:nvSpPr>
        <p:spPr>
          <a:xfrm>
            <a:off x="9125549" y="3419475"/>
            <a:ext cx="209430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/>
              <a:t>Eletromagnética</a:t>
            </a:r>
          </a:p>
        </p:txBody>
      </p:sp>
    </p:spTree>
    <p:extLst>
      <p:ext uri="{BB962C8B-B14F-4D97-AF65-F5344CB8AC3E}">
        <p14:creationId xmlns:p14="http://schemas.microsoft.com/office/powerpoint/2010/main" val="4100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DEFFD-6AAE-4F37-8970-E286BFF2C42B}"/>
              </a:ext>
            </a:extLst>
          </p:cNvPr>
          <p:cNvSpPr txBox="1">
            <a:spLocks/>
          </p:cNvSpPr>
          <p:nvPr/>
        </p:nvSpPr>
        <p:spPr>
          <a:xfrm>
            <a:off x="0" y="715530"/>
            <a:ext cx="120777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Ondas transversais e longitudinais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CE16813-44B0-41D6-A7E0-48440232E83E}"/>
              </a:ext>
            </a:extLst>
          </p:cNvPr>
          <p:cNvSpPr/>
          <p:nvPr/>
        </p:nvSpPr>
        <p:spPr>
          <a:xfrm>
            <a:off x="4077325" y="4969385"/>
            <a:ext cx="73086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YOUNG, Hugh D.; FREEDMAN, Roger A.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Física II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: termodinâmica e ondas. 14. ed. São Paulo: Pearson, 2016. p. 114. 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E-book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</a:t>
            </a:r>
          </a:p>
          <a:p>
            <a:pPr algn="l"/>
            <a:endParaRPr lang="pt-BR" sz="140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de uma onda transversal (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A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) e de uma onda longitudinal (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B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) com o mesmo comprimento. As setas verdes indicam o sentido de propagação das ondas.</a:t>
            </a:r>
            <a:endParaRPr lang="pt-B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5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0E64AE4-C907-13A3-A19E-6D74CA8D0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325" y="1818422"/>
            <a:ext cx="7308622" cy="316213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7503834-6249-6E2F-3D8B-ABE7D71F0D86}"/>
              </a:ext>
            </a:extLst>
          </p:cNvPr>
          <p:cNvSpPr txBox="1"/>
          <p:nvPr/>
        </p:nvSpPr>
        <p:spPr>
          <a:xfrm>
            <a:off x="582536" y="2504489"/>
            <a:ext cx="30600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</a:rPr>
              <a:t>Em uma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onda transversal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, a perturbação oscila de maneira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perpendicular à propagação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.</a:t>
            </a:r>
          </a:p>
          <a:p>
            <a:pPr algn="l"/>
            <a:endParaRPr lang="pt-BR" sz="1800" b="0" i="0" u="none" strike="noStrike" baseline="0" dirty="0">
              <a:solidFill>
                <a:srgbClr val="2F2F2E"/>
              </a:solidFill>
            </a:endParaRPr>
          </a:p>
          <a:p>
            <a:r>
              <a:rPr lang="pt-BR" sz="1800" b="0" i="0" u="none" strike="noStrike" baseline="0" dirty="0">
                <a:solidFill>
                  <a:srgbClr val="2F2F2E"/>
                </a:solidFill>
              </a:rPr>
              <a:t>Em uma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onda longitudinal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, a oscilação e a propagação têm a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mesma direção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596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CD8E5-9529-4477-8A27-6A5C50283E0B}"/>
              </a:ext>
            </a:extLst>
          </p:cNvPr>
          <p:cNvSpPr txBox="1">
            <a:spLocks/>
          </p:cNvSpPr>
          <p:nvPr/>
        </p:nvSpPr>
        <p:spPr>
          <a:xfrm>
            <a:off x="57150" y="694498"/>
            <a:ext cx="12077700" cy="7334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Propriedade das ondas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503D78F-4280-4FFF-AE4B-DF70671E3172}"/>
              </a:ext>
            </a:extLst>
          </p:cNvPr>
          <p:cNvSpPr/>
          <p:nvPr/>
        </p:nvSpPr>
        <p:spPr>
          <a:xfrm>
            <a:off x="8443911" y="5933653"/>
            <a:ext cx="3748089" cy="369332"/>
          </a:xfrm>
          <a:prstGeom prst="rect">
            <a:avLst/>
          </a:prstGeom>
          <a:solidFill>
            <a:srgbClr val="A8E2D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>
                <a:solidFill>
                  <a:schemeClr val="tx1"/>
                </a:solidFill>
              </a:rPr>
              <a:t>As ondas não transportam matéria.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6C133E8-B461-406B-AC89-DCADF67CFA5D}"/>
              </a:ext>
            </a:extLst>
          </p:cNvPr>
          <p:cNvSpPr/>
          <p:nvPr/>
        </p:nvSpPr>
        <p:spPr>
          <a:xfrm>
            <a:off x="342900" y="1498944"/>
            <a:ext cx="9639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>
                <a:solidFill>
                  <a:srgbClr val="2F2F2E"/>
                </a:solidFill>
              </a:rPr>
              <a:t>O barco se movimenta apenas na vertical quando uma onda passa por ele, não se deslocando.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6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F46978E-4920-FDFF-A27E-F7604713A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267" y="1911258"/>
            <a:ext cx="8215166" cy="368300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26905EB-D80E-6D2E-FCFD-5BE66B8A4B0D}"/>
              </a:ext>
            </a:extLst>
          </p:cNvPr>
          <p:cNvSpPr txBox="1"/>
          <p:nvPr/>
        </p:nvSpPr>
        <p:spPr>
          <a:xfrm>
            <a:off x="2076450" y="5557658"/>
            <a:ext cx="7905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Representação de barco se deslocando para cima e para baixo quando uma onda passa por ele.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2765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89EB8-88DF-4311-B3DE-959844F55C8D}"/>
              </a:ext>
            </a:extLst>
          </p:cNvPr>
          <p:cNvSpPr txBox="1">
            <a:spLocks/>
          </p:cNvSpPr>
          <p:nvPr/>
        </p:nvSpPr>
        <p:spPr>
          <a:xfrm>
            <a:off x="-259467" y="613737"/>
            <a:ext cx="12077700" cy="7486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Som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F8B6382-AF5C-4AE4-B356-44A12152BDE7}"/>
              </a:ext>
            </a:extLst>
          </p:cNvPr>
          <p:cNvSpPr/>
          <p:nvPr/>
        </p:nvSpPr>
        <p:spPr>
          <a:xfrm>
            <a:off x="390526" y="1470231"/>
            <a:ext cx="31908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</a:t>
            </a:r>
            <a:r>
              <a:rPr lang="pt-BR" b="1" dirty="0"/>
              <a:t>som </a:t>
            </a:r>
            <a:r>
              <a:rPr lang="pt-BR" dirty="0"/>
              <a:t>é uma sensação que temos quando as </a:t>
            </a:r>
            <a:r>
              <a:rPr lang="pt-BR" b="1" dirty="0"/>
              <a:t>ondas sonoras </a:t>
            </a:r>
            <a:r>
              <a:rPr lang="pt-BR" dirty="0"/>
              <a:t>são captadas pelas orelhas e interpretadas pelo cérebro.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As ondas sonoras são ondas </a:t>
            </a:r>
            <a:r>
              <a:rPr lang="pt-BR" b="1" dirty="0"/>
              <a:t>mecânicas</a:t>
            </a:r>
            <a:r>
              <a:rPr lang="pt-BR" dirty="0"/>
              <a:t>, pois dependem de um meio material (ar ou a água) para se propagar.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Também são </a:t>
            </a:r>
            <a:r>
              <a:rPr lang="pt-BR" b="1" dirty="0"/>
              <a:t>longitudinais</a:t>
            </a:r>
            <a:r>
              <a:rPr lang="pt-BR" dirty="0"/>
              <a:t>, pois as oscilações (compressões e expansões) ocorrem na mesma direção que a propagação da onda.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7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5422631" y="6178443"/>
            <a:ext cx="356752" cy="1569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280CAF9-86B6-DD0D-DC15-BE54E72C2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5" y="1470231"/>
            <a:ext cx="6198394" cy="398557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57A91FB-2809-F434-CE30-EF3FD3FCAAA6}"/>
              </a:ext>
            </a:extLst>
          </p:cNvPr>
          <p:cNvSpPr txBox="1"/>
          <p:nvPr/>
        </p:nvSpPr>
        <p:spPr>
          <a:xfrm>
            <a:off x="4048125" y="5387236"/>
            <a:ext cx="6430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 produção do som no tambor. Quando é golpeada, a membrana vibra e transfere a vibração para o ar, originando ondas sonoras. (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A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) Detalhe da chegada das ondas sonoras à orelha. (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B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) Representação das zonas de compressão e expansão do ar; os pontinhos representam as moléculas que compõem os gases do ar.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8FD6BA6-33FA-2F08-1A47-23FA1173FA07}"/>
              </a:ext>
            </a:extLst>
          </p:cNvPr>
          <p:cNvSpPr txBox="1"/>
          <p:nvPr/>
        </p:nvSpPr>
        <p:spPr>
          <a:xfrm>
            <a:off x="10246519" y="3555650"/>
            <a:ext cx="155495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TORTORA, Gerard J.; DERRICKSON, Bryan.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Corpo humano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: fundamentos de </a:t>
            </a:r>
            <a:r>
              <a:rPr lang="it-IT" sz="1200" b="0" i="0" u="none" strike="noStrike" baseline="0" dirty="0">
                <a:solidFill>
                  <a:srgbClr val="2F2F2E"/>
                </a:solidFill>
              </a:rPr>
              <a:t>anatomia e fisiologia. 10. ed. Porto Alegre: Artmed, 2017. p. 311</a:t>
            </a:r>
            <a:r>
              <a:rPr lang="it-IT" sz="1800" b="0" i="0" u="none" strike="noStrike" baseline="0" dirty="0">
                <a:solidFill>
                  <a:srgbClr val="2F2F2E"/>
                </a:solidFill>
              </a:rPr>
              <a:t>.</a:t>
            </a:r>
            <a:endParaRPr lang="pt-BR" sz="1800" b="0" i="0" u="none" strike="noStrike" baseline="0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1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824EE-CEA9-4CEC-9902-BF6242EDA906}"/>
              </a:ext>
            </a:extLst>
          </p:cNvPr>
          <p:cNvSpPr txBox="1">
            <a:spLocks/>
          </p:cNvSpPr>
          <p:nvPr/>
        </p:nvSpPr>
        <p:spPr>
          <a:xfrm>
            <a:off x="333375" y="651914"/>
            <a:ext cx="11515726" cy="6790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Espectro sonoro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943B898-4204-4AED-A88D-EE59FE11385D}"/>
              </a:ext>
            </a:extLst>
          </p:cNvPr>
          <p:cNvSpPr/>
          <p:nvPr/>
        </p:nvSpPr>
        <p:spPr>
          <a:xfrm>
            <a:off x="557212" y="1330975"/>
            <a:ext cx="11433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conjunto de todas as frequências possíveis para as ondas sonoras compõe o </a:t>
            </a:r>
            <a:r>
              <a:rPr lang="pt-BR" b="1" dirty="0"/>
              <a:t>espectro sonoro</a:t>
            </a:r>
            <a:r>
              <a:rPr lang="pt-BR" dirty="0"/>
              <a:t>. O sistema auditivo humano é capaz de captar ondas sonoras com frequência entre 20 Hz e 20 000 Hz, que compõem o </a:t>
            </a:r>
            <a:r>
              <a:rPr lang="pt-BR" b="1" dirty="0"/>
              <a:t>espectro audível</a:t>
            </a:r>
            <a:r>
              <a:rPr lang="pt-BR" dirty="0"/>
              <a:t>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5C13A0-3EF5-4688-BA8D-F3F741EC02E5}"/>
              </a:ext>
            </a:extLst>
          </p:cNvPr>
          <p:cNvSpPr/>
          <p:nvPr/>
        </p:nvSpPr>
        <p:spPr>
          <a:xfrm>
            <a:off x="557212" y="3765287"/>
            <a:ext cx="2124075" cy="147732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/>
              <a:t>Muitos animais são capazes de produzir</a:t>
            </a:r>
          </a:p>
          <a:p>
            <a:r>
              <a:rPr lang="pt-BR"/>
              <a:t>sons no espectro do </a:t>
            </a:r>
            <a:r>
              <a:rPr lang="pt-BR" b="1"/>
              <a:t>infrassom</a:t>
            </a:r>
            <a:r>
              <a:rPr lang="pt-BR"/>
              <a:t> e do </a:t>
            </a:r>
            <a:r>
              <a:rPr lang="pt-BR" b="1"/>
              <a:t>ultrassom</a:t>
            </a:r>
            <a:r>
              <a:rPr lang="pt-BR"/>
              <a:t>.</a:t>
            </a:r>
            <a:endParaRPr lang="pt-BR" b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8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95C9FD6-5C07-EEF3-DF28-D7405505C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7" y="2293264"/>
            <a:ext cx="8834438" cy="308426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D589683-CCB0-B857-ECF3-E87FEB073862}"/>
              </a:ext>
            </a:extLst>
          </p:cNvPr>
          <p:cNvSpPr txBox="1"/>
          <p:nvPr/>
        </p:nvSpPr>
        <p:spPr>
          <a:xfrm>
            <a:off x="2757487" y="5361578"/>
            <a:ext cx="883443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FAY, Richard R.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Hearing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 in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vertebrates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: a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psychophysics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databook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Winnetka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: Hill-Fay Associates, 1988.</a:t>
            </a:r>
          </a:p>
          <a:p>
            <a:pPr algn="l"/>
            <a:endParaRPr lang="pt-BR" sz="1200" b="0" i="0" u="none" strike="noStrike" baseline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Intervalos audíveis do espectro sonoro (conjunto de frequências) para algumas espécies.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262491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034C2-A9D4-4A0C-A0CC-F77E2ACC0688}"/>
              </a:ext>
            </a:extLst>
          </p:cNvPr>
          <p:cNvSpPr txBox="1">
            <a:spLocks/>
          </p:cNvSpPr>
          <p:nvPr/>
        </p:nvSpPr>
        <p:spPr>
          <a:xfrm>
            <a:off x="0" y="757412"/>
            <a:ext cx="12192000" cy="7918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Propriedades do som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F2CB18F-000D-4DAE-A444-BBBBDEAC939D}"/>
              </a:ext>
            </a:extLst>
          </p:cNvPr>
          <p:cNvSpPr txBox="1">
            <a:spLocks/>
          </p:cNvSpPr>
          <p:nvPr/>
        </p:nvSpPr>
        <p:spPr>
          <a:xfrm>
            <a:off x="355578" y="1680125"/>
            <a:ext cx="5740422" cy="15815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>
                <a:latin typeface="+mn-lt"/>
              </a:rPr>
              <a:t>Velocidade de propagação</a:t>
            </a:r>
          </a:p>
          <a:p>
            <a:endParaRPr lang="pt-BR" sz="1800">
              <a:latin typeface="+mn-lt"/>
            </a:endParaRPr>
          </a:p>
          <a:p>
            <a:r>
              <a:rPr lang="pt-BR" sz="1800">
                <a:latin typeface="+mn-lt"/>
              </a:rPr>
              <a:t>A velocidade</a:t>
            </a:r>
            <a:r>
              <a:rPr lang="pt-BR" sz="1800" b="1">
                <a:latin typeface="+mn-lt"/>
              </a:rPr>
              <a:t> </a:t>
            </a:r>
            <a:r>
              <a:rPr lang="pt-BR" sz="1800">
                <a:latin typeface="+mn-lt"/>
              </a:rPr>
              <a:t>das ondas sonoras depende do </a:t>
            </a:r>
            <a:r>
              <a:rPr lang="pt-BR" sz="1800" b="1">
                <a:latin typeface="+mn-lt"/>
              </a:rPr>
              <a:t>meio</a:t>
            </a:r>
            <a:r>
              <a:rPr lang="pt-BR" sz="1800">
                <a:latin typeface="+mn-lt"/>
              </a:rPr>
              <a:t> em que se propagam. É favorecida quando as partículas do meio estão mais próximas e mais aderidas entre si.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088F1F6-0B9F-40E6-A6D1-EA9CF13376D7}"/>
              </a:ext>
            </a:extLst>
          </p:cNvPr>
          <p:cNvSpPr/>
          <p:nvPr/>
        </p:nvSpPr>
        <p:spPr>
          <a:xfrm>
            <a:off x="6822692" y="1680125"/>
            <a:ext cx="30482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Altura</a:t>
            </a:r>
          </a:p>
          <a:p>
            <a:endParaRPr lang="pt-BR" dirty="0"/>
          </a:p>
          <a:p>
            <a:r>
              <a:rPr lang="pt-BR" dirty="0"/>
              <a:t>A </a:t>
            </a:r>
            <a:r>
              <a:rPr lang="pt-BR" b="1" dirty="0"/>
              <a:t>altura </a:t>
            </a:r>
            <a:r>
              <a:rPr lang="pt-BR" dirty="0"/>
              <a:t>diz respeito à </a:t>
            </a:r>
            <a:r>
              <a:rPr lang="pt-BR" b="1" dirty="0"/>
              <a:t>frequência</a:t>
            </a:r>
            <a:r>
              <a:rPr lang="pt-BR" dirty="0"/>
              <a:t> das ondas sonoras.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Sons altos são aqueles com frequências elevadas, que são percebidos como </a:t>
            </a:r>
            <a:r>
              <a:rPr lang="pt-BR" b="1" dirty="0"/>
              <a:t>agudos</a:t>
            </a:r>
            <a:r>
              <a:rPr lang="pt-B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Assobios ou o miado de um gato são agudos (altos).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Sons com frequências baixas são percebidos como </a:t>
            </a:r>
            <a:r>
              <a:rPr lang="pt-BR" b="1" dirty="0"/>
              <a:t>graves</a:t>
            </a:r>
            <a:r>
              <a:rPr lang="pt-BR" dirty="0"/>
              <a:t>, como o trovão.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9</a:t>
            </a:fld>
            <a:endParaRPr lang="pt-BR"/>
          </a:p>
        </p:txBody>
      </p:sp>
      <p:pic>
        <p:nvPicPr>
          <p:cNvPr id="14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548234" y="2968416"/>
            <a:ext cx="561146" cy="162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07807" y="3662523"/>
            <a:ext cx="177204" cy="42827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34B901D8-33F9-5BAC-A87C-F42C22538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923" y="3127551"/>
            <a:ext cx="3203927" cy="1708761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BC3922A3-A42F-1D22-1E3B-6BA6FAAFA64B}"/>
              </a:ext>
            </a:extLst>
          </p:cNvPr>
          <p:cNvSpPr txBox="1"/>
          <p:nvPr/>
        </p:nvSpPr>
        <p:spPr>
          <a:xfrm>
            <a:off x="355578" y="4967149"/>
            <a:ext cx="57404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/>
              <a:t>Fonte dos dados: UNIVERSIDADE FEDERAL DA BAHIA. </a:t>
            </a:r>
            <a:r>
              <a:rPr lang="pt-BR" sz="1200" b="1"/>
              <a:t>Velocidade das ondas sonoras no ar.</a:t>
            </a:r>
            <a:r>
              <a:rPr lang="pt-BR" sz="1200"/>
              <a:t> Salvador: UFBA, [2019?]. Disponível em: http://www2.fis.ufba.br/</a:t>
            </a:r>
            <a:r>
              <a:rPr lang="pt-BR" sz="1200" err="1"/>
              <a:t>dfg</a:t>
            </a:r>
            <a:r>
              <a:rPr lang="pt-BR" sz="1200"/>
              <a:t>/fis2/Velocidade_som.pdf.</a:t>
            </a:r>
          </a:p>
          <a:p>
            <a:pPr algn="r"/>
            <a:r>
              <a:rPr lang="pt-BR" sz="1200"/>
              <a:t>UNIVERSIDADE FEDERAL DE MINAS GERAIS. </a:t>
            </a:r>
            <a:r>
              <a:rPr lang="pt-BR" sz="1200" b="1"/>
              <a:t>Velocidade do som em metais</a:t>
            </a:r>
            <a:r>
              <a:rPr lang="pt-BR" sz="1200"/>
              <a:t>. Belo Horizonte: UFMG, [2019?]. Disponível em: https://www.fisica.ufmg.br/ciclo-</a:t>
            </a:r>
            <a:r>
              <a:rPr lang="pt-BR" sz="1200" err="1"/>
              <a:t>basico</a:t>
            </a:r>
            <a:r>
              <a:rPr lang="pt-BR" sz="1200"/>
              <a:t>/</a:t>
            </a:r>
            <a:r>
              <a:rPr lang="pt-BR" sz="1200" err="1"/>
              <a:t>wp-content</a:t>
            </a:r>
            <a:r>
              <a:rPr lang="pt-BR" sz="1200"/>
              <a:t>/uploads/sites/4/2020/05/Velocidade_do_som_em_metais.pdf. Acessos em: 6 maio 2022.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CDCA94AC-8166-FFFB-EA86-3E7F2E0BB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950" y="699652"/>
            <a:ext cx="1574694" cy="3053800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83A5C2DD-4D85-B6E4-CA02-C7966D681056}"/>
              </a:ext>
            </a:extLst>
          </p:cNvPr>
          <p:cNvSpPr txBox="1"/>
          <p:nvPr/>
        </p:nvSpPr>
        <p:spPr>
          <a:xfrm>
            <a:off x="10267950" y="3811212"/>
            <a:ext cx="17366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Diapasão em vibração. Ao ser batido, ele vibra sempre na mesma frequência – 440 Hz na maioria dos modelos, o que corresponde à nota musical Lá.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965858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1254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2 – ONDA SONORA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9º ano - CIÊNCIAS Apresentação 1 MATÉRIA</dc:title>
  <dc:creator>Maria Carolina Dias Carreira</dc:creator>
  <cp:lastModifiedBy> </cp:lastModifiedBy>
  <cp:revision>6</cp:revision>
  <dcterms:created xsi:type="dcterms:W3CDTF">2019-04-10T16:27:23Z</dcterms:created>
  <dcterms:modified xsi:type="dcterms:W3CDTF">2023-08-04T14:36:43Z</dcterms:modified>
</cp:coreProperties>
</file>