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4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8" clrIdx="0"/>
  <p:cmAuthor id="2" name="Lilian Semenichin Nogueira" initials="LSN" lastIdx="44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CEFCEA"/>
    <a:srgbClr val="E0F2FD"/>
    <a:srgbClr val="CEEEFC"/>
    <a:srgbClr val="C2E5F0"/>
    <a:srgbClr val="D0DBF0"/>
    <a:srgbClr val="96B0DE"/>
    <a:srgbClr val="9DD6F9"/>
    <a:srgbClr val="DCDDE7"/>
    <a:srgbClr val="9D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1845E-3960-469A-9054-234EC32DE01A}" v="4283" dt="2023-05-15T19:39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E6CF-0C2C-B444-91E1-6577EC89181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A5E-9CF5-DB4F-8C27-F22BE2635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7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4A29-F679-49E1-B223-97437BCB1FFC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4179-A045-42DF-99E8-1470833D6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516-0025-454A-9AFA-177FB417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35E8C-6F70-430C-A215-55E7F0B1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1A07A-0523-4155-BF8A-BB12560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6FE5-EF10-374A-9715-2D5791FB7815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019D-82AC-42CF-A92F-CD541DE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F51E6-23A3-41A6-A10E-5A51F280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5B4D-1CC7-4B85-ADCB-07E9C3BC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A191E-AF20-435C-A851-CB45F064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35226-81D8-485E-BB21-7247479B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96B-8347-164F-B238-C0652126E3F3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F0496-6040-4659-8218-D41BE9B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CA885-0209-4101-A786-1D1A50F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F429A-A2F2-46BD-95BE-30BA60E7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400DC-3F36-4650-9678-EE7CC9F4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A65CD-DC13-4112-BBFA-7C8756C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98C-5985-4148-B25E-B8A4D796184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6AD2F-7B22-465E-AEA2-7D60DDD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BB3FB-D055-485A-ADEF-9369B46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1860-29E0-4224-BDEB-763900E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4C371-A594-4F56-949E-B9EABADB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C70A-3D8F-4FCA-A96D-8B9CCFB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1335-D5A2-D242-AFB9-101DCC48718F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D2105-DD57-4EB0-8BAC-A6AD40E9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65CA-225E-445E-87B1-65F4A91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C2C0-53E2-4319-8345-1F43D9F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2E896-3ECE-4818-AD41-30F280E2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2EDC1-A310-4914-868F-6F54B12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DC9B-C7B6-DC46-BE4C-63AF588B1B1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0B97F-3936-4D5B-BB66-4F19A43E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A3EAA-0867-46FC-AD10-B9939242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2506F-8A57-43A8-858B-3DDA1DD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9A895-E1DC-410F-A7F4-2581592E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1D8374-FC13-42DF-BD5F-2F42A0AD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D449E-5387-4160-91E1-B6BE3096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146-0FFA-4C40-BADC-A9B6802EEB69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F6E40-FA72-43D7-9ED4-1F0E38A7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7CB5D-2C51-4859-8046-B64FFB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B1952-B940-41E5-B2B4-585103B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D75E3-0E38-45B6-B2E1-17ECC0E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001D2F-939F-4985-AEE9-01AF4FC3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9DA30-4631-403F-A09A-243470D4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FD9C03-E1B1-44F6-ACB7-76F7F5EE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61BFD-260B-4A11-8C38-A325713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828-51DA-5041-BCE4-BCC11886F738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A9399A-37E0-4A40-962B-8297F76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03A901-03B0-4237-BA95-AFD6177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B5888-D0D9-4A97-92D4-3014066F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0AF04-F957-4B64-9887-B01C4A81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350-8A56-4542-A462-891B8A667EC5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C612F4-1F26-4338-9AEF-8B8F16D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BE62F-6742-4622-B8F9-AA0EE0A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9B1A0-7952-4B9D-A671-D7F5A6C1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E48F-AAAF-A343-B47B-F182B758C42F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B6DDB-114D-469E-883D-B62A1B9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0441C-5419-4E1A-8AC1-A60350AA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A6D20-AB06-4ADD-B4F9-D275518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4DDD-DBD9-4CBE-A302-D02C731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3FA16-5703-4F3B-A619-ACD9785F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676E7-4E0B-4749-A09B-79F705E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751-667A-5441-BC1E-E1304F13A19E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FFB685-0961-4D83-A4F6-D9C8F3E8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67669-B855-4991-877A-2FA24EF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08388-4948-4FD7-AB45-B35123C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8832AB-DE29-4086-BF97-AE95F92E5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59695-C541-4475-8609-11CD3215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5324-CF21-4A9D-9CB1-AE8F23D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D60C-2294-AE41-952B-ADB6DCF2FC97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046FC-1F3B-4181-899F-327BD40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D91E0-A9E5-4DDB-B49D-B562CCC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529982-21DB-416E-8767-C57D5F67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2D7B6-817E-4253-89AB-9B4048F2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F798-CC31-46B5-9C93-5B4E1070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A02-8B6B-234D-97D8-777732DBBEF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EA2C0-80DF-4EF6-AB73-38433028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AABEFC-0470-4DF9-AC2D-849DDF08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4"/>
          <a:stretch/>
        </p:blipFill>
        <p:spPr>
          <a:xfrm>
            <a:off x="-1" y="1"/>
            <a:ext cx="924893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3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BF698-3B71-4D4A-8340-7E42AD6E35C5}"/>
              </a:ext>
            </a:extLst>
          </p:cNvPr>
          <p:cNvSpPr txBox="1">
            <a:spLocks/>
          </p:cNvSpPr>
          <p:nvPr/>
        </p:nvSpPr>
        <p:spPr>
          <a:xfrm>
            <a:off x="0" y="68852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Eclipse lunar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0AC83A3-1B08-42E9-A4E0-7D502FE16BF9}"/>
              </a:ext>
            </a:extLst>
          </p:cNvPr>
          <p:cNvSpPr/>
          <p:nvPr/>
        </p:nvSpPr>
        <p:spPr>
          <a:xfrm>
            <a:off x="669751" y="2788369"/>
            <a:ext cx="2657910" cy="2308324"/>
          </a:xfrm>
          <a:prstGeom prst="rect">
            <a:avLst/>
          </a:prstGeom>
          <a:solidFill>
            <a:srgbClr val="B0C3E6"/>
          </a:solidFill>
        </p:spPr>
        <p:txBody>
          <a:bodyPr wrap="square">
            <a:spAutoFit/>
          </a:bodyPr>
          <a:lstStyle/>
          <a:p>
            <a:r>
              <a:rPr lang="pt-BR" dirty="0"/>
              <a:t>Um </a:t>
            </a:r>
            <a:r>
              <a:rPr lang="pt-BR" b="1" dirty="0"/>
              <a:t>eclipse lunar </a:t>
            </a:r>
            <a:r>
              <a:rPr lang="pt-BR" dirty="0"/>
              <a:t>acontece quando a Terra se posiciona entre o Sol e a Lua. A Terra produz um cone de sombra no espaço; quando a Lua entra nesse cone, começa o eclipse.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10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D45D40-8E58-B9F5-ABC2-8C37F706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482" y="1704773"/>
            <a:ext cx="7436318" cy="433973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2BFE12-7130-C4E2-B76A-5DCF7B16C8D0}"/>
              </a:ext>
            </a:extLst>
          </p:cNvPr>
          <p:cNvSpPr txBox="1"/>
          <p:nvPr/>
        </p:nvSpPr>
        <p:spPr>
          <a:xfrm>
            <a:off x="3917482" y="5908691"/>
            <a:ext cx="7130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WATCH </a:t>
            </a:r>
            <a:r>
              <a:rPr lang="pt-BR" sz="1200" b="0" i="0" u="none" strike="noStrike" baseline="0" dirty="0" err="1"/>
              <a:t>and</a:t>
            </a:r>
            <a:r>
              <a:rPr lang="pt-BR" sz="1200" b="0" i="0" u="none" strike="noStrike" baseline="0" dirty="0"/>
              <a:t> </a:t>
            </a:r>
            <a:r>
              <a:rPr lang="pt-BR" sz="1200" b="0" i="0" u="none" strike="noStrike" baseline="0" dirty="0" err="1"/>
              <a:t>Measure</a:t>
            </a:r>
            <a:r>
              <a:rPr lang="pt-BR" sz="1200" b="0" i="0" u="none" strike="noStrike" baseline="0" dirty="0"/>
              <a:t> a Total Lunar Eclipse. </a:t>
            </a:r>
            <a:r>
              <a:rPr lang="pt-BR" sz="1200" b="1" i="0" u="none" strike="noStrike" baseline="0" dirty="0"/>
              <a:t>Nasa</a:t>
            </a:r>
            <a:r>
              <a:rPr lang="pt-BR" sz="1200" b="0" i="0" u="none" strike="noStrike" baseline="0" dirty="0"/>
              <a:t>: Jet </a:t>
            </a:r>
            <a:r>
              <a:rPr lang="pt-BR" sz="1200" b="0" i="0" u="none" strike="noStrike" baseline="0" dirty="0" err="1"/>
              <a:t>Propulsion</a:t>
            </a:r>
            <a:r>
              <a:rPr lang="pt-BR" sz="1200" b="0" i="0" u="none" strike="noStrike" baseline="0" dirty="0"/>
              <a:t> </a:t>
            </a:r>
            <a:r>
              <a:rPr lang="pt-BR" sz="1200" b="0" i="0" u="none" strike="noStrike" baseline="0" dirty="0" err="1"/>
              <a:t>Laboratory</a:t>
            </a:r>
            <a:r>
              <a:rPr lang="pt-BR" sz="1200" b="0" i="0" u="none" strike="noStrike" baseline="0" dirty="0"/>
              <a:t>. Washington, D.C., [2019?]. Disponível em: https://www.jpl.nasa.gov/edu/learn/project/</a:t>
            </a:r>
            <a:r>
              <a:rPr lang="pt-BR" sz="1200" b="0" i="0" u="none" strike="noStrike" baseline="0" dirty="0" err="1"/>
              <a:t>watch</a:t>
            </a:r>
            <a:r>
              <a:rPr lang="pt-BR" sz="1200" b="0" i="0" u="none" strike="noStrike" baseline="0" dirty="0"/>
              <a:t>-</a:t>
            </a:r>
            <a:r>
              <a:rPr lang="pt-BR" sz="1200" b="0" i="0" u="none" strike="noStrike" baseline="0" dirty="0" err="1"/>
              <a:t>and</a:t>
            </a:r>
            <a:r>
              <a:rPr lang="pt-BR" sz="1200" b="0" i="0" u="none" strike="noStrike" baseline="0" dirty="0"/>
              <a:t>-</a:t>
            </a:r>
            <a:r>
              <a:rPr lang="pt-BR" sz="1200" b="0" i="0" u="none" strike="noStrike" baseline="0" dirty="0" err="1"/>
              <a:t>measure</a:t>
            </a:r>
            <a:r>
              <a:rPr lang="pt-BR" sz="1200" b="0" i="0" u="none" strike="noStrike" baseline="0" dirty="0"/>
              <a:t>-a-total-lunar-eclipse/. Acesso em: 25 abr.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746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33ED9-EE2B-4C39-858E-5DFA2D989500}"/>
              </a:ext>
            </a:extLst>
          </p:cNvPr>
          <p:cNvSpPr txBox="1">
            <a:spLocks/>
          </p:cNvSpPr>
          <p:nvPr/>
        </p:nvSpPr>
        <p:spPr>
          <a:xfrm>
            <a:off x="0" y="70232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Eclipse solar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AA8C975-A084-48EE-9C22-232514D3F3BA}"/>
              </a:ext>
            </a:extLst>
          </p:cNvPr>
          <p:cNvSpPr/>
          <p:nvPr/>
        </p:nvSpPr>
        <p:spPr>
          <a:xfrm>
            <a:off x="679417" y="1978238"/>
            <a:ext cx="2943225" cy="2308324"/>
          </a:xfrm>
          <a:prstGeom prst="rect">
            <a:avLst/>
          </a:prstGeom>
          <a:solidFill>
            <a:srgbClr val="B0C3E6"/>
          </a:solidFill>
        </p:spPr>
        <p:txBody>
          <a:bodyPr wrap="square">
            <a:spAutoFit/>
          </a:bodyPr>
          <a:lstStyle/>
          <a:p>
            <a:r>
              <a:rPr lang="pt-BR" dirty="0"/>
              <a:t>Um </a:t>
            </a:r>
            <a:r>
              <a:rPr lang="pt-BR" b="1" dirty="0"/>
              <a:t>eclipse solar </a:t>
            </a:r>
            <a:r>
              <a:rPr lang="pt-BR" dirty="0"/>
              <a:t>acontece quando a Lua se posiciona entre o Sol e a Terra. Esse fenômeno é extremamente raro porque só ocorre quando os três astros – Terra, Sol e Lua – estão alinhados no mesmo plano.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FB59EB-F2C5-45D0-B5D8-608121315E26}"/>
              </a:ext>
            </a:extLst>
          </p:cNvPr>
          <p:cNvSpPr/>
          <p:nvPr/>
        </p:nvSpPr>
        <p:spPr>
          <a:xfrm>
            <a:off x="679417" y="4597011"/>
            <a:ext cx="2943225" cy="1200330"/>
          </a:xfrm>
          <a:prstGeom prst="rect">
            <a:avLst/>
          </a:prstGeom>
          <a:solidFill>
            <a:srgbClr val="96B0DE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Quando o eclipse solar ocorre, algumas regiões da Terra são atingidas pela sombra projetada pela Lua.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11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40AFC71-D85A-3856-A820-0A7FF1794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" r="4512"/>
          <a:stretch/>
        </p:blipFill>
        <p:spPr>
          <a:xfrm>
            <a:off x="3968685" y="1530724"/>
            <a:ext cx="7268065" cy="417435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BA565F-8931-B706-347B-198172AE337E}"/>
              </a:ext>
            </a:extLst>
          </p:cNvPr>
          <p:cNvSpPr txBox="1"/>
          <p:nvPr/>
        </p:nvSpPr>
        <p:spPr>
          <a:xfrm>
            <a:off x="3968685" y="5924730"/>
            <a:ext cx="7268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DUBERSTEIN, </a:t>
            </a:r>
            <a:r>
              <a:rPr lang="pt-BR" sz="1200" b="0" i="0" u="none" strike="noStrike" baseline="0" dirty="0" err="1"/>
              <a:t>Genna</a:t>
            </a:r>
            <a:r>
              <a:rPr lang="pt-BR" sz="1200" b="0" i="0" u="none" strike="noStrike" baseline="0" dirty="0"/>
              <a:t>. AGU 2017 </a:t>
            </a:r>
            <a:r>
              <a:rPr lang="en-US" sz="1200" b="0" i="0" u="none" strike="noStrike" baseline="0" dirty="0"/>
              <a:t>Eclipse Press Conference. </a:t>
            </a:r>
            <a:r>
              <a:rPr lang="en-US" sz="1200" b="1" i="0" u="none" strike="noStrike" baseline="0" dirty="0"/>
              <a:t>Nasa</a:t>
            </a:r>
            <a:r>
              <a:rPr lang="en-US" sz="1200" b="0" i="0" u="none" strike="noStrike" baseline="0" dirty="0"/>
              <a:t>. Washington, D.C., </a:t>
            </a:r>
            <a:r>
              <a:rPr lang="pt-BR" sz="1200" b="0" i="0" u="none" strike="noStrike" baseline="0" dirty="0"/>
              <a:t>14 dez. 2016. Disponível em: https://svs.gsfc.nasa.gov/12414. Acesso em: 25 abr.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6608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87597"/>
            <a:ext cx="9144000" cy="16924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7 –</a:t>
            </a:r>
            <a:r>
              <a:rPr lang="pt-BR" sz="4800" b="1">
                <a:latin typeface="+mn-lt"/>
              </a:rPr>
              <a:t> TERRA: MOVIMENTOS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563614"/>
            <a:ext cx="9144000" cy="1308189"/>
          </a:xfrm>
        </p:spPr>
        <p:txBody>
          <a:bodyPr>
            <a:noAutofit/>
          </a:bodyPr>
          <a:lstStyle/>
          <a:p>
            <a:r>
              <a:rPr lang="pt-BR" sz="4000" b="1" dirty="0"/>
              <a:t>Movimentos da Terra e as estações do ano</a:t>
            </a:r>
          </a:p>
          <a:p>
            <a:r>
              <a:rPr lang="pt-BR" sz="4000" b="1" dirty="0"/>
              <a:t>Movimentos e fases da Lua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37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731CE8-4315-48E5-B237-71DD4EB592AF}"/>
              </a:ext>
            </a:extLst>
          </p:cNvPr>
          <p:cNvSpPr txBox="1">
            <a:spLocks/>
          </p:cNvSpPr>
          <p:nvPr/>
        </p:nvSpPr>
        <p:spPr>
          <a:xfrm>
            <a:off x="0" y="70854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Rotação: dias e noites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DF183A-7D9E-444F-8496-989D8F51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22" y="1610239"/>
            <a:ext cx="7545077" cy="46261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C6CEC9-464C-4D67-BE50-18B89817D052}"/>
              </a:ext>
            </a:extLst>
          </p:cNvPr>
          <p:cNvSpPr/>
          <p:nvPr/>
        </p:nvSpPr>
        <p:spPr>
          <a:xfrm>
            <a:off x="772996" y="3297836"/>
            <a:ext cx="360703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A Terra </a:t>
            </a:r>
            <a:r>
              <a:rPr lang="pt-BR" b="1">
                <a:latin typeface="FrutigerLTStd-Bold"/>
              </a:rPr>
              <a:t>gira ao redor de si</a:t>
            </a:r>
            <a:r>
              <a:rPr lang="pt-BR">
                <a:latin typeface="FrutigerLTStd-Light"/>
              </a:rPr>
              <a:t>, em torno de um eixo imaginário que atravessa os polos Norte e Sul.</a:t>
            </a: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767C5D-CC0E-4E15-9679-BE989C0F41DE}"/>
              </a:ext>
            </a:extLst>
          </p:cNvPr>
          <p:cNvSpPr/>
          <p:nvPr/>
        </p:nvSpPr>
        <p:spPr>
          <a:xfrm>
            <a:off x="772998" y="2316986"/>
            <a:ext cx="3607038" cy="923330"/>
          </a:xfrm>
          <a:prstGeom prst="rect">
            <a:avLst/>
          </a:prstGeom>
          <a:solidFill>
            <a:srgbClr val="A7BCE3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Responsável</a:t>
            </a:r>
            <a:r>
              <a:rPr lang="pt-BR"/>
              <a:t> </a:t>
            </a:r>
            <a:r>
              <a:rPr lang="pt-BR">
                <a:latin typeface="FrutigerLTStd-Light"/>
              </a:rPr>
              <a:t>por</a:t>
            </a:r>
            <a:r>
              <a:rPr lang="pt-BR"/>
              <a:t> </a:t>
            </a:r>
            <a:r>
              <a:rPr lang="pt-BR">
                <a:latin typeface="FrutigerLTStd-Light"/>
              </a:rPr>
              <a:t>produzir</a:t>
            </a:r>
            <a:r>
              <a:rPr lang="pt-BR"/>
              <a:t> o </a:t>
            </a:r>
            <a:r>
              <a:rPr lang="pt-BR">
                <a:latin typeface="FrutigerLTStd-Light"/>
              </a:rPr>
              <a:t>movimento</a:t>
            </a:r>
            <a:r>
              <a:rPr lang="pt-BR"/>
              <a:t> </a:t>
            </a:r>
            <a:r>
              <a:rPr lang="pt-BR">
                <a:latin typeface="FrutigerLTStd-Light"/>
              </a:rPr>
              <a:t>aparente</a:t>
            </a:r>
            <a:r>
              <a:rPr lang="pt-BR"/>
              <a:t> </a:t>
            </a:r>
            <a:r>
              <a:rPr lang="pt-BR">
                <a:latin typeface="FrutigerLTStd-Light"/>
              </a:rPr>
              <a:t>do Sol</a:t>
            </a:r>
            <a:r>
              <a:rPr lang="pt-BR"/>
              <a:t> </a:t>
            </a:r>
            <a:r>
              <a:rPr lang="pt-BR">
                <a:latin typeface="FrutigerLTStd-Light"/>
              </a:rPr>
              <a:t>no</a:t>
            </a:r>
            <a:r>
              <a:rPr lang="pt-BR"/>
              <a:t> </a:t>
            </a:r>
            <a:r>
              <a:rPr lang="pt-BR">
                <a:latin typeface="FrutigerLTStd-Light"/>
              </a:rPr>
              <a:t>céu</a:t>
            </a:r>
            <a:r>
              <a:rPr lang="pt-BR"/>
              <a:t>, </a:t>
            </a:r>
            <a:r>
              <a:rPr lang="pt-BR">
                <a:latin typeface="FrutigerLTStd-Light"/>
              </a:rPr>
              <a:t>originando</a:t>
            </a:r>
            <a:r>
              <a:rPr lang="pt-BR"/>
              <a:t> os </a:t>
            </a:r>
            <a:r>
              <a:rPr lang="pt-BR" b="1">
                <a:latin typeface="FrutigerLTStd-Light"/>
              </a:rPr>
              <a:t>dias</a:t>
            </a:r>
            <a:r>
              <a:rPr lang="pt-BR">
                <a:latin typeface="FrutigerLTStd-Light"/>
              </a:rPr>
              <a:t> </a:t>
            </a:r>
            <a:r>
              <a:rPr lang="pt-BR" b="1">
                <a:latin typeface="FrutigerLTStd-Light"/>
              </a:rPr>
              <a:t>claros</a:t>
            </a:r>
            <a:r>
              <a:rPr lang="pt-BR">
                <a:latin typeface="FrutigerLTStd-Light"/>
              </a:rPr>
              <a:t> </a:t>
            </a:r>
            <a:r>
              <a:rPr lang="pt-BR"/>
              <a:t>e as </a:t>
            </a:r>
            <a:r>
              <a:rPr lang="pt-BR" b="1">
                <a:latin typeface="FrutigerLTStd-Light"/>
              </a:rPr>
              <a:t>noites</a:t>
            </a:r>
            <a:r>
              <a:rPr lang="pt-BR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ACDB4B-084B-5C76-AA43-22E9993A495F}"/>
              </a:ext>
            </a:extLst>
          </p:cNvPr>
          <p:cNvSpPr txBox="1"/>
          <p:nvPr/>
        </p:nvSpPr>
        <p:spPr>
          <a:xfrm>
            <a:off x="772997" y="4278686"/>
            <a:ext cx="3607038" cy="646331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Esse movimento é contínuo e sempre no mesmo sentido.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D903B9-8000-24A3-F32F-3E50ACA55BD4}"/>
              </a:ext>
            </a:extLst>
          </p:cNvPr>
          <p:cNvSpPr txBox="1"/>
          <p:nvPr/>
        </p:nvSpPr>
        <p:spPr>
          <a:xfrm>
            <a:off x="772995" y="1890134"/>
            <a:ext cx="36070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ROTAÇÃO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6BC358C-1468-3C75-3A32-978ED8B3F7C7}"/>
              </a:ext>
            </a:extLst>
          </p:cNvPr>
          <p:cNvSpPr txBox="1"/>
          <p:nvPr/>
        </p:nvSpPr>
        <p:spPr>
          <a:xfrm>
            <a:off x="772995" y="4982537"/>
            <a:ext cx="3607038" cy="646331"/>
          </a:xfrm>
          <a:prstGeom prst="rect">
            <a:avLst/>
          </a:prstGeom>
          <a:solidFill>
            <a:srgbClr val="C2E5F0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Tem, aproximadamente, 24 horas de duração.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731CE8-4315-48E5-B237-71DD4EB592AF}"/>
              </a:ext>
            </a:extLst>
          </p:cNvPr>
          <p:cNvSpPr txBox="1">
            <a:spLocks/>
          </p:cNvSpPr>
          <p:nvPr/>
        </p:nvSpPr>
        <p:spPr>
          <a:xfrm>
            <a:off x="0" y="64594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Translação: anos e estações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A20387-B296-4211-AF39-2E9666B7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10" y="1474594"/>
            <a:ext cx="6149112" cy="49391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9A05E5E-1816-2381-F06B-6B4DFC02E77C}"/>
              </a:ext>
            </a:extLst>
          </p:cNvPr>
          <p:cNvSpPr/>
          <p:nvPr/>
        </p:nvSpPr>
        <p:spPr>
          <a:xfrm>
            <a:off x="772996" y="3297836"/>
            <a:ext cx="360703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A Terra percorre uma volta completa em sua órbita </a:t>
            </a:r>
            <a:r>
              <a:rPr lang="pt-BR" b="1">
                <a:latin typeface="FrutigerLTStd-Bold"/>
              </a:rPr>
              <a:t>ao redor do Sol</a:t>
            </a:r>
            <a:r>
              <a:rPr lang="pt-BR">
                <a:latin typeface="FrutigerLTStd-Light"/>
              </a:rPr>
              <a:t>.</a:t>
            </a:r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F082781-5A59-43DB-4699-905E460D26D1}"/>
              </a:ext>
            </a:extLst>
          </p:cNvPr>
          <p:cNvSpPr/>
          <p:nvPr/>
        </p:nvSpPr>
        <p:spPr>
          <a:xfrm>
            <a:off x="772998" y="2316986"/>
            <a:ext cx="3607038" cy="923330"/>
          </a:xfrm>
          <a:prstGeom prst="rect">
            <a:avLst/>
          </a:prstGeom>
          <a:solidFill>
            <a:srgbClr val="A7BCE3"/>
          </a:solidFill>
        </p:spPr>
        <p:txBody>
          <a:bodyPr wrap="square">
            <a:spAutoFit/>
          </a:bodyPr>
          <a:lstStyle/>
          <a:p>
            <a:r>
              <a:rPr lang="pt-BR"/>
              <a:t>O movimento de translação está relacionado à formação das </a:t>
            </a:r>
            <a:r>
              <a:rPr lang="pt-BR" b="1"/>
              <a:t>estações do ano</a:t>
            </a:r>
            <a:r>
              <a:rPr lang="pt-BR"/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41CF0F-4DFF-85AA-069F-744BAA2BD457}"/>
              </a:ext>
            </a:extLst>
          </p:cNvPr>
          <p:cNvSpPr txBox="1"/>
          <p:nvPr/>
        </p:nvSpPr>
        <p:spPr>
          <a:xfrm>
            <a:off x="772995" y="3991177"/>
            <a:ext cx="3607038" cy="923330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r>
              <a:rPr lang="pt-BR"/>
              <a:t>Esse movimento não é perfeitamente circular, mas levemente </a:t>
            </a:r>
            <a:r>
              <a:rPr lang="pt-BR" b="1"/>
              <a:t>elíptico</a:t>
            </a:r>
            <a:r>
              <a:rPr lang="pt-BR"/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4EB9FA-039F-E17F-2545-154EA0063625}"/>
              </a:ext>
            </a:extLst>
          </p:cNvPr>
          <p:cNvSpPr txBox="1"/>
          <p:nvPr/>
        </p:nvSpPr>
        <p:spPr>
          <a:xfrm>
            <a:off x="772995" y="1890134"/>
            <a:ext cx="36070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TRANSLAÇÃO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92D051A-31F3-9A7A-8B51-A1917BDD2F9E}"/>
              </a:ext>
            </a:extLst>
          </p:cNvPr>
          <p:cNvSpPr txBox="1"/>
          <p:nvPr/>
        </p:nvSpPr>
        <p:spPr>
          <a:xfrm>
            <a:off x="772995" y="4961517"/>
            <a:ext cx="3607038" cy="923330"/>
          </a:xfrm>
          <a:prstGeom prst="rect">
            <a:avLst/>
          </a:prstGeom>
          <a:solidFill>
            <a:srgbClr val="C2E5F0"/>
          </a:solidFill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Para completar uma volta ao redor do Sol, a Terra leva 356 dias, 5 horas, 48 minutos e 46 segundos.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24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6F459-ABD2-436D-A6FA-01C4F3A34D26}"/>
              </a:ext>
            </a:extLst>
          </p:cNvPr>
          <p:cNvSpPr txBox="1">
            <a:spLocks/>
          </p:cNvSpPr>
          <p:nvPr/>
        </p:nvSpPr>
        <p:spPr>
          <a:xfrm>
            <a:off x="0" y="67258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Estações do 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EE1281-7EAF-4137-B615-81A398EBF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40"/>
          <a:stretch/>
        </p:blipFill>
        <p:spPr>
          <a:xfrm>
            <a:off x="3536770" y="2145506"/>
            <a:ext cx="7817029" cy="255288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B397637-C87D-4E28-9305-9FBEF553B9C7}"/>
              </a:ext>
            </a:extLst>
          </p:cNvPr>
          <p:cNvSpPr/>
          <p:nvPr/>
        </p:nvSpPr>
        <p:spPr>
          <a:xfrm>
            <a:off x="838200" y="2203247"/>
            <a:ext cx="2698571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A inclinação do eixo de rotação da Terra em relação ao plano da órbita ao redor do Sol (eclíptica) é responsável pela existência das </a:t>
            </a:r>
            <a:r>
              <a:rPr lang="pt-BR" b="1" dirty="0"/>
              <a:t>estações do ano</a:t>
            </a:r>
            <a:r>
              <a:rPr lang="pt-BR" dirty="0"/>
              <a:t>. Ela também explica o fato de as estações serem invertidas nos hemisférios Norte e Sul.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A9E6B5-AAEA-5899-95BB-504D98477B3A}"/>
              </a:ext>
            </a:extLst>
          </p:cNvPr>
          <p:cNvSpPr txBox="1"/>
          <p:nvPr/>
        </p:nvSpPr>
        <p:spPr>
          <a:xfrm>
            <a:off x="3817143" y="4787225"/>
            <a:ext cx="7256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DINNextLTPro-Regular"/>
              </a:rPr>
              <a:t>Representação da órbita da Terra em vista oblíqua. A Terra está representada duas vezes para evidenciar que a inclinação do eixo de rotação é sempre a mesma. A seta amarela indica o sentido do movimento da Terra em sua órbita. As setas vermelhas indicam o sentido da rotação da Terra.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2264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388BB-6981-42A0-817E-CE468B9A7F04}"/>
              </a:ext>
            </a:extLst>
          </p:cNvPr>
          <p:cNvSpPr txBox="1">
            <a:spLocks/>
          </p:cNvSpPr>
          <p:nvPr/>
        </p:nvSpPr>
        <p:spPr>
          <a:xfrm>
            <a:off x="0" y="62258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Solstícios e equinócios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ED59467-880A-4AFE-9899-A3E406342212}"/>
              </a:ext>
            </a:extLst>
          </p:cNvPr>
          <p:cNvSpPr/>
          <p:nvPr/>
        </p:nvSpPr>
        <p:spPr>
          <a:xfrm>
            <a:off x="706446" y="1623227"/>
            <a:ext cx="5149611" cy="646331"/>
          </a:xfrm>
          <a:prstGeom prst="rect">
            <a:avLst/>
          </a:prstGeom>
          <a:solidFill>
            <a:srgbClr val="96B0DE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 início das estações do ano é marcado pelos  </a:t>
            </a:r>
            <a:r>
              <a:rPr lang="pt-BR" b="1" dirty="0">
                <a:solidFill>
                  <a:srgbClr val="2F2F2E"/>
                </a:solidFill>
              </a:rPr>
              <a:t>equinócios </a:t>
            </a:r>
            <a:r>
              <a:rPr lang="pt-BR" dirty="0">
                <a:solidFill>
                  <a:srgbClr val="2F2F2E"/>
                </a:solidFill>
              </a:rPr>
              <a:t>e </a:t>
            </a:r>
            <a:r>
              <a:rPr lang="pt-BR" b="1" dirty="0">
                <a:solidFill>
                  <a:srgbClr val="2F2F2E"/>
                </a:solidFill>
              </a:rPr>
              <a:t>solstícios</a:t>
            </a:r>
            <a:r>
              <a:rPr lang="pt-BR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2FB2A7-8480-5A53-9BB4-5D903EA6C44B}"/>
              </a:ext>
            </a:extLst>
          </p:cNvPr>
          <p:cNvSpPr txBox="1"/>
          <p:nvPr/>
        </p:nvSpPr>
        <p:spPr>
          <a:xfrm>
            <a:off x="706445" y="2378571"/>
            <a:ext cx="514961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FrutigerLTStd-Light"/>
              </a:rPr>
              <a:t>Nos dias de </a:t>
            </a:r>
            <a:r>
              <a:rPr lang="pt-BR" sz="1800" b="1" i="0" u="none" strike="noStrike" baseline="0" dirty="0">
                <a:latin typeface="FrutigerLTStd-Bold"/>
              </a:rPr>
              <a:t>equinócio</a:t>
            </a:r>
            <a:r>
              <a:rPr lang="pt-BR" sz="1800" b="0" i="0" u="none" strike="noStrike" baseline="0" dirty="0">
                <a:latin typeface="FrutigerLTStd-Light"/>
              </a:rPr>
              <a:t>, o Hemisfério Norte e o Hemisfério Sul são iluminados na mesma proporção pelos raios solares. A duração do dia e da noite é a mesma nos dois hemisférios.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84E0A2-5D01-A8AC-B4ED-95D485EC7962}"/>
              </a:ext>
            </a:extLst>
          </p:cNvPr>
          <p:cNvSpPr txBox="1"/>
          <p:nvPr/>
        </p:nvSpPr>
        <p:spPr>
          <a:xfrm>
            <a:off x="706445" y="3687913"/>
            <a:ext cx="5149612" cy="2585323"/>
          </a:xfrm>
          <a:prstGeom prst="rect">
            <a:avLst/>
          </a:prstGeom>
          <a:solidFill>
            <a:srgbClr val="9DD5E7"/>
          </a:solidFill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FrutigerLTStd-Light"/>
              </a:rPr>
              <a:t>Nos dias de </a:t>
            </a:r>
            <a:r>
              <a:rPr lang="pt-BR" sz="1800" b="1" i="0" u="none" strike="noStrike" baseline="0" dirty="0">
                <a:latin typeface="FrutigerLTStd-Bold"/>
              </a:rPr>
              <a:t>solstício</a:t>
            </a:r>
            <a:r>
              <a:rPr lang="pt-BR" sz="1800" b="0" i="0" u="none" strike="noStrike" baseline="0" dirty="0">
                <a:latin typeface="FrutigerLTStd-Light"/>
              </a:rPr>
              <a:t>, ocorre a maior diferença entre os períodos iluminados e não iluminados do ano terrestre. A duração do período de iluminação no dia do solstício de verão é a maior do ano; no dia do solstício de inverno, a noite é a mais longa do ano. No solstício de verão no Hemisfério Sul, a inclinação do planeta e sua posição na trajetória ao redor do Sol possibilitam que haja maior incidência de raios solares nesse hemisfério.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46D3F3A-AF2A-ACE5-267D-EDCC819EA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49" y="1423826"/>
            <a:ext cx="5395151" cy="49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5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C3162-A1C9-4F27-9428-CAACCD9136D6}"/>
              </a:ext>
            </a:extLst>
          </p:cNvPr>
          <p:cNvSpPr txBox="1">
            <a:spLocks/>
          </p:cNvSpPr>
          <p:nvPr/>
        </p:nvSpPr>
        <p:spPr>
          <a:xfrm>
            <a:off x="0" y="65977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Solstícios e equinócios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03830" y="6448620"/>
            <a:ext cx="2743200" cy="365125"/>
          </a:xfrm>
        </p:spPr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179908-6526-989B-C253-8709A929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1" y="1355013"/>
            <a:ext cx="5647964" cy="27072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238D6E-9B4D-7ED0-F31F-A290176AE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1" y="4039588"/>
            <a:ext cx="5500554" cy="27891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E0C5A6-0594-051C-5DC3-17A6241B7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378" y="1396791"/>
            <a:ext cx="5870312" cy="24605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B590BF6-D21F-7377-89FB-4AA08F7C31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48"/>
          <a:stretch/>
        </p:blipFill>
        <p:spPr>
          <a:xfrm>
            <a:off x="5985378" y="3857319"/>
            <a:ext cx="5933940" cy="29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CE1A-C985-441C-A8FE-9A0ED5E3AC36}"/>
              </a:ext>
            </a:extLst>
          </p:cNvPr>
          <p:cNvSpPr txBox="1">
            <a:spLocks/>
          </p:cNvSpPr>
          <p:nvPr/>
        </p:nvSpPr>
        <p:spPr>
          <a:xfrm>
            <a:off x="0" y="704941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Movimentos da Lua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29CFCD-4141-4397-8858-7DF3B1A9E4E3}"/>
              </a:ext>
            </a:extLst>
          </p:cNvPr>
          <p:cNvSpPr/>
          <p:nvPr/>
        </p:nvSpPr>
        <p:spPr>
          <a:xfrm>
            <a:off x="395648" y="1818033"/>
            <a:ext cx="4461164" cy="1200329"/>
          </a:xfrm>
          <a:prstGeom prst="rect">
            <a:avLst/>
          </a:prstGeom>
          <a:solidFill>
            <a:srgbClr val="A7BC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Na </a:t>
            </a:r>
            <a:r>
              <a:rPr lang="pt-BR" b="1" dirty="0">
                <a:latin typeface="FrutigerLTStd-Bold"/>
              </a:rPr>
              <a:t>rotação</a:t>
            </a:r>
            <a:r>
              <a:rPr lang="pt-BR" dirty="0">
                <a:latin typeface="FrutigerLTStd-Light"/>
              </a:rPr>
              <a:t>, a Lua gira ao redor do próprio eixo. Para completar uma rotação, são necessários aproximadamente 27,5 dias (seta amarela).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3A98366-A9AA-4179-A44C-49A13239EB6B}"/>
              </a:ext>
            </a:extLst>
          </p:cNvPr>
          <p:cNvSpPr/>
          <p:nvPr/>
        </p:nvSpPr>
        <p:spPr>
          <a:xfrm>
            <a:off x="395648" y="3429000"/>
            <a:ext cx="4461165" cy="1477328"/>
          </a:xfrm>
          <a:prstGeom prst="rect">
            <a:avLst/>
          </a:prstGeom>
          <a:solidFill>
            <a:srgbClr val="9DD5E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/>
              <a:t>Revolução </a:t>
            </a:r>
            <a:r>
              <a:rPr lang="pt-BR" dirty="0"/>
              <a:t>é</a:t>
            </a:r>
            <a:r>
              <a:rPr lang="pt-BR" b="1" dirty="0"/>
              <a:t> </a:t>
            </a:r>
            <a:r>
              <a:rPr lang="pt-BR" dirty="0"/>
              <a:t>o movimento que a Lua faz ao redor da Terra. Esse movimento é sincronizado com a rotação lunar e, por isso, a Lua está sempre com a mesma face voltada para nosso planeta (haste vermelha).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0286" y="6432593"/>
            <a:ext cx="2743200" cy="365125"/>
          </a:xfrm>
        </p:spPr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6907B76-0791-A703-5618-9625FB44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777" y="1432037"/>
            <a:ext cx="5599239" cy="54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EF561-BE56-4F71-BC4E-90452D9842E6}"/>
              </a:ext>
            </a:extLst>
          </p:cNvPr>
          <p:cNvSpPr txBox="1">
            <a:spLocks/>
          </p:cNvSpPr>
          <p:nvPr/>
        </p:nvSpPr>
        <p:spPr>
          <a:xfrm>
            <a:off x="0" y="669825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Fases da Lua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FD59E3-1E3B-4F12-8601-BCB675DB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58" y="1580585"/>
            <a:ext cx="5504810" cy="47757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7238553-EB29-4ABE-BC0A-06C41F0375D8}"/>
              </a:ext>
            </a:extLst>
          </p:cNvPr>
          <p:cNvSpPr/>
          <p:nvPr/>
        </p:nvSpPr>
        <p:spPr>
          <a:xfrm>
            <a:off x="403033" y="1558160"/>
            <a:ext cx="5248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2F2F2E"/>
                </a:solidFill>
              </a:rPr>
              <a:t>As fases da Lua representam quão iluminada está a face voltada para a Terra. Elas são determinadas pelas posições relativas assumidas pelo Sol, pela Terra e pela Lua durante o movimento da Lua ao redor da Terra, ao longo de 27,5 dias.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9C194C0-6F7E-4A15-80D4-92841508FBDB}"/>
              </a:ext>
            </a:extLst>
          </p:cNvPr>
          <p:cNvSpPr/>
          <p:nvPr/>
        </p:nvSpPr>
        <p:spPr>
          <a:xfrm>
            <a:off x="942680" y="3538636"/>
            <a:ext cx="47085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</a:rPr>
              <a:t>Lua nova</a:t>
            </a:r>
            <a:r>
              <a:rPr lang="pt-BR" sz="1600" dirty="0">
                <a:solidFill>
                  <a:srgbClr val="2F2F2E"/>
                </a:solidFill>
              </a:rPr>
              <a:t>: a face visível da Lua não está iluminada. Nessa fase, não vemos a Lua no céu. 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D98960-5A5D-4F40-B8F9-BCB65E0071EB}"/>
              </a:ext>
            </a:extLst>
          </p:cNvPr>
          <p:cNvSpPr/>
          <p:nvPr/>
        </p:nvSpPr>
        <p:spPr>
          <a:xfrm>
            <a:off x="942681" y="4282949"/>
            <a:ext cx="47085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</a:rPr>
              <a:t>Quarto crescente</a:t>
            </a:r>
            <a:r>
              <a:rPr lang="pt-BR" sz="1600" dirty="0">
                <a:solidFill>
                  <a:srgbClr val="2F2F2E"/>
                </a:solidFill>
              </a:rPr>
              <a:t>: quando metade da Lua começa a ser iluminada.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CC92E6-EF1E-405D-8C88-1A8B846FA19B}"/>
              </a:ext>
            </a:extLst>
          </p:cNvPr>
          <p:cNvSpPr/>
          <p:nvPr/>
        </p:nvSpPr>
        <p:spPr>
          <a:xfrm>
            <a:off x="942680" y="5027262"/>
            <a:ext cx="47085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Lua cheia</a:t>
            </a:r>
            <a:r>
              <a:rPr lang="pt-BR" sz="1600" dirty="0"/>
              <a:t>: a face visível da Lua está totalmente iluminada pela luz solar.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E19F4D-386E-4C80-8130-3CF581598A3B}"/>
              </a:ext>
            </a:extLst>
          </p:cNvPr>
          <p:cNvSpPr/>
          <p:nvPr/>
        </p:nvSpPr>
        <p:spPr>
          <a:xfrm>
            <a:off x="942681" y="5771575"/>
            <a:ext cx="47085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Quarto minguante</a:t>
            </a:r>
            <a:r>
              <a:rPr lang="pt-BR" sz="1600" dirty="0"/>
              <a:t>: quando metade da Lua deixa de ser iluminada.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345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796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DINNextLTPro-Regular</vt:lpstr>
      <vt:lpstr>FrutigerLTStd-Bold</vt:lpstr>
      <vt:lpstr>FrutigerLTStd-Light</vt:lpstr>
      <vt:lpstr>Tema do Office</vt:lpstr>
      <vt:lpstr>Apresentação do PowerPoint</vt:lpstr>
      <vt:lpstr> Apresentação 7 – TERRA: MOVIMENTOS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8º ano - CIÊNCIAS Apresentação 1 ENERGIA ELÉTRICA: FONTES E TIPOS</dc:title>
  <dc:creator>Maria Carolina Dias Carreira</dc:creator>
  <cp:lastModifiedBy> </cp:lastModifiedBy>
  <cp:revision>6</cp:revision>
  <dcterms:created xsi:type="dcterms:W3CDTF">2019-04-02T16:45:58Z</dcterms:created>
  <dcterms:modified xsi:type="dcterms:W3CDTF">2023-08-04T14:16:52Z</dcterms:modified>
</cp:coreProperties>
</file>