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4" r:id="rId2"/>
    <p:sldId id="266" r:id="rId3"/>
    <p:sldId id="267" r:id="rId4"/>
    <p:sldId id="268" r:id="rId5"/>
    <p:sldId id="345" r:id="rId6"/>
    <p:sldId id="269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8" clrIdx="0"/>
  <p:cmAuthor id="2" name="Lilian Semenichin Nogueira" initials="LSN" lastIdx="44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CEFCEA"/>
    <a:srgbClr val="E0F2FD"/>
    <a:srgbClr val="CEEEFC"/>
    <a:srgbClr val="C2E5F0"/>
    <a:srgbClr val="D0DBF0"/>
    <a:srgbClr val="96B0DE"/>
    <a:srgbClr val="9DD6F9"/>
    <a:srgbClr val="DCDDE7"/>
    <a:srgbClr val="9DD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1845E-3960-469A-9054-234EC32DE01A}" v="4283" dt="2023-05-15T19:39:00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9E6CF-0C2C-B444-91E1-6577EC89181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4BA5E-9CF5-DB4F-8C27-F22BE2635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7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4A29-F679-49E1-B223-97437BCB1FFC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34179-A045-42DF-99E8-1470833D6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2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CF516-0025-454A-9AFA-177FB4178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B35E8C-6F70-430C-A215-55E7F0B16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01A07A-0523-4155-BF8A-BB125609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6FE5-EF10-374A-9715-2D5791FB7815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5019D-82AC-42CF-A92F-CD541DEE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F51E6-23A3-41A6-A10E-5A51F280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9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75B4D-1CC7-4B85-ADCB-07E9C3BC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AA191E-AF20-435C-A851-CB45F064A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35226-81D8-485E-BB21-7247479B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96B-8347-164F-B238-C0652126E3F3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AF0496-6040-4659-8218-D41BE9B1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2CA885-0209-4101-A786-1D1A50F6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9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4F429A-A2F2-46BD-95BE-30BA60E71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8400DC-3F36-4650-9678-EE7CC9F4D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AA65CD-DC13-4112-BBFA-7C8756CC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A98C-5985-4148-B25E-B8A4D796184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6AD2F-7B22-465E-AEA2-7D60DDDD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BB3FB-D055-485A-ADEF-9369B46B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3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F1860-29E0-4224-BDEB-763900E9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74C371-A594-4F56-949E-B9EABADB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2C70A-3D8F-4FCA-A96D-8B9CCFB9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1335-D5A2-D242-AFB9-101DCC48718F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D2105-DD57-4EB0-8BAC-A6AD40E9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E65CA-225E-445E-87B1-65F4A91C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39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7C2C0-53E2-4319-8345-1F43D9FF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A2E896-3ECE-4818-AD41-30F280E2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82EDC1-A310-4914-868F-6F54B127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DC9B-C7B6-DC46-BE4C-63AF588B1B1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50B97F-3936-4D5B-BB66-4F19A43E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5A3EAA-0867-46FC-AD10-B9939242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2506F-8A57-43A8-858B-3DDA1DDF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C9A895-E1DC-410F-A7F4-2581592E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1D8374-FC13-42DF-BD5F-2F42A0AD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BD449E-5387-4160-91E1-B6BE3096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A146-0FFA-4C40-BADC-A9B6802EEB69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9F6E40-FA72-43D7-9ED4-1F0E38A7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57CB5D-2C51-4859-8046-B64FFB25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7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B1952-B940-41E5-B2B4-585103B2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D75E3-0E38-45B6-B2E1-17ECC0EB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001D2F-939F-4985-AEE9-01AF4FC3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29DA30-4631-403F-A09A-243470D40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FD9C03-E1B1-44F6-ACB7-76F7F5EEA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A61BFD-260B-4A11-8C38-A3257137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828-51DA-5041-BCE4-BCC11886F738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A9399A-37E0-4A40-962B-8297F763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03A901-03B0-4237-BA95-AFD61772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8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B5888-D0D9-4A97-92D4-3014066F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40AF04-F957-4B64-9887-B01C4A81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350-8A56-4542-A462-891B8A667EC5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0C612F4-1F26-4338-9AEF-8B8F16DF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8BE62F-6742-4622-B8F9-AA0EE0A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60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29B1A0-7952-4B9D-A671-D7F5A6C1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E48F-AAAF-A343-B47B-F182B758C42F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AB6DDB-114D-469E-883D-B62A1B9D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C0441C-5419-4E1A-8AC1-A60350AA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64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A6D20-AB06-4ADD-B4F9-D2755185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C4DDD-DBD9-4CBE-A302-D02C7314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3FA16-5703-4F3B-A619-ACD9785F9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C676E7-4E0B-4749-A09B-79F705E7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3751-667A-5441-BC1E-E1304F13A19E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FFB685-0961-4D83-A4F6-D9C8F3E8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67669-B855-4991-877A-2FA24EFE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6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08388-4948-4FD7-AB45-B35123CF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8832AB-DE29-4086-BF97-AE95F92E5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F59695-C541-4475-8609-11CD32150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845324-CF21-4A9D-9CB1-AE8F23D4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D60C-2294-AE41-952B-ADB6DCF2FC97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4046FC-1F3B-4181-899F-327BD40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D91E0-A9E5-4DDB-B49D-B562CCC4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529982-21DB-416E-8767-C57D5F67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72D7B6-817E-4253-89AB-9B4048F2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94F798-CC31-46B5-9C93-5B4E10706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1A02-8B6B-234D-97D8-777732DBBEF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6EA2C0-80DF-4EF6-AB73-384330289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AABEFC-0470-4DF9-AC2D-849DDF083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4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4"/>
          <a:stretch/>
        </p:blipFill>
        <p:spPr>
          <a:xfrm>
            <a:off x="-1" y="1"/>
            <a:ext cx="924893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3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406462"/>
            <a:ext cx="9144000" cy="14606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>
                <a:latin typeface="+mn-lt"/>
              </a:rPr>
            </a:br>
            <a:r>
              <a:rPr lang="pt-BR" sz="4800">
                <a:latin typeface="+mn-lt"/>
              </a:rPr>
              <a:t>Apresentação 3 – </a:t>
            </a:r>
            <a:r>
              <a:rPr lang="pt-BR" sz="4800" b="1">
                <a:latin typeface="+mn-lt"/>
              </a:rPr>
              <a:t>ENERGIA ELÉTRICA: USINAS GERADORAS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4088561"/>
            <a:ext cx="9144000" cy="738271"/>
          </a:xfrm>
        </p:spPr>
        <p:txBody>
          <a:bodyPr>
            <a:noAutofit/>
          </a:bodyPr>
          <a:lstStyle/>
          <a:p>
            <a:r>
              <a:rPr lang="pt-BR" sz="4000" b="1" dirty="0"/>
              <a:t>Usinas de geração de energia elétrica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10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00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2D7BBF7-0DE2-45D6-A20F-1405E6418C00}"/>
              </a:ext>
            </a:extLst>
          </p:cNvPr>
          <p:cNvSpPr txBox="1">
            <a:spLocks/>
          </p:cNvSpPr>
          <p:nvPr/>
        </p:nvSpPr>
        <p:spPr>
          <a:xfrm>
            <a:off x="0" y="717007"/>
            <a:ext cx="12192000" cy="7152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Usina hidrelétrica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E576C73-F4D8-4AD5-8C53-EBEE1B6AAA4E}"/>
              </a:ext>
            </a:extLst>
          </p:cNvPr>
          <p:cNvSpPr/>
          <p:nvPr/>
        </p:nvSpPr>
        <p:spPr>
          <a:xfrm>
            <a:off x="603504" y="1541813"/>
            <a:ext cx="10314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</a:rPr>
              <a:t>Usinas hidrelétricas transformam energia mecânica, relacionada ao movimento da água, em energia elétrica.</a:t>
            </a: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75D2850-9C9E-4CC5-8B28-1A3E1F420778}"/>
              </a:ext>
            </a:extLst>
          </p:cNvPr>
          <p:cNvSpPr/>
          <p:nvPr/>
        </p:nvSpPr>
        <p:spPr>
          <a:xfrm>
            <a:off x="6307063" y="2066177"/>
            <a:ext cx="5248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É preciso construir uma </a:t>
            </a:r>
            <a:r>
              <a:rPr lang="pt-BR" b="1"/>
              <a:t>barragem</a:t>
            </a:r>
            <a:r>
              <a:rPr lang="pt-BR"/>
              <a:t>, que formará um </a:t>
            </a:r>
            <a:r>
              <a:rPr lang="pt-BR" b="1"/>
              <a:t>reservatório de água</a:t>
            </a:r>
            <a:r>
              <a:rPr lang="pt-BR"/>
              <a:t>. A água passa por grandes </a:t>
            </a:r>
            <a:r>
              <a:rPr lang="pt-BR" b="1"/>
              <a:t>tubulações </a:t>
            </a:r>
            <a:r>
              <a:rPr lang="pt-BR"/>
              <a:t>até as hélices das </a:t>
            </a:r>
            <a:r>
              <a:rPr lang="pt-BR" b="1"/>
              <a:t>turbinas</a:t>
            </a:r>
            <a:r>
              <a:rPr lang="pt-BR"/>
              <a:t>, gerando sua movimentação.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Os </a:t>
            </a:r>
            <a:r>
              <a:rPr lang="pt-BR" b="1"/>
              <a:t>geradores elétricos </a:t>
            </a:r>
            <a:r>
              <a:rPr lang="pt-BR"/>
              <a:t>são acionados, transformando a energia mecânica em energia elétrica.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A energia elétrica produzida é distribuída pela </a:t>
            </a:r>
            <a:r>
              <a:rPr lang="pt-BR" b="1"/>
              <a:t>rede de transmissão </a:t>
            </a:r>
            <a:r>
              <a:rPr lang="pt-BR"/>
              <a:t>até seus usuários.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A água utilizada para movimentar a turbina é devolvida ao rio.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11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49E017-4C1B-2597-BC2D-8D4600118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81" y="1996685"/>
            <a:ext cx="5033000" cy="339040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3D586EC-FF00-9454-6EC1-115A10115FE7}"/>
              </a:ext>
            </a:extLst>
          </p:cNvPr>
          <p:cNvSpPr txBox="1"/>
          <p:nvPr/>
        </p:nvSpPr>
        <p:spPr>
          <a:xfrm>
            <a:off x="636281" y="5382673"/>
            <a:ext cx="491050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CASA de força. 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Itaipu binacional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Foz do Iguaçu, [2019?]. Disponível em: https://www.itaipu.gov.br/energia/casa-de-forca. Acesso em: 10 mar. 2022.</a:t>
            </a:r>
          </a:p>
          <a:p>
            <a:pPr algn="l"/>
            <a:endParaRPr lang="pt-BR" sz="1200">
              <a:solidFill>
                <a:srgbClr val="2F2F2E"/>
              </a:solidFill>
            </a:endParaRPr>
          </a:p>
          <a:p>
            <a:pPr algn="l"/>
            <a:r>
              <a:rPr lang="pt-BR" sz="1400"/>
              <a:t>Representação da estrutura de uma usina hidrelétrica.</a:t>
            </a:r>
          </a:p>
        </p:txBody>
      </p:sp>
    </p:spTree>
    <p:extLst>
      <p:ext uri="{BB962C8B-B14F-4D97-AF65-F5344CB8AC3E}">
        <p14:creationId xmlns:p14="http://schemas.microsoft.com/office/powerpoint/2010/main" val="121487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F145-A988-4378-8DE6-5AC5357D3644}"/>
              </a:ext>
            </a:extLst>
          </p:cNvPr>
          <p:cNvSpPr txBox="1">
            <a:spLocks/>
          </p:cNvSpPr>
          <p:nvPr/>
        </p:nvSpPr>
        <p:spPr>
          <a:xfrm>
            <a:off x="3777996" y="779938"/>
            <a:ext cx="4636008" cy="8024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Usina hidrelétrica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D7DD80D-D4A5-4B14-88CF-D85953C169ED}"/>
              </a:ext>
            </a:extLst>
          </p:cNvPr>
          <p:cNvSpPr/>
          <p:nvPr/>
        </p:nvSpPr>
        <p:spPr>
          <a:xfrm>
            <a:off x="612475" y="2018844"/>
            <a:ext cx="48135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>
                <a:solidFill>
                  <a:srgbClr val="2F2F2E"/>
                </a:solidFill>
              </a:rPr>
              <a:t>Vantagens</a:t>
            </a:r>
            <a:endParaRPr lang="pt-BR" b="1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29FB5B5-F339-4515-A73E-63016284A698}"/>
              </a:ext>
            </a:extLst>
          </p:cNvPr>
          <p:cNvSpPr/>
          <p:nvPr/>
        </p:nvSpPr>
        <p:spPr>
          <a:xfrm>
            <a:off x="6096001" y="2018844"/>
            <a:ext cx="548352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>
                <a:solidFill>
                  <a:srgbClr val="2F2F2E"/>
                </a:solidFill>
              </a:rPr>
              <a:t>Desvantagens</a:t>
            </a:r>
            <a:endParaRPr lang="pt-BR" b="1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06A3EA-88FF-4123-AF55-32D0820E22A9}"/>
              </a:ext>
            </a:extLst>
          </p:cNvPr>
          <p:cNvSpPr/>
          <p:nvPr/>
        </p:nvSpPr>
        <p:spPr>
          <a:xfrm>
            <a:off x="612475" y="2690336"/>
            <a:ext cx="4813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2F2F2E"/>
                </a:solidFill>
              </a:rPr>
              <a:t>Fonte renovável de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2F2F2E"/>
                </a:solidFill>
              </a:rPr>
              <a:t>Baixo custo de operação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2F2F2E"/>
                </a:solidFill>
              </a:rPr>
              <a:t>Reaproveitamento da água do reservatório</a:t>
            </a: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7FD5CB6-739E-42A3-B0CF-2861025FF845}"/>
              </a:ext>
            </a:extLst>
          </p:cNvPr>
          <p:cNvSpPr/>
          <p:nvPr/>
        </p:nvSpPr>
        <p:spPr>
          <a:xfrm>
            <a:off x="6096001" y="2690336"/>
            <a:ext cx="54835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2F2F2E"/>
                </a:solidFill>
              </a:rPr>
              <a:t>Alto custo de implantação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2F2F2E"/>
                </a:solidFill>
              </a:rPr>
              <a:t>Necessidade de alagar grandes áreas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Vegetais ficam submersos, e animais deixam seu hábitat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Comunidades da região são deslocadas para outro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Áreas agropecuárias podem deixar de existir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Interferência no ciclo de vida dos peixes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Prejudicada pelo período de estiagem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12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61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9E874-EAB9-40B7-9276-7A542A4A2CEB}"/>
              </a:ext>
            </a:extLst>
          </p:cNvPr>
          <p:cNvSpPr txBox="1">
            <a:spLocks/>
          </p:cNvSpPr>
          <p:nvPr/>
        </p:nvSpPr>
        <p:spPr>
          <a:xfrm>
            <a:off x="-22879" y="721407"/>
            <a:ext cx="12192000" cy="7938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Usina termelétrica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A50B18C-F073-492B-9B3C-A2C55B400793}"/>
              </a:ext>
            </a:extLst>
          </p:cNvPr>
          <p:cNvSpPr/>
          <p:nvPr/>
        </p:nvSpPr>
        <p:spPr>
          <a:xfrm>
            <a:off x="1046374" y="1566942"/>
            <a:ext cx="10496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Nas usinas termelétricas, temos a transformação de </a:t>
            </a:r>
            <a:r>
              <a:rPr lang="pt-BR" b="1" dirty="0">
                <a:solidFill>
                  <a:srgbClr val="2F2F2E"/>
                </a:solidFill>
              </a:rPr>
              <a:t>energia térmica </a:t>
            </a:r>
            <a:r>
              <a:rPr lang="pt-BR" dirty="0">
                <a:solidFill>
                  <a:srgbClr val="2F2F2E"/>
                </a:solidFill>
              </a:rPr>
              <a:t>em </a:t>
            </a:r>
            <a:r>
              <a:rPr lang="pt-BR" b="1" dirty="0">
                <a:solidFill>
                  <a:srgbClr val="2F2F2E"/>
                </a:solidFill>
              </a:rPr>
              <a:t>energia elétrica</a:t>
            </a:r>
            <a:r>
              <a:rPr lang="pt-BR" dirty="0">
                <a:solidFill>
                  <a:srgbClr val="2F2F2E"/>
                </a:solidFill>
              </a:rPr>
              <a:t>. O calor produzido pela queima do combustível causa a vaporização da água em alta velocidade até as turbinas, fazendo-as girar. A energia mecânica do movimento das turbinas é transformada em energia elétrica no </a:t>
            </a:r>
            <a:r>
              <a:rPr lang="pt-BR" b="1" dirty="0">
                <a:solidFill>
                  <a:srgbClr val="2F2F2E"/>
                </a:solidFill>
              </a:rPr>
              <a:t>gerador</a:t>
            </a:r>
            <a:r>
              <a:rPr lang="pt-BR" dirty="0">
                <a:solidFill>
                  <a:srgbClr val="2F2F2E"/>
                </a:solidFill>
              </a:rPr>
              <a:t> elétrico.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13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C6662B8-0A16-6F74-0540-FF3F2096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40" y="2686709"/>
            <a:ext cx="4947722" cy="329162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B951C2-90A9-834F-82D9-903FC85A5284}"/>
              </a:ext>
            </a:extLst>
          </p:cNvPr>
          <p:cNvSpPr txBox="1"/>
          <p:nvPr/>
        </p:nvSpPr>
        <p:spPr>
          <a:xfrm>
            <a:off x="6240540" y="5927397"/>
            <a:ext cx="4805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estrutura de uma usina termelétrica. A tubulação em cinza indica a circulação de vapor, e a tubulação em azul indica a circulação de água líquida.</a:t>
            </a:r>
            <a:endParaRPr lang="pt-BR" sz="1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A178ABE-9E14-83DC-A816-D903FABBEA7C}"/>
              </a:ext>
            </a:extLst>
          </p:cNvPr>
          <p:cNvSpPr txBox="1"/>
          <p:nvPr/>
        </p:nvSpPr>
        <p:spPr>
          <a:xfrm>
            <a:off x="1046374" y="5927397"/>
            <a:ext cx="5075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A Usina Termelétrica Presidente Médici Candiota III utiliza carvão mineral como combustível. Candiota (RS), 2020.</a:t>
            </a:r>
            <a:endParaRPr lang="pt-BR" sz="14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DDF2ECC-291C-3A26-9B40-FB0172177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01" y="2737645"/>
            <a:ext cx="5121896" cy="318975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5AC956D-BD07-812B-8559-C2D015B15D49}"/>
              </a:ext>
            </a:extLst>
          </p:cNvPr>
          <p:cNvSpPr txBox="1"/>
          <p:nvPr/>
        </p:nvSpPr>
        <p:spPr>
          <a:xfrm rot="16200000">
            <a:off x="4973508" y="4704531"/>
            <a:ext cx="21992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0" i="0" u="none" strike="noStrike" baseline="0">
                <a:solidFill>
                  <a:schemeClr val="bg1"/>
                </a:solidFill>
                <a:latin typeface="HelveticaLTStd-Cond"/>
              </a:rPr>
              <a:t>GERSON GERLOFF/PULSAR IMAGENS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5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F145-A988-4378-8DE6-5AC5357D3644}"/>
              </a:ext>
            </a:extLst>
          </p:cNvPr>
          <p:cNvSpPr txBox="1">
            <a:spLocks/>
          </p:cNvSpPr>
          <p:nvPr/>
        </p:nvSpPr>
        <p:spPr>
          <a:xfrm>
            <a:off x="0" y="82818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Usina termelétrica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D7DD80D-D4A5-4B14-88CF-D85953C169ED}"/>
              </a:ext>
            </a:extLst>
          </p:cNvPr>
          <p:cNvSpPr/>
          <p:nvPr/>
        </p:nvSpPr>
        <p:spPr>
          <a:xfrm>
            <a:off x="380999" y="2018844"/>
            <a:ext cx="47148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>
                <a:solidFill>
                  <a:srgbClr val="2F2F2E"/>
                </a:solidFill>
              </a:rPr>
              <a:t>Vantagens</a:t>
            </a:r>
            <a:endParaRPr lang="pt-BR" b="1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29FB5B5-F339-4515-A73E-63016284A698}"/>
              </a:ext>
            </a:extLst>
          </p:cNvPr>
          <p:cNvSpPr/>
          <p:nvPr/>
        </p:nvSpPr>
        <p:spPr>
          <a:xfrm>
            <a:off x="6276975" y="2018844"/>
            <a:ext cx="555307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>
                <a:solidFill>
                  <a:srgbClr val="2F2F2E"/>
                </a:solidFill>
              </a:rPr>
              <a:t>Desvantagens</a:t>
            </a:r>
            <a:endParaRPr lang="pt-BR" b="1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06A3EA-88FF-4123-AF55-32D0820E22A9}"/>
              </a:ext>
            </a:extLst>
          </p:cNvPr>
          <p:cNvSpPr/>
          <p:nvPr/>
        </p:nvSpPr>
        <p:spPr>
          <a:xfrm>
            <a:off x="380999" y="2768957"/>
            <a:ext cx="4714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2F2F2E"/>
                </a:solidFill>
              </a:rPr>
              <a:t>Instalação </a:t>
            </a:r>
            <a:r>
              <a:rPr lang="pt-BR"/>
              <a:t>próximo aos locais onde a energia elétrica será utilizada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Economia na transmissão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Opção para países com escassez de outros tipos de fontes de energia, como água, vento ou incidência solar</a:t>
            </a:r>
            <a:endParaRPr lang="pt-BR">
              <a:solidFill>
                <a:srgbClr val="2F2F2E"/>
              </a:solidFill>
            </a:endParaRPr>
          </a:p>
          <a:p>
            <a:endParaRPr lang="pt-BR">
              <a:solidFill>
                <a:srgbClr val="2F2F2E"/>
              </a:solidFill>
            </a:endParaRPr>
          </a:p>
          <a:p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7FD5CB6-739E-42A3-B0CF-2861025FF845}"/>
              </a:ext>
            </a:extLst>
          </p:cNvPr>
          <p:cNvSpPr/>
          <p:nvPr/>
        </p:nvSpPr>
        <p:spPr>
          <a:xfrm>
            <a:off x="6276975" y="2768957"/>
            <a:ext cx="54387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Uso de fonte não renovável (carvão e outros combustíveis fósseis)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Altas emissões de gases poluentes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Intensificam o processo de efeito estufa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Causam problemas respiratórios na população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Descarte de água com altas temperaturas, que prejudica o ambiente e os seres vivos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Alto custo de operação (em comparação com hidrelétrica)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>
              <a:solidFill>
                <a:srgbClr val="2F2F2E"/>
              </a:solidFill>
            </a:endParaRPr>
          </a:p>
          <a:p>
            <a:endParaRPr lang="pt-BR">
              <a:solidFill>
                <a:srgbClr val="2F2F2E"/>
              </a:solidFill>
            </a:endParaRPr>
          </a:p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14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37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7CABB-4744-440B-A923-9EFFDEB88409}"/>
              </a:ext>
            </a:extLst>
          </p:cNvPr>
          <p:cNvSpPr txBox="1">
            <a:spLocks/>
          </p:cNvSpPr>
          <p:nvPr/>
        </p:nvSpPr>
        <p:spPr>
          <a:xfrm>
            <a:off x="3329940" y="643446"/>
            <a:ext cx="5532120" cy="760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Usina termonuclear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24EDE6C-11ED-4E01-A3BF-ECC1F687FF6C}"/>
              </a:ext>
            </a:extLst>
          </p:cNvPr>
          <p:cNvSpPr/>
          <p:nvPr/>
        </p:nvSpPr>
        <p:spPr>
          <a:xfrm>
            <a:off x="602134" y="1512768"/>
            <a:ext cx="10987731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Também chamadas de usinas nucleares, são </a:t>
            </a:r>
            <a:r>
              <a:rPr lang="pt-BR" b="1" dirty="0">
                <a:solidFill>
                  <a:srgbClr val="2F2F2E"/>
                </a:solidFill>
                <a:latin typeface="FrutigerLTStd-Light"/>
              </a:rPr>
              <a:t>termelétricas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 que usam como combustível materiais radioativos.</a:t>
            </a:r>
          </a:p>
          <a:p>
            <a:r>
              <a:rPr lang="pt-BR" dirty="0"/>
              <a:t>No reator nuclear, encontra-se o material radioativo, como o urânio. </a:t>
            </a:r>
          </a:p>
          <a:p>
            <a:r>
              <a:rPr lang="pt-BR" dirty="0"/>
              <a:t>Quando sofrem uma transformação, os núcleos dos átomos de urânio liberam uma grande quantidade de </a:t>
            </a:r>
            <a:r>
              <a:rPr lang="pt-BR" b="1" dirty="0"/>
              <a:t>energia térmica</a:t>
            </a:r>
            <a:r>
              <a:rPr lang="pt-BR" dirty="0"/>
              <a:t>, que aquece a água do reservatório. O vapor de água passa pela turbina e é transformada em </a:t>
            </a:r>
            <a:r>
              <a:rPr lang="pt-BR" b="1" dirty="0"/>
              <a:t>energia mecânica</a:t>
            </a:r>
            <a:r>
              <a:rPr lang="pt-BR" dirty="0"/>
              <a:t>. No gerador, essa energia é transformada em </a:t>
            </a:r>
            <a:r>
              <a:rPr lang="pt-BR" b="1" dirty="0"/>
              <a:t>energia elétrica</a:t>
            </a:r>
            <a:r>
              <a:rPr lang="pt-BR" dirty="0"/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31AACA5-AF79-86BC-D9EC-93B305680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08" y="3030243"/>
            <a:ext cx="6335181" cy="358041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AA0820-6D9D-B1AB-8541-7F7DE070A7C9}"/>
              </a:ext>
            </a:extLst>
          </p:cNvPr>
          <p:cNvSpPr txBox="1"/>
          <p:nvPr/>
        </p:nvSpPr>
        <p:spPr>
          <a:xfrm>
            <a:off x="6909397" y="4074019"/>
            <a:ext cx="431172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USINA nuclear.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Universidade Federal do Rio Grande do Sul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Porto Alegre, [2019?]. Disponível em: http://www.if.ufrgs.br/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tex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/fis01043/20041/Moacir/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usina_arquivos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/usinanuclear.html. Acesso em: 11 mar. 2022.</a:t>
            </a:r>
          </a:p>
          <a:p>
            <a:pPr algn="l"/>
            <a:endParaRPr lang="pt-BR" sz="800" dirty="0">
              <a:solidFill>
                <a:srgbClr val="2F2F2E"/>
              </a:solidFill>
              <a:latin typeface="FrutigerLTStd-Light"/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estrutura de uma usina termonuclear. A tubulação vermelha indica a circulação da água que tem contato com o reator e, por isso, é isolada; a tubulação azul indica a circulação do vapor de água que vai girar a turbina e a água resfriada, que volta para o reservatório; e a tubulação verde indica a circulação de água do mar, que condensa o vapor.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4773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8377B2F-4B3C-0F9D-71A8-5C328131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56" y="2964101"/>
            <a:ext cx="7270843" cy="36955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07CABB-4744-440B-A923-9EFFDEB88409}"/>
              </a:ext>
            </a:extLst>
          </p:cNvPr>
          <p:cNvSpPr txBox="1">
            <a:spLocks/>
          </p:cNvSpPr>
          <p:nvPr/>
        </p:nvSpPr>
        <p:spPr>
          <a:xfrm>
            <a:off x="-13520" y="686531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Usina geotérmica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F66217A-27F4-40C4-BE66-59D1CE1AAB8A}"/>
              </a:ext>
            </a:extLst>
          </p:cNvPr>
          <p:cNvSpPr/>
          <p:nvPr/>
        </p:nvSpPr>
        <p:spPr>
          <a:xfrm>
            <a:off x="569817" y="1448789"/>
            <a:ext cx="11347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Funcionam com a energia térmica proveniente do interior da Terra. </a:t>
            </a:r>
            <a:r>
              <a:rPr lang="pt-BR" dirty="0"/>
              <a:t>Grande parte das usinas geotérmicas é construída em regiões de encontro entre placas tectônicas devido à presença do magma.</a:t>
            </a:r>
          </a:p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A água se infiltra no solo, desloca-se entre as rochas e é aquecida, gerando vapor a alta pressão, que fica preso em 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reservatórios de água subterrânea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. 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Perfurações 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feitas pelas usinas coletam esse 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vapor 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e o direcionam para movimentar 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turbinas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, que acionam os 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geradores elétricos 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para a produção de energia elétrica.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16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233B37-01ED-EB1C-7C40-EF54BBF2874D}"/>
              </a:ext>
            </a:extLst>
          </p:cNvPr>
          <p:cNvSpPr txBox="1"/>
          <p:nvPr/>
        </p:nvSpPr>
        <p:spPr>
          <a:xfrm>
            <a:off x="7779425" y="3847395"/>
            <a:ext cx="34667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GEOTHERMAL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explained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geothermal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power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plants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U. S. Energy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Information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Administration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Washington, D.C., 17 dez. 2021. Disponível em: https://www.eia.gov/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energyexplained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geothermal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geothermal-power-plants.php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Acesso em: 11 mar. 2022.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estrutura de uma usina geotérmica. Os fios amarelos indicam a passagem de energia elétrica, a tubulação em cinza indica a circulação de vapor, e a tubulação em azul indica a circulação da água.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52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304D0-98D3-DC9C-F815-5EC7FCF28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00871"/>
            <a:ext cx="3680422" cy="304421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07CABB-4744-440B-A923-9EFFDEB88409}"/>
              </a:ext>
            </a:extLst>
          </p:cNvPr>
          <p:cNvSpPr txBox="1">
            <a:spLocks/>
          </p:cNvSpPr>
          <p:nvPr/>
        </p:nvSpPr>
        <p:spPr>
          <a:xfrm>
            <a:off x="4127358" y="667635"/>
            <a:ext cx="3937283" cy="693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Usina eólica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DFE3C37-0930-49D0-8361-F807ED572643}"/>
              </a:ext>
            </a:extLst>
          </p:cNvPr>
          <p:cNvSpPr/>
          <p:nvPr/>
        </p:nvSpPr>
        <p:spPr>
          <a:xfrm>
            <a:off x="839148" y="1360922"/>
            <a:ext cx="10514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Na usina eólica, as </a:t>
            </a:r>
            <a:r>
              <a:rPr lang="pt-BR" b="1" dirty="0">
                <a:solidFill>
                  <a:srgbClr val="2F2F2E"/>
                </a:solidFill>
              </a:rPr>
              <a:t>hélices </a:t>
            </a:r>
            <a:r>
              <a:rPr lang="pt-BR" dirty="0">
                <a:solidFill>
                  <a:srgbClr val="2F2F2E"/>
                </a:solidFill>
              </a:rPr>
              <a:t>são movimentadas pelos ventos, que acionam geradores elétricos (</a:t>
            </a:r>
            <a:r>
              <a:rPr lang="pt-BR" b="1" dirty="0">
                <a:solidFill>
                  <a:srgbClr val="2F2F2E"/>
                </a:solidFill>
              </a:rPr>
              <a:t>aerogeradores</a:t>
            </a:r>
            <a:r>
              <a:rPr lang="pt-BR" dirty="0">
                <a:solidFill>
                  <a:srgbClr val="2F2F2E"/>
                </a:solidFill>
              </a:rPr>
              <a:t>). A </a:t>
            </a:r>
            <a:r>
              <a:rPr lang="pt-BR" b="1" dirty="0">
                <a:solidFill>
                  <a:srgbClr val="2F2F2E"/>
                </a:solidFill>
              </a:rPr>
              <a:t>energia mecânica </a:t>
            </a:r>
            <a:r>
              <a:rPr lang="pt-BR" dirty="0">
                <a:solidFill>
                  <a:srgbClr val="2F2F2E"/>
                </a:solidFill>
              </a:rPr>
              <a:t>se transforma em </a:t>
            </a:r>
            <a:r>
              <a:rPr lang="pt-BR" b="1" dirty="0">
                <a:solidFill>
                  <a:srgbClr val="2F2F2E"/>
                </a:solidFill>
              </a:rPr>
              <a:t>energia elétrica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  <a:p>
            <a:r>
              <a:rPr lang="pt-BR" dirty="0">
                <a:solidFill>
                  <a:srgbClr val="2F2F2E"/>
                </a:solidFill>
              </a:rPr>
              <a:t>Quando vários aerogeradores são instalados em um local, é comum denominá-lo </a:t>
            </a:r>
            <a:r>
              <a:rPr lang="pt-BR" b="1" dirty="0">
                <a:solidFill>
                  <a:srgbClr val="2F2F2E"/>
                </a:solidFill>
              </a:rPr>
              <a:t>parque eólico</a:t>
            </a:r>
            <a:r>
              <a:rPr lang="pt-BR" dirty="0">
                <a:solidFill>
                  <a:srgbClr val="2F2F2E"/>
                </a:solidFill>
              </a:rPr>
              <a:t>.</a:t>
            </a:r>
            <a:r>
              <a:rPr lang="pt-BR" b="1" dirty="0">
                <a:solidFill>
                  <a:srgbClr val="2F2F2E"/>
                </a:solidFill>
              </a:rPr>
              <a:t> </a:t>
            </a:r>
            <a:r>
              <a:rPr lang="pt-BR" dirty="0">
                <a:solidFill>
                  <a:srgbClr val="2F2F2E"/>
                </a:solidFill>
              </a:rPr>
              <a:t>A energia elétrica produzida pelo conjunto de aerogeradores é enviada para a rede de transmissão.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17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8254718" y="1019404"/>
            <a:ext cx="434458" cy="26738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84A63C-0641-7A23-2212-F3E8D1A7C525}"/>
              </a:ext>
            </a:extLst>
          </p:cNvPr>
          <p:cNvSpPr txBox="1"/>
          <p:nvPr/>
        </p:nvSpPr>
        <p:spPr>
          <a:xfrm>
            <a:off x="8471947" y="4374839"/>
            <a:ext cx="36804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PICOLO, Ana Paula; RÜHLER, </a:t>
            </a:r>
            <a:r>
              <a:rPr lang="it-IT" sz="1200" b="0" i="0" u="none" strike="noStrike" baseline="0" dirty="0">
                <a:solidFill>
                  <a:srgbClr val="2F2F2E"/>
                </a:solidFill>
              </a:rPr>
              <a:t>Alexandre J.; RAMPINELLI, Giuliano Arns. Uma 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abordagem sobre a energia eólica como alternativa de ensino de tópicos de física clássica.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Revista Brasileira de Ensino de Física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, São Paulo, v. 36, n. 4, dez. 2014.</a:t>
            </a:r>
            <a:endParaRPr lang="pt-BR" sz="36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B5CB3B-5BC7-B4F1-7672-B1D7ADDF8D12}"/>
              </a:ext>
            </a:extLst>
          </p:cNvPr>
          <p:cNvSpPr txBox="1"/>
          <p:nvPr/>
        </p:nvSpPr>
        <p:spPr>
          <a:xfrm>
            <a:off x="6097439" y="5684707"/>
            <a:ext cx="4470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um aerogerador, mostrando em detalhe os seus componentes.</a:t>
            </a:r>
            <a:endParaRPr lang="pt-BR" sz="1400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B3D1470-9166-1B76-C978-8E32DE0B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19" y="2635382"/>
            <a:ext cx="4985233" cy="286169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8D1FB028-089A-6BC4-572C-31CC47D68CDE}"/>
              </a:ext>
            </a:extLst>
          </p:cNvPr>
          <p:cNvSpPr txBox="1"/>
          <p:nvPr/>
        </p:nvSpPr>
        <p:spPr>
          <a:xfrm>
            <a:off x="950519" y="5571208"/>
            <a:ext cx="4208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Parque eólico em Morro do Chapéu Sul, nas cidades de Morro do Chapéu e Cafarnaum (BA), 2019.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9091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F5B7EA1-75CF-C3A1-02E3-A25799D5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905" y="747080"/>
            <a:ext cx="8633931" cy="52489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9FD0AAF-1728-9319-C38E-5D6F77B094E2}"/>
              </a:ext>
            </a:extLst>
          </p:cNvPr>
          <p:cNvSpPr txBox="1"/>
          <p:nvPr/>
        </p:nvSpPr>
        <p:spPr>
          <a:xfrm>
            <a:off x="8669313" y="4531978"/>
            <a:ext cx="29474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ESTEFEN,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Segen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Geração de energia elétrica pelas ondas do mar.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Coppe UFRJ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Rio de Janeiro, 19 dez. 2006. Disponível em: https://www.coppe.ufrj.br/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pt-br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/geracao-de-energia-eletrica-pelas-ondas-do-mar-0. Acesso em: 6 abr. 2022.</a:t>
            </a:r>
            <a:endParaRPr lang="pt-BR" sz="3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22CECC9-E410-DEAD-B058-DA66578AADD6}"/>
              </a:ext>
            </a:extLst>
          </p:cNvPr>
          <p:cNvSpPr txBox="1"/>
          <p:nvPr/>
        </p:nvSpPr>
        <p:spPr>
          <a:xfrm>
            <a:off x="4269901" y="6189689"/>
            <a:ext cx="4751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da estrutura da usina oceânica de Pecém (CE).</a:t>
            </a:r>
            <a:endParaRPr lang="pt-BR" sz="14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07CABB-4744-440B-A923-9EFFDEB88409}"/>
              </a:ext>
            </a:extLst>
          </p:cNvPr>
          <p:cNvSpPr txBox="1">
            <a:spLocks/>
          </p:cNvSpPr>
          <p:nvPr/>
        </p:nvSpPr>
        <p:spPr>
          <a:xfrm>
            <a:off x="0" y="686756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Usina oceânica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2504AC-2AEF-4F73-B4A8-01C7F566AB61}"/>
              </a:ext>
            </a:extLst>
          </p:cNvPr>
          <p:cNvSpPr/>
          <p:nvPr/>
        </p:nvSpPr>
        <p:spPr>
          <a:xfrm>
            <a:off x="252220" y="1369930"/>
            <a:ext cx="32704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Usinas oceânicas, podem ser movidas por energia proporcionada pelo movimento de marés ou de ondas.</a:t>
            </a:r>
          </a:p>
          <a:p>
            <a:endParaRPr lang="pt-BR" dirty="0">
              <a:solidFill>
                <a:srgbClr val="2F2F2E"/>
              </a:solidFill>
            </a:endParaRPr>
          </a:p>
          <a:p>
            <a:r>
              <a:rPr lang="pt-BR" dirty="0"/>
              <a:t>Em uma usina movida por energia </a:t>
            </a:r>
            <a:r>
              <a:rPr lang="pt-BR" dirty="0" err="1"/>
              <a:t>ondomotriz</a:t>
            </a:r>
            <a:r>
              <a:rPr lang="pt-B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Flutuadores </a:t>
            </a:r>
            <a:r>
              <a:rPr lang="pt-BR" dirty="0"/>
              <a:t>se movimentam com as ondas, movimentam </a:t>
            </a:r>
            <a:r>
              <a:rPr lang="pt-BR" b="1" dirty="0"/>
              <a:t>braços mecânicos </a:t>
            </a:r>
            <a:r>
              <a:rPr lang="pt-BR" dirty="0"/>
              <a:t>e acionam uma </a:t>
            </a:r>
            <a:r>
              <a:rPr lang="pt-BR" b="1" dirty="0"/>
              <a:t>bomba hidráulica</a:t>
            </a:r>
            <a:r>
              <a:rPr lang="pt-BR" dirty="0"/>
              <a:t> que injeta água doce em um </a:t>
            </a:r>
            <a:r>
              <a:rPr lang="pt-BR" b="1" dirty="0"/>
              <a:t>sistema fechado </a:t>
            </a:r>
            <a:r>
              <a:rPr lang="pt-BR" dirty="0"/>
              <a:t>de alta pressão.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jato faz girar hélices de uma </a:t>
            </a:r>
            <a:r>
              <a:rPr lang="pt-BR" b="1" dirty="0"/>
              <a:t>turbina</a:t>
            </a:r>
            <a:r>
              <a:rPr lang="pt-BR" dirty="0"/>
              <a:t>, que aciona o </a:t>
            </a:r>
            <a:r>
              <a:rPr lang="pt-BR" b="1" dirty="0"/>
              <a:t>gerador </a:t>
            </a:r>
            <a:r>
              <a:rPr lang="pt-BR" dirty="0"/>
              <a:t>para produzir energia elétrica.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18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941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7CABB-4744-440B-A923-9EFFDEB88409}"/>
              </a:ext>
            </a:extLst>
          </p:cNvPr>
          <p:cNvSpPr txBox="1">
            <a:spLocks/>
          </p:cNvSpPr>
          <p:nvPr/>
        </p:nvSpPr>
        <p:spPr>
          <a:xfrm>
            <a:off x="0" y="714047"/>
            <a:ext cx="12192000" cy="741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Usina solar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2B456E-E1E2-460F-A12A-62C733338AE3}"/>
              </a:ext>
            </a:extLst>
          </p:cNvPr>
          <p:cNvSpPr/>
          <p:nvPr/>
        </p:nvSpPr>
        <p:spPr>
          <a:xfrm>
            <a:off x="605361" y="1514221"/>
            <a:ext cx="10748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As usinas solares funcionam transformando </a:t>
            </a:r>
            <a:r>
              <a:rPr lang="pt-BR" b="1" dirty="0">
                <a:solidFill>
                  <a:srgbClr val="2F2F2E"/>
                </a:solidFill>
              </a:rPr>
              <a:t>radiação solar</a:t>
            </a:r>
            <a:r>
              <a:rPr lang="pt-BR" dirty="0">
                <a:solidFill>
                  <a:srgbClr val="2F2F2E"/>
                </a:solidFill>
              </a:rPr>
              <a:t> em </a:t>
            </a:r>
            <a:r>
              <a:rPr lang="pt-BR" b="1" dirty="0">
                <a:solidFill>
                  <a:srgbClr val="2F2F2E"/>
                </a:solidFill>
              </a:rPr>
              <a:t>energia elétrica</a:t>
            </a:r>
            <a:r>
              <a:rPr lang="pt-BR" dirty="0">
                <a:solidFill>
                  <a:srgbClr val="2F2F2E"/>
                </a:solidFill>
              </a:rPr>
              <a:t>. Existem dois tipos de usina solar: de </a:t>
            </a:r>
            <a:r>
              <a:rPr lang="pt-BR" b="1" dirty="0">
                <a:solidFill>
                  <a:srgbClr val="2F2F2E"/>
                </a:solidFill>
              </a:rPr>
              <a:t>espelhos</a:t>
            </a:r>
            <a:r>
              <a:rPr lang="pt-BR" dirty="0">
                <a:solidFill>
                  <a:srgbClr val="2F2F2E"/>
                </a:solidFill>
              </a:rPr>
              <a:t> e de </a:t>
            </a:r>
            <a:r>
              <a:rPr lang="pt-BR" b="1" dirty="0">
                <a:solidFill>
                  <a:srgbClr val="2F2F2E"/>
                </a:solidFill>
              </a:rPr>
              <a:t>painéis</a:t>
            </a:r>
            <a:r>
              <a:rPr lang="pt-BR" dirty="0">
                <a:solidFill>
                  <a:srgbClr val="2F2F2E"/>
                </a:solidFill>
              </a:rPr>
              <a:t> fotovoltaicos.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19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3F8C53-86ED-6D96-6FDF-361E529B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1" y="2235811"/>
            <a:ext cx="6289144" cy="354811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D2B6F7-1DD8-CB72-35DD-098F9DB4EC92}"/>
              </a:ext>
            </a:extLst>
          </p:cNvPr>
          <p:cNvSpPr txBox="1"/>
          <p:nvPr/>
        </p:nvSpPr>
        <p:spPr>
          <a:xfrm>
            <a:off x="605361" y="5801671"/>
            <a:ext cx="62891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estrutura de uma usina solar de espelhos. A tubulação em tons alaranjados indica a circulação de sal (à esquerda) e de vapor (à direita), e a tubulação em azul indica a circulação da água líquida.</a:t>
            </a:r>
            <a:endParaRPr lang="pt-BR" sz="105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BA2A0F-B075-4969-0D18-762F446844EA}"/>
              </a:ext>
            </a:extLst>
          </p:cNvPr>
          <p:cNvSpPr txBox="1"/>
          <p:nvPr/>
        </p:nvSpPr>
        <p:spPr>
          <a:xfrm>
            <a:off x="7056482" y="2440206"/>
            <a:ext cx="42973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</a:rPr>
              <a:t>Os espelhos são posicionados de modo que recebam a luz solar e a reflitam para um único ponto elevado sobre uma torre, onde se encontra um </a:t>
            </a:r>
            <a:r>
              <a:rPr lang="pt-BR" b="1" dirty="0">
                <a:solidFill>
                  <a:srgbClr val="2F2F2E"/>
                </a:solidFill>
              </a:rPr>
              <a:t>receptor solar</a:t>
            </a:r>
            <a:r>
              <a:rPr lang="pt-BR" dirty="0">
                <a:solidFill>
                  <a:srgbClr val="2F2F2E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2F2F2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dirty="0"/>
              <a:t>energia térmica é acumulada em um fluido térmico (sal líquido) que aquece a água e produz vapor, que movimentará uma </a:t>
            </a:r>
            <a:r>
              <a:rPr lang="pt-BR" b="1" dirty="0"/>
              <a:t>turbina </a:t>
            </a:r>
            <a:r>
              <a:rPr lang="pt-BR" dirty="0"/>
              <a:t>e acionará um </a:t>
            </a:r>
            <a:r>
              <a:rPr lang="pt-BR" b="1" dirty="0"/>
              <a:t>gerador elétrico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51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788135"/>
            <a:ext cx="9144000" cy="14919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>
                <a:latin typeface="+mn-lt"/>
              </a:rPr>
            </a:br>
            <a:r>
              <a:rPr lang="pt-BR" sz="4800">
                <a:latin typeface="+mn-lt"/>
              </a:rPr>
              <a:t>Apresentação 2</a:t>
            </a:r>
            <a:r>
              <a:rPr lang="pt-BR" sz="4800" b="1">
                <a:latin typeface="+mn-lt"/>
              </a:rPr>
              <a:t> </a:t>
            </a:r>
            <a:r>
              <a:rPr lang="pt-BR" sz="4800">
                <a:latin typeface="+mn-lt"/>
              </a:rPr>
              <a:t>–</a:t>
            </a:r>
            <a:r>
              <a:rPr lang="pt-BR" sz="4800" b="1">
                <a:latin typeface="+mn-lt"/>
              </a:rPr>
              <a:t> ENERGIA ELÉTRICA: CONSUMO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439248"/>
            <a:ext cx="9144000" cy="1747349"/>
          </a:xfrm>
        </p:spPr>
        <p:txBody>
          <a:bodyPr>
            <a:noAutofit/>
          </a:bodyPr>
          <a:lstStyle/>
          <a:p>
            <a:r>
              <a:rPr lang="pt-BR" sz="4000" b="1" dirty="0"/>
              <a:t>Consumo e cuidados com energia elétrica (classificação dos equipamentos elétricos e cálculo do consumo)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37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66E5858-78F3-4927-8607-B3C64275F46C}"/>
              </a:ext>
            </a:extLst>
          </p:cNvPr>
          <p:cNvSpPr txBox="1">
            <a:spLocks/>
          </p:cNvSpPr>
          <p:nvPr/>
        </p:nvSpPr>
        <p:spPr>
          <a:xfrm>
            <a:off x="555932" y="705187"/>
            <a:ext cx="4839028" cy="1425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+mn-lt"/>
              </a:rPr>
              <a:t>Consumo de energia elétrica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DFF9620-2AAA-461B-AA21-95BA5079A512}"/>
              </a:ext>
            </a:extLst>
          </p:cNvPr>
          <p:cNvSpPr/>
          <p:nvPr/>
        </p:nvSpPr>
        <p:spPr>
          <a:xfrm>
            <a:off x="555932" y="2274337"/>
            <a:ext cx="48390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2F2F2E"/>
                </a:solidFill>
              </a:rPr>
              <a:t>O ar-condicionado, o chuveiro elétrico, a geladeira e a televisão são os aparelhos que mais consomem energia elétrica ao longo do ano – inclusive no verão.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>
              <a:solidFill>
                <a:srgbClr val="2F2F2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2F2F2E"/>
                </a:solidFill>
              </a:rPr>
              <a:t>Uma dica essencial para reduzir o consumo energético e economizar na conta de luz é sempre comprar eletrodomésticos e eletrônicos com selo </a:t>
            </a:r>
            <a:r>
              <a:rPr lang="pt-BR" b="1">
                <a:solidFill>
                  <a:srgbClr val="2F2F2E"/>
                </a:solidFill>
              </a:rPr>
              <a:t>Procel A</a:t>
            </a:r>
            <a:r>
              <a:rPr lang="pt-BR">
                <a:solidFill>
                  <a:srgbClr val="2F2F2E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>
              <a:solidFill>
                <a:srgbClr val="2F2F2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2F2F2E"/>
                </a:solidFill>
              </a:rPr>
              <a:t>Isso porque esses são os equipamentos com o mais alto nível de eficiência energética do mercado.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3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C17668C-B6A7-4924-97DE-66A5C8082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74" y="865011"/>
            <a:ext cx="4839028" cy="54877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9C25EC-62D5-5A61-74F2-EAAACD205874}"/>
              </a:ext>
            </a:extLst>
          </p:cNvPr>
          <p:cNvSpPr txBox="1"/>
          <p:nvPr/>
        </p:nvSpPr>
        <p:spPr>
          <a:xfrm>
            <a:off x="6451092" y="6349460"/>
            <a:ext cx="2711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Exemplo de selo Procel.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78741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2B420-41A7-4C8A-B941-5932B6890C09}"/>
              </a:ext>
            </a:extLst>
          </p:cNvPr>
          <p:cNvSpPr txBox="1">
            <a:spLocks/>
          </p:cNvSpPr>
          <p:nvPr/>
        </p:nvSpPr>
        <p:spPr>
          <a:xfrm>
            <a:off x="0" y="646242"/>
            <a:ext cx="12192000" cy="7170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Consumo consciente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231F44E-5BD3-470E-BA33-8AA12F4C3E89}"/>
              </a:ext>
            </a:extLst>
          </p:cNvPr>
          <p:cNvSpPr/>
          <p:nvPr/>
        </p:nvSpPr>
        <p:spPr>
          <a:xfrm>
            <a:off x="980983" y="1504818"/>
            <a:ext cx="11070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energia elétrica tem custos ambientais e socioculturais, por isso é importante usá-la conscientemente.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1000" cy="3651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fld id="{4F8F6898-FA62-4682-ACAB-D43F7C1A59F6}" type="slidenum">
              <a:rPr lang="pt-BR" smtClean="0"/>
              <a:t>4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B135E64-B332-D0C2-6104-725F2895FBA8}"/>
              </a:ext>
            </a:extLst>
          </p:cNvPr>
          <p:cNvSpPr txBox="1"/>
          <p:nvPr/>
        </p:nvSpPr>
        <p:spPr>
          <a:xfrm>
            <a:off x="4579817" y="5156155"/>
            <a:ext cx="62247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As lâmpadas de LED são mais econômicas e devem ser priorizadas.</a:t>
            </a:r>
            <a:endParaRPr lang="pt-BR" sz="1400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FDF6609-28C4-6D86-273B-9D4963C16317}"/>
              </a:ext>
            </a:extLst>
          </p:cNvPr>
          <p:cNvGrpSpPr/>
          <p:nvPr/>
        </p:nvGrpSpPr>
        <p:grpSpPr>
          <a:xfrm>
            <a:off x="4645702" y="2457438"/>
            <a:ext cx="6327098" cy="2637163"/>
            <a:chOff x="4468329" y="2657172"/>
            <a:chExt cx="6327098" cy="2637163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C7BE9B2-831B-2455-FCAB-D5E2BA4877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r="3967"/>
            <a:stretch/>
          </p:blipFill>
          <p:spPr bwMode="auto">
            <a:xfrm>
              <a:off x="4468329" y="2657172"/>
              <a:ext cx="6327098" cy="263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3B8C5885-99F6-B9B1-201C-D101E22ADCDB}"/>
                </a:ext>
              </a:extLst>
            </p:cNvPr>
            <p:cNvSpPr txBox="1"/>
            <p:nvPr/>
          </p:nvSpPr>
          <p:spPr>
            <a:xfrm rot="16200000">
              <a:off x="4197718" y="3891823"/>
              <a:ext cx="75666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u="none" strike="noStrike" baseline="0">
                  <a:solidFill>
                    <a:schemeClr val="bg1"/>
                  </a:solidFill>
                </a:rPr>
                <a:t>ALEX SILVA</a:t>
              </a:r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B33C940-3383-3D05-31E5-25356CE9875C}"/>
              </a:ext>
            </a:extLst>
          </p:cNvPr>
          <p:cNvSpPr txBox="1"/>
          <p:nvPr/>
        </p:nvSpPr>
        <p:spPr>
          <a:xfrm>
            <a:off x="1130433" y="2540056"/>
            <a:ext cx="3449384" cy="2554545"/>
          </a:xfrm>
          <a:prstGeom prst="rect">
            <a:avLst/>
          </a:prstGeom>
          <a:solidFill>
            <a:srgbClr val="EBF0F9"/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O consumo sustentável de energia elétrica depende, entre outros aspectos, de </a:t>
            </a:r>
            <a:r>
              <a:rPr lang="pt-BR" sz="1600" b="1" dirty="0"/>
              <a:t>ações pessoais conscientes </a:t>
            </a:r>
            <a:r>
              <a:rPr lang="pt-BR" sz="1600" dirty="0"/>
              <a:t>que evitem o desperdício e garantam a redução no consumo. </a:t>
            </a:r>
          </a:p>
          <a:p>
            <a:r>
              <a:rPr lang="pt-BR" sz="1600" dirty="0"/>
              <a:t>A redução no consumo de produtos comercializados em geral também contribui para a diminuição do consumo da energia elétrica envolvida na fabricação deles. </a:t>
            </a:r>
          </a:p>
        </p:txBody>
      </p:sp>
    </p:spTree>
    <p:extLst>
      <p:ext uri="{BB962C8B-B14F-4D97-AF65-F5344CB8AC3E}">
        <p14:creationId xmlns:p14="http://schemas.microsoft.com/office/powerpoint/2010/main" val="14525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CC4EFE1-0238-7FB3-6F9E-D277D4E27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1697" r="999" b="2129"/>
          <a:stretch/>
        </p:blipFill>
        <p:spPr bwMode="auto">
          <a:xfrm>
            <a:off x="1673326" y="566928"/>
            <a:ext cx="8554238" cy="57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1000" cy="3651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fld id="{4F8F6898-FA62-4682-ACAB-D43F7C1A59F6}" type="slidenum">
              <a:rPr lang="pt-BR" smtClean="0"/>
              <a:t>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DAE2B1E-3375-0949-F4CF-6A4CA2B7B347}"/>
              </a:ext>
            </a:extLst>
          </p:cNvPr>
          <p:cNvSpPr txBox="1"/>
          <p:nvPr/>
        </p:nvSpPr>
        <p:spPr>
          <a:xfrm>
            <a:off x="465104" y="691094"/>
            <a:ext cx="5195032" cy="646331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b="0" i="0" u="none" strike="noStrike" baseline="0">
                <a:solidFill>
                  <a:srgbClr val="2F2F2E"/>
                </a:solidFill>
              </a:rPr>
              <a:t>Alguns hábitos podem ser adquiridos para o consumo consciente de energia.</a:t>
            </a: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DEBD19-A5D2-CD90-8CE9-690B11C4F202}"/>
              </a:ext>
            </a:extLst>
          </p:cNvPr>
          <p:cNvSpPr txBox="1"/>
          <p:nvPr/>
        </p:nvSpPr>
        <p:spPr>
          <a:xfrm>
            <a:off x="465104" y="1546325"/>
            <a:ext cx="1956815" cy="1631216"/>
          </a:xfrm>
          <a:prstGeom prst="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sz="1000" b="1" i="0" u="none" strike="noStrike" baseline="0">
                <a:solidFill>
                  <a:srgbClr val="5C9B46"/>
                </a:solidFill>
              </a:rPr>
              <a:t>1. Lâmpadas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Evite manter lâmpadas acesas durante o dia, aproveitando a iluminação natural.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Apague a luz quando não houver ninguém no cômodo.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Troque as lâmpadas incandescentes pelas fluorescentes ou de LED, que são mais econômicas e duram mais</a:t>
            </a:r>
            <a:r>
              <a:rPr lang="pt-BR" sz="800" b="0" i="0" u="none" strike="noStrike" baseline="0">
                <a:solidFill>
                  <a:srgbClr val="2F2F2E"/>
                </a:solidFill>
              </a:rPr>
              <a:t>.</a:t>
            </a:r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B24916-4CF8-8008-50F9-B293FA4EF483}"/>
              </a:ext>
            </a:extLst>
          </p:cNvPr>
          <p:cNvSpPr txBox="1"/>
          <p:nvPr/>
        </p:nvSpPr>
        <p:spPr>
          <a:xfrm>
            <a:off x="253910" y="4518673"/>
            <a:ext cx="1715072" cy="1708160"/>
          </a:xfrm>
          <a:prstGeom prst="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sz="1050" b="1" i="0" u="none" strike="noStrike" baseline="0">
                <a:solidFill>
                  <a:srgbClr val="5C9B46"/>
                </a:solidFill>
              </a:rPr>
              <a:t>2. Chuveiro</a:t>
            </a:r>
          </a:p>
          <a:p>
            <a:pPr algn="l"/>
            <a:r>
              <a:rPr lang="pt-BR" sz="1050" b="0" i="0" u="none" strike="noStrike" baseline="0">
                <a:solidFill>
                  <a:srgbClr val="2F2F2E"/>
                </a:solidFill>
              </a:rPr>
              <a:t>• Evite banhos mais demorados que o necessário.</a:t>
            </a:r>
          </a:p>
          <a:p>
            <a:pPr algn="l"/>
            <a:r>
              <a:rPr lang="pt-BR" sz="1050" b="0" i="0" u="none" strike="noStrike" baseline="0">
                <a:solidFill>
                  <a:srgbClr val="2F2F2E"/>
                </a:solidFill>
              </a:rPr>
              <a:t>• Procure usar o chuveiro na posição “verão” sempre que possível.</a:t>
            </a:r>
          </a:p>
          <a:p>
            <a:pPr algn="l"/>
            <a:r>
              <a:rPr lang="pt-BR" sz="1050" b="0" i="0" u="none" strike="noStrike" baseline="0">
                <a:solidFill>
                  <a:srgbClr val="2F2F2E"/>
                </a:solidFill>
              </a:rPr>
              <a:t>• Limpe periodicamente os orifícios por onde a água sai.</a:t>
            </a:r>
            <a:endParaRPr lang="pt-BR" sz="28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192642-E3C2-AE14-E1BB-35B555DCC084}"/>
              </a:ext>
            </a:extLst>
          </p:cNvPr>
          <p:cNvSpPr txBox="1"/>
          <p:nvPr/>
        </p:nvSpPr>
        <p:spPr>
          <a:xfrm>
            <a:off x="3268884" y="2007991"/>
            <a:ext cx="1833467" cy="1631216"/>
          </a:xfrm>
          <a:prstGeom prst="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sz="1000" b="1" i="0" u="none" strike="noStrike" baseline="0">
                <a:solidFill>
                  <a:srgbClr val="5C9B46"/>
                </a:solidFill>
              </a:rPr>
              <a:t>3. Geladeira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Mantenha a geladeira em local ventilado e longe de fontes de calor, como o fogão.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Evite abrir a geladeira várias vezes ou mantê-la aberta por muito tempo.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Verifique periodicamente se as borrachas de vedação estão impedindo a saída do ar frio.</a:t>
            </a:r>
            <a:endParaRPr lang="pt-BR" sz="24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2C7ACA1-BBE7-BA9E-9035-8614ADBA0A55}"/>
              </a:ext>
            </a:extLst>
          </p:cNvPr>
          <p:cNvSpPr txBox="1"/>
          <p:nvPr/>
        </p:nvSpPr>
        <p:spPr>
          <a:xfrm>
            <a:off x="8753096" y="1546325"/>
            <a:ext cx="3196562" cy="1015663"/>
          </a:xfrm>
          <a:prstGeom prst="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sz="1000" b="1" i="0" u="none" strike="noStrike" baseline="0">
                <a:solidFill>
                  <a:srgbClr val="5C9B46"/>
                </a:solidFill>
              </a:rPr>
              <a:t>4. Ar-condicionado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Mantenha portas e janelas fechadas enquanto o aparelho estiver ligado.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Limpe periodicamente os filtros de ar.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Não mantenha o aparelho ligado quando o cômodo ficar vazio por muito tempo.</a:t>
            </a:r>
            <a:endParaRPr lang="pt-BR" sz="12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181330B-0045-00FC-3F1F-5534579346A3}"/>
              </a:ext>
            </a:extLst>
          </p:cNvPr>
          <p:cNvSpPr txBox="1"/>
          <p:nvPr/>
        </p:nvSpPr>
        <p:spPr>
          <a:xfrm>
            <a:off x="5567481" y="5551924"/>
            <a:ext cx="1795939" cy="1169551"/>
          </a:xfrm>
          <a:prstGeom prst="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sz="1000" b="1" i="0" u="none" strike="noStrike" baseline="0">
                <a:solidFill>
                  <a:srgbClr val="5C9B46"/>
                </a:solidFill>
              </a:rPr>
              <a:t>5. Televisor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Evite deixar a TV ligada quando ninguém estiver assistindo.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Dê preferência a modelos de TV mais recentes e econômicos.</a:t>
            </a:r>
            <a:endParaRPr lang="pt-BR" sz="240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0C6E77-0102-05E5-DA0B-4F04A42772C9}"/>
              </a:ext>
            </a:extLst>
          </p:cNvPr>
          <p:cNvSpPr txBox="1"/>
          <p:nvPr/>
        </p:nvSpPr>
        <p:spPr>
          <a:xfrm>
            <a:off x="9501608" y="4057716"/>
            <a:ext cx="2395306" cy="1323439"/>
          </a:xfrm>
          <a:prstGeom prst="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sz="1000" b="1" i="0" u="none" strike="noStrike" baseline="0" dirty="0">
                <a:solidFill>
                  <a:srgbClr val="5C9B46"/>
                </a:solidFill>
              </a:rPr>
              <a:t>6. Ferro de passar roupas</a:t>
            </a:r>
          </a:p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</a:rPr>
              <a:t>• Acumule várias peças de roupa para passar de uma vez, evitando ligar o ferro várias vezes.</a:t>
            </a:r>
          </a:p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</a:rPr>
              <a:t>• Passe primeiro as roupas que exigem temperaturas menores, deixando por último as peças de jeans e linho, por exemplo.</a:t>
            </a:r>
            <a:endParaRPr lang="pt-BR" sz="2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0C13F7-65EB-8C9F-D4C5-C5519445D5E4}"/>
              </a:ext>
            </a:extLst>
          </p:cNvPr>
          <p:cNvSpPr txBox="1"/>
          <p:nvPr/>
        </p:nvSpPr>
        <p:spPr>
          <a:xfrm>
            <a:off x="8200083" y="5697372"/>
            <a:ext cx="3696831" cy="707886"/>
          </a:xfrm>
          <a:prstGeom prst="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sz="1000" b="1" i="0" u="none" strike="noStrike" baseline="0">
                <a:solidFill>
                  <a:srgbClr val="5C9B46"/>
                </a:solidFill>
              </a:rPr>
              <a:t>7. Máquina de lavar roupas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Procure usar a máquina em sua capacidade total, evitando lavar pequenas quantidades.</a:t>
            </a:r>
          </a:p>
          <a:p>
            <a:pPr algn="l"/>
            <a:r>
              <a:rPr lang="pt-BR" sz="1000" b="0" i="0" u="none" strike="noStrike" baseline="0">
                <a:solidFill>
                  <a:srgbClr val="2F2F2E"/>
                </a:solidFill>
              </a:rPr>
              <a:t>• Limpe periodicamente o filtro da máquina.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82620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D6658-8237-4A43-BAAF-C51B748F89E1}"/>
              </a:ext>
            </a:extLst>
          </p:cNvPr>
          <p:cNvSpPr txBox="1">
            <a:spLocks/>
          </p:cNvSpPr>
          <p:nvPr/>
        </p:nvSpPr>
        <p:spPr>
          <a:xfrm>
            <a:off x="1688591" y="627606"/>
            <a:ext cx="8787384" cy="6679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Potência elétrica e energia elétrica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F16D6C8-1974-4D72-967B-D0FBF37897B8}"/>
              </a:ext>
            </a:extLst>
          </p:cNvPr>
          <p:cNvSpPr/>
          <p:nvPr/>
        </p:nvSpPr>
        <p:spPr>
          <a:xfrm>
            <a:off x="569975" y="1400289"/>
            <a:ext cx="1102461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Equipamentos elétricos funcionam consumindo energia elétrica e transformando-a em alguma outra forma de energia. A energia elétrica que um equipamento consome (E) em certo tempo (t) define sua </a:t>
            </a:r>
            <a:r>
              <a:rPr lang="pt-BR" b="1" dirty="0">
                <a:solidFill>
                  <a:srgbClr val="2F2F2E"/>
                </a:solidFill>
              </a:rPr>
              <a:t>potência elétrica</a:t>
            </a:r>
            <a:r>
              <a:rPr lang="pt-BR" dirty="0">
                <a:solidFill>
                  <a:srgbClr val="2F2F2E"/>
                </a:solidFill>
              </a:rPr>
              <a:t>, ou apenas </a:t>
            </a:r>
            <a:r>
              <a:rPr lang="pt-BR" b="1" dirty="0">
                <a:solidFill>
                  <a:srgbClr val="2F2F2E"/>
                </a:solidFill>
              </a:rPr>
              <a:t>potência </a:t>
            </a:r>
            <a:r>
              <a:rPr lang="pt-BR" dirty="0">
                <a:solidFill>
                  <a:srgbClr val="2F2F2E"/>
                </a:solidFill>
              </a:rPr>
              <a:t>(P).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5AA7FD9-9784-49C4-A79C-575AD686DDDF}"/>
              </a:ext>
            </a:extLst>
          </p:cNvPr>
          <p:cNvSpPr/>
          <p:nvPr/>
        </p:nvSpPr>
        <p:spPr>
          <a:xfrm>
            <a:off x="5155955" y="2425096"/>
            <a:ext cx="6438637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  <a:latin typeface="FrutigerLTStd-Light"/>
              </a:rPr>
              <a:t>Cada equipamento elétrico possui uma potência específica e, para estimar a energia elétrica consumida por ele, deve-se verificar o tempo que ele permaneceu em funcionamento.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6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331DDAC-6860-42E3-39C1-B5A113734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010" y="2569991"/>
            <a:ext cx="4324350" cy="8191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0D2D088-5B85-F65B-E867-5AF477C30B8F}"/>
              </a:ext>
            </a:extLst>
          </p:cNvPr>
          <p:cNvSpPr txBox="1"/>
          <p:nvPr/>
        </p:nvSpPr>
        <p:spPr>
          <a:xfrm>
            <a:off x="449010" y="3623178"/>
            <a:ext cx="4997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solidFill>
                  <a:srgbClr val="2F2F2E"/>
                </a:solidFill>
              </a:rPr>
              <a:t>No SI, o valor da potência é expresso em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watt 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(W).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6796D4A-ECD9-BD76-782B-12ECC9331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2980" y="4289412"/>
            <a:ext cx="2409825" cy="78105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97A0002-8C99-695E-E8E0-DCB815DF1E03}"/>
              </a:ext>
            </a:extLst>
          </p:cNvPr>
          <p:cNvSpPr txBox="1"/>
          <p:nvPr/>
        </p:nvSpPr>
        <p:spPr>
          <a:xfrm>
            <a:off x="449009" y="5064930"/>
            <a:ext cx="57421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Sendo o watt a unidade de medida de potência, se o tempo for expresso em hora, a unidade de medida de energia elétrica consumida é dada por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watt-hora 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(Wh).</a:t>
            </a:r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921A5C0-38A4-D99C-8531-C9D6C48D3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487" y="3825803"/>
            <a:ext cx="5101105" cy="1850634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0695E3A6-A0F0-E84B-2AF5-0051377C78FB}"/>
              </a:ext>
            </a:extLst>
          </p:cNvPr>
          <p:cNvSpPr txBox="1"/>
          <p:nvPr/>
        </p:nvSpPr>
        <p:spPr>
          <a:xfrm>
            <a:off x="6566362" y="5647061"/>
            <a:ext cx="39233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Ferro elétrico com 2 200 W de potência.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57123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681D8-C47E-41F5-BC0B-DC63E2CE27D8}"/>
              </a:ext>
            </a:extLst>
          </p:cNvPr>
          <p:cNvSpPr txBox="1">
            <a:spLocks/>
          </p:cNvSpPr>
          <p:nvPr/>
        </p:nvSpPr>
        <p:spPr>
          <a:xfrm>
            <a:off x="1321308" y="722246"/>
            <a:ext cx="9619488" cy="7098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Consumo de energia elétrica mensal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1508F0B-472A-4864-98AA-C120742B8D77}"/>
              </a:ext>
            </a:extLst>
          </p:cNvPr>
          <p:cNvSpPr/>
          <p:nvPr/>
        </p:nvSpPr>
        <p:spPr>
          <a:xfrm>
            <a:off x="1371600" y="1562263"/>
            <a:ext cx="9518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A energia elétrica consumida por uma residência resulta da </a:t>
            </a:r>
            <a:r>
              <a:rPr lang="pt-BR" b="1" dirty="0">
                <a:solidFill>
                  <a:srgbClr val="2F2F2E"/>
                </a:solidFill>
                <a:latin typeface="FrutigerLTStd-Light"/>
              </a:rPr>
              <a:t>soma da energia consumida 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por todos os equipamentos elétricos que estiveram em funcionamento durante o período, considerando a </a:t>
            </a:r>
            <a:r>
              <a:rPr lang="pt-BR" b="1" dirty="0">
                <a:solidFill>
                  <a:srgbClr val="2F2F2E"/>
                </a:solidFill>
                <a:latin typeface="FrutigerLTStd-Light"/>
              </a:rPr>
              <a:t>potência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 do equipamento e o </a:t>
            </a:r>
            <a:r>
              <a:rPr lang="pt-BR" b="1" dirty="0">
                <a:solidFill>
                  <a:srgbClr val="2F2F2E"/>
                </a:solidFill>
                <a:latin typeface="FrutigerLTStd-Light"/>
              </a:rPr>
              <a:t>tempo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 que ele permaneceu ligado.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7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51D0A0A-D851-952D-3E9F-CE4B2E191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2615755"/>
            <a:ext cx="7896225" cy="29432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797A62F-C8A0-52C3-0462-3ECDA911CFD5}"/>
              </a:ext>
            </a:extLst>
          </p:cNvPr>
          <p:cNvSpPr txBox="1"/>
          <p:nvPr/>
        </p:nvSpPr>
        <p:spPr>
          <a:xfrm>
            <a:off x="2209800" y="5495999"/>
            <a:ext cx="7644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* Os refrigeradores, mesmo ligados à tomada elétrica, não funcionam o tempo todo; no modelo utilizado como exemplo, a cada 24 horas, passa cerca de 10 horas funcionando.</a:t>
            </a:r>
            <a:endParaRPr lang="pt-BR" sz="3600"/>
          </a:p>
        </p:txBody>
      </p:sp>
    </p:spTree>
    <p:extLst>
      <p:ext uri="{BB962C8B-B14F-4D97-AF65-F5344CB8AC3E}">
        <p14:creationId xmlns:p14="http://schemas.microsoft.com/office/powerpoint/2010/main" val="135711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681D8-C47E-41F5-BC0B-DC63E2CE27D8}"/>
              </a:ext>
            </a:extLst>
          </p:cNvPr>
          <p:cNvSpPr txBox="1">
            <a:spLocks/>
          </p:cNvSpPr>
          <p:nvPr/>
        </p:nvSpPr>
        <p:spPr>
          <a:xfrm>
            <a:off x="1221730" y="693829"/>
            <a:ext cx="9748540" cy="754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Consumo de energia elétrica mensal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043A12-D9F4-4475-B59E-F8C5DA53BF77}"/>
              </a:ext>
            </a:extLst>
          </p:cNvPr>
          <p:cNvSpPr/>
          <p:nvPr/>
        </p:nvSpPr>
        <p:spPr>
          <a:xfrm>
            <a:off x="603504" y="1576237"/>
            <a:ext cx="11000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Pela relação </a:t>
            </a:r>
            <a:r>
              <a:rPr lang="pt-BR" b="1" dirty="0">
                <a:solidFill>
                  <a:srgbClr val="2F2F2E"/>
                </a:solidFill>
                <a:latin typeface="FrutigerLTStd-Light"/>
              </a:rPr>
              <a:t>E </a:t>
            </a:r>
            <a:r>
              <a:rPr lang="pt-BR" b="1" dirty="0">
                <a:solidFill>
                  <a:srgbClr val="2F2F2E"/>
                </a:solidFill>
                <a:latin typeface="FTDFonte-Regular"/>
              </a:rPr>
              <a:t>= </a:t>
            </a:r>
            <a:r>
              <a:rPr lang="pt-BR" b="1" dirty="0">
                <a:solidFill>
                  <a:srgbClr val="2F2F2E"/>
                </a:solidFill>
                <a:latin typeface="FrutigerLTStd-Light"/>
              </a:rPr>
              <a:t>P </a:t>
            </a:r>
            <a:r>
              <a:rPr lang="pt-BR" b="1" dirty="0">
                <a:solidFill>
                  <a:srgbClr val="2F2F2E"/>
                </a:solidFill>
                <a:latin typeface="FTDFonte-Regular"/>
                <a:sym typeface="Symbol" panose="05050102010706020507" pitchFamily="18" charset="2"/>
              </a:rPr>
              <a:t></a:t>
            </a:r>
            <a:r>
              <a:rPr lang="pt-BR" b="1" dirty="0">
                <a:solidFill>
                  <a:srgbClr val="2F2F2E"/>
                </a:solidFill>
                <a:latin typeface="FTDFonte-Regular"/>
              </a:rPr>
              <a:t> </a:t>
            </a:r>
            <a:r>
              <a:rPr lang="pt-BR" b="1" dirty="0">
                <a:solidFill>
                  <a:srgbClr val="2F2F2E"/>
                </a:solidFill>
                <a:latin typeface="FrutigerLTStd-Light"/>
              </a:rPr>
              <a:t>t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, calcula-se a energia elétrica consumida pelo equipamento em 1 dia. Então, somam-se todos os consumos de energia elétrica em um dia.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8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480696A-292A-8C15-927F-B84272DED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504" y="2504291"/>
            <a:ext cx="7753350" cy="20764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B8FC813-D739-7AE5-2DF7-7C498C7B40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0179" y="5834701"/>
            <a:ext cx="3876675" cy="4191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154AF707-39FC-926D-B3A9-310DB66CF0DD}"/>
              </a:ext>
            </a:extLst>
          </p:cNvPr>
          <p:cNvSpPr txBox="1"/>
          <p:nvPr/>
        </p:nvSpPr>
        <p:spPr>
          <a:xfrm>
            <a:off x="603504" y="4912991"/>
            <a:ext cx="11298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u="none" strike="noStrike" baseline="0" dirty="0">
                <a:solidFill>
                  <a:srgbClr val="2F2F2E"/>
                </a:solidFill>
              </a:rPr>
              <a:t>No exemplo, o consumo total de energia elétrica por esses equipamentos, em um dia, é de </a:t>
            </a:r>
            <a:r>
              <a:rPr lang="pt-BR" sz="1600" b="1" i="0" u="none" strike="noStrike" baseline="0" dirty="0">
                <a:solidFill>
                  <a:srgbClr val="2F2F2E"/>
                </a:solidFill>
              </a:rPr>
              <a:t>13 438 Wh</a:t>
            </a:r>
            <a:r>
              <a:rPr lang="pt-BR" sz="1600" b="0" i="0" u="none" strike="noStrike" baseline="0" dirty="0">
                <a:solidFill>
                  <a:srgbClr val="2F2F2E"/>
                </a:solidFill>
              </a:rPr>
              <a:t>. Como cada </a:t>
            </a:r>
            <a:r>
              <a:rPr lang="pt-BR" sz="1600" b="1" i="0" u="none" strike="noStrike" baseline="0" dirty="0">
                <a:solidFill>
                  <a:srgbClr val="2F2F2E"/>
                </a:solidFill>
              </a:rPr>
              <a:t>1 000 Wh </a:t>
            </a:r>
            <a:r>
              <a:rPr lang="pt-BR" sz="1600" b="0" i="0" u="none" strike="noStrike" baseline="0" dirty="0">
                <a:solidFill>
                  <a:srgbClr val="2F2F2E"/>
                </a:solidFill>
              </a:rPr>
              <a:t>equivalem a </a:t>
            </a:r>
            <a:r>
              <a:rPr lang="pt-BR" sz="1600" b="1" i="0" u="none" strike="noStrike" baseline="0" dirty="0">
                <a:solidFill>
                  <a:srgbClr val="2F2F2E"/>
                </a:solidFill>
              </a:rPr>
              <a:t>1 kWh</a:t>
            </a:r>
            <a:r>
              <a:rPr lang="pt-BR" sz="1600" b="0" i="0" u="none" strike="noStrike" baseline="0" dirty="0">
                <a:solidFill>
                  <a:srgbClr val="2F2F2E"/>
                </a:solidFill>
              </a:rPr>
              <a:t>, esse consumo </a:t>
            </a:r>
            <a:r>
              <a:rPr lang="pt-BR" sz="1600" dirty="0">
                <a:solidFill>
                  <a:srgbClr val="2F2F2E"/>
                </a:solidFill>
              </a:rPr>
              <a:t>diá</a:t>
            </a:r>
            <a:r>
              <a:rPr lang="pt-BR" sz="1600" b="0" i="0" u="none" strike="noStrike" baseline="0" dirty="0">
                <a:solidFill>
                  <a:srgbClr val="2F2F2E"/>
                </a:solidFill>
              </a:rPr>
              <a:t>rio pode ser representado </a:t>
            </a:r>
            <a:r>
              <a:rPr lang="pt-BR" sz="1600" dirty="0">
                <a:solidFill>
                  <a:srgbClr val="2F2F2E"/>
                </a:solidFill>
              </a:rPr>
              <a:t>como </a:t>
            </a:r>
            <a:r>
              <a:rPr lang="pt-BR" sz="1600" b="1" dirty="0">
                <a:solidFill>
                  <a:srgbClr val="2F2F2E"/>
                </a:solidFill>
              </a:rPr>
              <a:t>13,438 kWh</a:t>
            </a:r>
            <a:r>
              <a:rPr lang="pt-BR" sz="1600" b="0" i="0" u="none" strike="noStrike" baseline="0" dirty="0">
                <a:solidFill>
                  <a:srgbClr val="2F2F2E"/>
                </a:solidFill>
              </a:rPr>
              <a:t>. Considerando um mês de 30 dias, pode-se calcular o consumo de energia elétrica dessa residência multiplicando-se por 30 o valor do consumo diário.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87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9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A8B326-E27A-274B-5B6F-836698B84C86}"/>
              </a:ext>
            </a:extLst>
          </p:cNvPr>
          <p:cNvSpPr txBox="1"/>
          <p:nvPr/>
        </p:nvSpPr>
        <p:spPr>
          <a:xfrm>
            <a:off x="4218839" y="1261087"/>
            <a:ext cx="6493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Informações referentes ao consumidor e principais dados da fatura.</a:t>
            </a:r>
            <a:endParaRPr lang="pt-BR" sz="40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E1EF807-F896-4C74-2901-4173CBB8B2ED}"/>
              </a:ext>
            </a:extLst>
          </p:cNvPr>
          <p:cNvSpPr txBox="1"/>
          <p:nvPr/>
        </p:nvSpPr>
        <p:spPr>
          <a:xfrm>
            <a:off x="4218838" y="1940138"/>
            <a:ext cx="6493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Dias em que as leituras foram realizadas naquele mês (tempo de medição).</a:t>
            </a:r>
            <a:endParaRPr lang="pt-BR" sz="400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7E291CE-06CC-A98B-EB35-FAA6D9F085F2}"/>
              </a:ext>
            </a:extLst>
          </p:cNvPr>
          <p:cNvSpPr txBox="1"/>
          <p:nvPr/>
        </p:nvSpPr>
        <p:spPr>
          <a:xfrm>
            <a:off x="4218839" y="2300806"/>
            <a:ext cx="6493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Avisos de débitos pendentes do consumidor.</a:t>
            </a:r>
            <a:endParaRPr lang="pt-BR" sz="400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0B6566D-6A28-3D45-80AE-130909677DF0}"/>
              </a:ext>
            </a:extLst>
          </p:cNvPr>
          <p:cNvSpPr txBox="1"/>
          <p:nvPr/>
        </p:nvSpPr>
        <p:spPr>
          <a:xfrm>
            <a:off x="4218838" y="2946157"/>
            <a:ext cx="64937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Valor do consumo de energia nos últimos 13 meses.</a:t>
            </a:r>
            <a:endParaRPr lang="pt-BR" sz="400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4E39FE9-09D2-4588-DD8A-C6EC889AF0A2}"/>
              </a:ext>
            </a:extLst>
          </p:cNvPr>
          <p:cNvSpPr txBox="1"/>
          <p:nvPr/>
        </p:nvSpPr>
        <p:spPr>
          <a:xfrm>
            <a:off x="4218838" y="3539221"/>
            <a:ext cx="64937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Detalhamento do valor faturado: consumo de energia (kWh), junto ao adicional da bandeira tarifária vermelha, patamar 1, valor unitário cobrado (valor de 1 kWh) e valor total cobrado pelo consumo de cada uma delas. Também valor da contribuição para custeio do serviço de iluminação pública (COSIP) para a distribuição e a transmissão de energia (TUSD) e impostos (PIS/PASEP e COFINS). Somando-se esses valores, obtém-se o valor a ser pago na fatura.</a:t>
            </a:r>
            <a:endParaRPr lang="pt-BR" sz="400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54F1B5E-B46D-4DD8-94DE-8EAACF038EA8}"/>
              </a:ext>
            </a:extLst>
          </p:cNvPr>
          <p:cNvSpPr txBox="1"/>
          <p:nvPr/>
        </p:nvSpPr>
        <p:spPr>
          <a:xfrm>
            <a:off x="4218838" y="5114627"/>
            <a:ext cx="6493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Indicadores de qualidade com limites determinados pela Agência Nacional de Energia Elétrica (Aneel).</a:t>
            </a:r>
            <a:endParaRPr lang="pt-BR" sz="400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571B421-40F0-3EC1-74AD-B92CA1DED86D}"/>
              </a:ext>
            </a:extLst>
          </p:cNvPr>
          <p:cNvSpPr txBox="1"/>
          <p:nvPr/>
        </p:nvSpPr>
        <p:spPr>
          <a:xfrm>
            <a:off x="4218838" y="6045933"/>
            <a:ext cx="6493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Valor e consumo (kWh) total da fatura.</a:t>
            </a:r>
            <a:endParaRPr lang="pt-BR" sz="4000"/>
          </a:p>
        </p:txBody>
      </p:sp>
      <p:pic>
        <p:nvPicPr>
          <p:cNvPr id="30" name="Imagem 2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22EF194-0016-0BD3-2C99-4F2ADB487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26001" b="25867"/>
          <a:stretch/>
        </p:blipFill>
        <p:spPr>
          <a:xfrm>
            <a:off x="0" y="561975"/>
            <a:ext cx="4123944" cy="627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08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2194</Words>
  <Application>Microsoft Office PowerPoint</Application>
  <PresentationFormat>Widescreen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FrutigerLTStd-Bold</vt:lpstr>
      <vt:lpstr>FrutigerLTStd-Light</vt:lpstr>
      <vt:lpstr>FTDFonte-Regular</vt:lpstr>
      <vt:lpstr>HelveticaLTStd-Cond</vt:lpstr>
      <vt:lpstr>Tema do Office</vt:lpstr>
      <vt:lpstr>Apresentação do PowerPoint</vt:lpstr>
      <vt:lpstr> Apresentação 2 – ENERGIA ELÉTRICA: CONSUMO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Apresentação 3 – ENERGIA ELÉTRICA: USINAS GERADORAS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8º ano - CIÊNCIAS Apresentação 1 ENERGIA ELÉTRICA: FONTES E TIPOS</dc:title>
  <dc:creator>Maria Carolina Dias Carreira</dc:creator>
  <cp:lastModifiedBy> </cp:lastModifiedBy>
  <cp:revision>6</cp:revision>
  <dcterms:created xsi:type="dcterms:W3CDTF">2019-04-02T16:45:58Z</dcterms:created>
  <dcterms:modified xsi:type="dcterms:W3CDTF">2023-08-04T14:13:13Z</dcterms:modified>
</cp:coreProperties>
</file>