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34" r:id="rId2"/>
    <p:sldId id="257" r:id="rId3"/>
    <p:sldId id="258" r:id="rId4"/>
    <p:sldId id="256" r:id="rId5"/>
    <p:sldId id="337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3511CC-8B1F-3F60-3864-98E4C5410094}" name="Flávia Milão Silva" initials="FMS" userId="S::ed-flavias@ftd.com.br::d802b1ff-87be-4c5d-820b-e18e60c9c0c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cilia farias" initials="cf" lastIdx="8" clrIdx="0"/>
  <p:cmAuthor id="2" name="Lilian Semenichin Nogueira" initials="LSN" lastIdx="44" clrIdx="1"/>
  <p:cmAuthor id="3" name="Marcia Takeuchi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0F9"/>
    <a:srgbClr val="CEFCEA"/>
    <a:srgbClr val="E0F2FD"/>
    <a:srgbClr val="CEEEFC"/>
    <a:srgbClr val="C2E5F0"/>
    <a:srgbClr val="D0DBF0"/>
    <a:srgbClr val="96B0DE"/>
    <a:srgbClr val="9DD6F9"/>
    <a:srgbClr val="DCDDE7"/>
    <a:srgbClr val="9DD5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81845E-3960-469A-9054-234EC32DE01A}" v="4283" dt="2023-05-15T19:39:00.9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9E6CF-0C2C-B444-91E1-6577EC891816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4BA5E-9CF5-DB4F-8C27-F22BE26351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072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84A29-F679-49E1-B223-97437BCB1FFC}" type="datetimeFigureOut">
              <a:rPr lang="pt-BR" smtClean="0"/>
              <a:t>04/08/2023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34179-A045-42DF-99E8-1470833D69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8202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BCF516-0025-454A-9AFA-177FB4178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B35E8C-6F70-430C-A215-55E7F0B16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01A07A-0523-4155-BF8A-BB125609B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6FE5-EF10-374A-9715-2D5791FB7815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C5019D-82AC-42CF-A92F-CD541DEE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DF51E6-23A3-41A6-A10E-5A51F280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290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C75B4D-1CC7-4B85-ADCB-07E9C3BC4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5AA191E-AF20-435C-A851-CB45F064A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035226-81D8-485E-BB21-7247479B7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D96B-8347-164F-B238-C0652126E3F3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AF0496-6040-4659-8218-D41BE9B1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2CA885-0209-4101-A786-1D1A50F6D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2394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64F429A-A2F2-46BD-95BE-30BA60E718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8400DC-3F36-4650-9678-EE7CC9F4D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AA65CD-DC13-4112-BBFA-7C8756CCB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DA98C-5985-4148-B25E-B8A4D796184A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26AD2F-7B22-465E-AEA2-7D60DDDD5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FBB3FB-D055-485A-ADEF-9369B46B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731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0F1860-29E0-4224-BDEB-763900E96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74C371-A594-4F56-949E-B9EABADB7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02C70A-3D8F-4FCA-A96D-8B9CCFB95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71335-D5A2-D242-AFB9-101DCC48718F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FD2105-DD57-4EB0-8BAC-A6AD40E9D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4E65CA-225E-445E-87B1-65F4A91CA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139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7C2C0-53E2-4319-8345-1F43D9FF9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A2E896-3ECE-4818-AD41-30F280E24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82EDC1-A310-4914-868F-6F54B127B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DC9B-C7B6-DC46-BE4C-63AF588B1B10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50B97F-3936-4D5B-BB66-4F19A43E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5A3EAA-0867-46FC-AD10-B9939242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2506F-8A57-43A8-858B-3DDA1DDFB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C9A895-E1DC-410F-A7F4-2581592EB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E1D8374-FC13-42DF-BD5F-2F42A0AD5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ABD449E-5387-4160-91E1-B6BE30960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4A146-0FFA-4C40-BADC-A9B6802EEB69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09F6E40-FA72-43D7-9ED4-1F0E38A7E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C57CB5D-2C51-4859-8046-B64FFB25E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74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3B1952-B940-41E5-B2B4-585103B2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2D75E3-0E38-45B6-B2E1-17ECC0EBE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7001D2F-939F-4985-AEE9-01AF4FC37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729DA30-4631-403F-A09A-243470D40A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2FD9C03-E1B1-44F6-ACB7-76F7F5EEA8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0A61BFD-260B-4A11-8C38-A3257137A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9A828-51DA-5041-BCE4-BCC11886F738}" type="datetime1">
              <a:rPr lang="pt-BR" smtClean="0"/>
              <a:t>04/08/2023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6A9399A-37E0-4A40-962B-8297F763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D03A901-03B0-4237-BA95-AFD617723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84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DB5888-D0D9-4A97-92D4-3014066F7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A40AF04-F957-4B64-9887-B01C4A81F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FC350-8A56-4542-A462-891B8A667EC5}" type="datetime1">
              <a:rPr lang="pt-BR" smtClean="0"/>
              <a:t>04/08/2023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0C612F4-1F26-4338-9AEF-8B8F16DF5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A8BE62F-6742-4622-B8F9-AA0EE0AB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5606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729B1A0-7952-4B9D-A671-D7F5A6C13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E48F-AAAF-A343-B47B-F182B758C42F}" type="datetime1">
              <a:rPr lang="pt-BR" smtClean="0"/>
              <a:t>04/08/2023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AAB6DDB-114D-469E-883D-B62A1B9D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0C0441C-5419-4E1A-8AC1-A60350AA6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3648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6A6D20-AB06-4ADD-B4F9-D2755185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9C4DDD-DBD9-4CBE-A302-D02C73141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C3FA16-5703-4F3B-A619-ACD9785F9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BC676E7-4E0B-4749-A09B-79F705E75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3751-667A-5441-BC1E-E1304F13A19E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8FFB685-0961-4D83-A4F6-D9C8F3E8C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0467669-B855-4991-877A-2FA24EFE0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697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908388-4948-4FD7-AB45-B35123CF2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E8832AB-DE29-4086-BF97-AE95F92E5E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CF59695-C541-4475-8609-11CD32150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845324-CF21-4A9D-9CB1-AE8F23D4B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D60C-2294-AE41-952B-ADB6DCF2FC97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D4046FC-1F3B-4181-899F-327BD402C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36D91E0-A9E5-4DDB-B49D-B562CCC42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528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8529982-21DB-416E-8767-C57D5F67D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72D7B6-817E-4253-89AB-9B4048F21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E94F798-CC31-46B5-9C93-5B4E107068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91A02-8B6B-234D-97D8-777732DBBEFE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6EA2C0-80DF-4EF6-AB73-384330289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AABEFC-0470-4DF9-AC2D-849DDF083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294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1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4;p13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4"/>
          <a:stretch/>
        </p:blipFill>
        <p:spPr>
          <a:xfrm>
            <a:off x="-1" y="1"/>
            <a:ext cx="9248931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232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382E0B9-04A2-4A9D-BA55-F048BDE60FA1}"/>
              </a:ext>
            </a:extLst>
          </p:cNvPr>
          <p:cNvSpPr txBox="1">
            <a:spLocks/>
          </p:cNvSpPr>
          <p:nvPr/>
        </p:nvSpPr>
        <p:spPr>
          <a:xfrm>
            <a:off x="3748251" y="639928"/>
            <a:ext cx="4695497" cy="8119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dirty="0">
                <a:latin typeface="+mn-lt"/>
              </a:rPr>
              <a:t>Energia oceânica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B2B1A21-464E-4936-A60D-0942F723B0F7}"/>
              </a:ext>
            </a:extLst>
          </p:cNvPr>
          <p:cNvSpPr/>
          <p:nvPr/>
        </p:nvSpPr>
        <p:spPr>
          <a:xfrm>
            <a:off x="838986" y="1420085"/>
            <a:ext cx="10746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Os oceanos também são uma fonte de energia renovável. A energia associada ao movimento das ondas, por exemplo, é denominada </a:t>
            </a:r>
            <a:r>
              <a:rPr lang="pt-BR" b="1" dirty="0" err="1"/>
              <a:t>ondomotriz</a:t>
            </a:r>
            <a:r>
              <a:rPr lang="pt-BR" b="1" dirty="0"/>
              <a:t> </a:t>
            </a:r>
            <a:r>
              <a:rPr lang="pt-BR" dirty="0"/>
              <a:t>e já é utilizada na geração de energia em diferentes países, inclusive no Brasil. Existe também a energia associada ao movimento das marés, a energia </a:t>
            </a:r>
            <a:r>
              <a:rPr lang="pt-BR" b="1" dirty="0"/>
              <a:t>maremotriz</a:t>
            </a:r>
            <a:r>
              <a:rPr lang="pt-BR" dirty="0"/>
              <a:t>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EDADD2B-327C-44F2-8F93-E9C0E5DD5C25}"/>
              </a:ext>
            </a:extLst>
          </p:cNvPr>
          <p:cNvSpPr/>
          <p:nvPr/>
        </p:nvSpPr>
        <p:spPr>
          <a:xfrm>
            <a:off x="895548" y="5532545"/>
            <a:ext cx="43679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/>
              <a:t>Representação simplificada de um modelo de usina que emprega energia maremotriz.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10</a:t>
            </a:fld>
            <a:endParaRPr lang="pt-BR"/>
          </a:p>
        </p:txBody>
      </p:sp>
      <p:pic>
        <p:nvPicPr>
          <p:cNvPr id="7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927EE59-1036-5C8A-FF2F-8A39265EA5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" t="6159" r="6000" b="31600"/>
          <a:stretch/>
        </p:blipFill>
        <p:spPr bwMode="auto">
          <a:xfrm>
            <a:off x="895548" y="2417751"/>
            <a:ext cx="4367950" cy="30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4D372358-6E6C-51F0-C2EE-C92FFC4AD70A}"/>
              </a:ext>
            </a:extLst>
          </p:cNvPr>
          <p:cNvSpPr txBox="1"/>
          <p:nvPr/>
        </p:nvSpPr>
        <p:spPr>
          <a:xfrm rot="16200000">
            <a:off x="4594563" y="4802947"/>
            <a:ext cx="11224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baseline="0">
                <a:solidFill>
                  <a:srgbClr val="FFFFFF"/>
                </a:solidFill>
              </a:rPr>
              <a:t>EBER EVANGELISTA</a:t>
            </a:r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2973731D-06C3-F273-57B8-117802648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161082" y="2421492"/>
            <a:ext cx="4697317" cy="3074425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9E6FD7E7-4B04-A07D-DD8A-E8F107C7B282}"/>
              </a:ext>
            </a:extLst>
          </p:cNvPr>
          <p:cNvSpPr txBox="1"/>
          <p:nvPr/>
        </p:nvSpPr>
        <p:spPr>
          <a:xfrm>
            <a:off x="6161082" y="5495917"/>
            <a:ext cx="469731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>
                <a:solidFill>
                  <a:srgbClr val="2F2F2E"/>
                </a:solidFill>
              </a:rPr>
              <a:t>A usina de ondas, no Porto do Pecém, gerou energia elétrica a partir do movimento das ondas e tinha potência de 100 kWh. São Gonçalo do Amarante (CE), 2012. Atualmente ela está desativada, mas cumpriu o objetivo de comprovar que as ondas do mar podem produzir eletricidade a custos viáveis.</a:t>
            </a:r>
            <a:endParaRPr lang="pt-BR" sz="140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C2075F3-0353-D18C-3428-59D75DB437BE}"/>
              </a:ext>
            </a:extLst>
          </p:cNvPr>
          <p:cNvSpPr txBox="1"/>
          <p:nvPr/>
        </p:nvSpPr>
        <p:spPr>
          <a:xfrm rot="16200000">
            <a:off x="10087522" y="4765409"/>
            <a:ext cx="13263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baseline="0">
                <a:solidFill>
                  <a:srgbClr val="FFFFFF"/>
                </a:solidFill>
              </a:rPr>
              <a:t>DIVULGAÇÃO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3511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10A56E13-A8BD-8AE5-B717-68276C2F3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" y="1499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632DDE5-72A7-4754-A57D-B1C3A5FC8D33}"/>
              </a:ext>
            </a:extLst>
          </p:cNvPr>
          <p:cNvSpPr txBox="1">
            <a:spLocks/>
          </p:cNvSpPr>
          <p:nvPr/>
        </p:nvSpPr>
        <p:spPr>
          <a:xfrm>
            <a:off x="-28967" y="665056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Energia solar, eólica e biomassa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265CF879-4AE9-E9F1-A7AF-DAAB7FF9E7D0}"/>
              </a:ext>
            </a:extLst>
          </p:cNvPr>
          <p:cNvGrpSpPr/>
          <p:nvPr/>
        </p:nvGrpSpPr>
        <p:grpSpPr>
          <a:xfrm>
            <a:off x="4381108" y="1604713"/>
            <a:ext cx="3371850" cy="2120566"/>
            <a:chOff x="4343400" y="2047778"/>
            <a:chExt cx="3371850" cy="2120566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58AFBC6E-F82D-4B8B-8541-B46603707551}"/>
                </a:ext>
              </a:extLst>
            </p:cNvPr>
            <p:cNvSpPr/>
            <p:nvPr/>
          </p:nvSpPr>
          <p:spPr>
            <a:xfrm>
              <a:off x="4343400" y="2047778"/>
              <a:ext cx="3371850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rgbClr val="2F2F2E"/>
                  </a:solidFill>
                </a:rPr>
                <a:t>Energia eólica</a:t>
              </a:r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7C3FE068-C3E0-422E-A019-348514E3D505}"/>
                </a:ext>
              </a:extLst>
            </p:cNvPr>
            <p:cNvSpPr/>
            <p:nvPr/>
          </p:nvSpPr>
          <p:spPr>
            <a:xfrm>
              <a:off x="4343400" y="2414018"/>
              <a:ext cx="3371850" cy="175432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/>
                <a:t>Associada aos ventos.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pt-B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/>
                <a:t>Geradores eólicos </a:t>
              </a:r>
              <a:r>
                <a:rPr lang="pt-BR" dirty="0"/>
                <a:t>captam a energia dos ventos e transformam em energia elétrica.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204E5667-0A86-457E-D7F5-08FBDDE8265F}"/>
              </a:ext>
            </a:extLst>
          </p:cNvPr>
          <p:cNvGrpSpPr/>
          <p:nvPr/>
        </p:nvGrpSpPr>
        <p:grpSpPr>
          <a:xfrm>
            <a:off x="7852331" y="1602097"/>
            <a:ext cx="3344747" cy="2943845"/>
            <a:chOff x="8351951" y="2055496"/>
            <a:chExt cx="3344747" cy="2943845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93C8E047-1608-41A0-9034-B27191A4837F}"/>
                </a:ext>
              </a:extLst>
            </p:cNvPr>
            <p:cNvSpPr/>
            <p:nvPr/>
          </p:nvSpPr>
          <p:spPr>
            <a:xfrm>
              <a:off x="8362950" y="2055496"/>
              <a:ext cx="3333748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rgbClr val="2F2F2E"/>
                  </a:solidFill>
                </a:rPr>
                <a:t>Energia da biomassa</a:t>
              </a:r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07ECF68-2CF6-41D1-979E-B773269BCA27}"/>
                </a:ext>
              </a:extLst>
            </p:cNvPr>
            <p:cNvSpPr/>
            <p:nvPr/>
          </p:nvSpPr>
          <p:spPr>
            <a:xfrm>
              <a:off x="8351951" y="2414018"/>
              <a:ext cx="3333748" cy="258532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/>
                <a:t>Qualquer matéria orgânica disponível de forma renovável: lenha, carvão vegetal, bagaço de cana e biocombustíveis.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pt-B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/>
                <a:t>É comum a presença de </a:t>
              </a:r>
              <a:r>
                <a:rPr lang="pt-BR" b="1" dirty="0"/>
                <a:t>usinas termelétricas </a:t>
              </a:r>
              <a:r>
                <a:rPr lang="pt-BR" dirty="0"/>
                <a:t>que empregam bagaço de cana como combustível.</a:t>
              </a:r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>
                <a:solidFill>
                  <a:schemeClr val="bg1"/>
                </a:solidFill>
              </a:rPr>
              <a:t>11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3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30EBD7B1-D33B-0A1E-8335-C342E88B0B69}"/>
              </a:ext>
            </a:extLst>
          </p:cNvPr>
          <p:cNvGrpSpPr/>
          <p:nvPr/>
        </p:nvGrpSpPr>
        <p:grpSpPr>
          <a:xfrm>
            <a:off x="898886" y="1602097"/>
            <a:ext cx="3371850" cy="2951563"/>
            <a:chOff x="323850" y="2047778"/>
            <a:chExt cx="3371850" cy="2951563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73D7E01C-F3A4-46EF-BEF6-B9EE01D1210A}"/>
                </a:ext>
              </a:extLst>
            </p:cNvPr>
            <p:cNvSpPr/>
            <p:nvPr/>
          </p:nvSpPr>
          <p:spPr>
            <a:xfrm>
              <a:off x="323850" y="2047778"/>
              <a:ext cx="3371850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rgbClr val="2F2F2E"/>
                  </a:solidFill>
                </a:rPr>
                <a:t>Energia solar</a:t>
              </a:r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F7E75BB9-678A-4737-A79F-CBCDA6349866}"/>
                </a:ext>
              </a:extLst>
            </p:cNvPr>
            <p:cNvSpPr/>
            <p:nvPr/>
          </p:nvSpPr>
          <p:spPr>
            <a:xfrm>
              <a:off x="323850" y="2414018"/>
              <a:ext cx="3371850" cy="258532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/>
                <a:t>Usinas </a:t>
              </a:r>
              <a:r>
                <a:rPr lang="pt-BR" dirty="0" err="1"/>
                <a:t>fototérmicas</a:t>
              </a:r>
              <a:r>
                <a:rPr lang="pt-BR" dirty="0"/>
                <a:t> utilizam o calor do Sol para aquecer água e produzir vapor, que movimenta as </a:t>
              </a:r>
              <a:r>
                <a:rPr lang="pt-BR" b="1" dirty="0"/>
                <a:t>turbinas</a:t>
              </a:r>
              <a:r>
                <a:rPr lang="pt-BR" dirty="0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pt-B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/>
                <a:t>Outras usinas empregam </a:t>
              </a:r>
              <a:r>
                <a:rPr lang="pt-BR" b="1" dirty="0"/>
                <a:t>painéis fotovoltaicos </a:t>
              </a:r>
              <a:r>
                <a:rPr lang="pt-BR" dirty="0"/>
                <a:t>para conversão direta de energia solar em energia elétrica.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7384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46F5E030-4C7A-3253-7962-F026F62A1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546" y="2520922"/>
            <a:ext cx="5339578" cy="39438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CCE8A3B-85CC-49ED-A5F7-22E8116BEDD6}"/>
              </a:ext>
            </a:extLst>
          </p:cNvPr>
          <p:cNvSpPr txBox="1">
            <a:spLocks/>
          </p:cNvSpPr>
          <p:nvPr/>
        </p:nvSpPr>
        <p:spPr>
          <a:xfrm>
            <a:off x="3443478" y="700474"/>
            <a:ext cx="5305044" cy="6463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Circuito elétrico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2D47EE2-0831-4B55-ACC2-6A4BCE5E51F6}"/>
              </a:ext>
            </a:extLst>
          </p:cNvPr>
          <p:cNvSpPr/>
          <p:nvPr/>
        </p:nvSpPr>
        <p:spPr>
          <a:xfrm>
            <a:off x="640080" y="1554594"/>
            <a:ext cx="731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>
                <a:solidFill>
                  <a:srgbClr val="2F2F2E"/>
                </a:solidFill>
              </a:rPr>
              <a:t>Um </a:t>
            </a:r>
            <a:r>
              <a:rPr lang="pt-BR" b="1">
                <a:solidFill>
                  <a:srgbClr val="2F2F2E"/>
                </a:solidFill>
              </a:rPr>
              <a:t>circuito elétrico </a:t>
            </a:r>
            <a:r>
              <a:rPr lang="pt-BR">
                <a:solidFill>
                  <a:srgbClr val="2F2F2E"/>
                </a:solidFill>
              </a:rPr>
              <a:t>é um conjunto de componentes conectados a uma fonte de tensão e por onde pode passar uma </a:t>
            </a:r>
            <a:r>
              <a:rPr lang="pt-BR" b="1">
                <a:solidFill>
                  <a:srgbClr val="2F2F2E"/>
                </a:solidFill>
              </a:rPr>
              <a:t>corrente elétrica</a:t>
            </a:r>
            <a:r>
              <a:rPr lang="pt-BR">
                <a:solidFill>
                  <a:srgbClr val="2F2F2E"/>
                </a:solidFill>
              </a:rPr>
              <a:t>.</a:t>
            </a: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7256CC2-526B-4822-98AA-55B1997C3263}"/>
              </a:ext>
            </a:extLst>
          </p:cNvPr>
          <p:cNvSpPr/>
          <p:nvPr/>
        </p:nvSpPr>
        <p:spPr>
          <a:xfrm>
            <a:off x="8858250" y="1600836"/>
            <a:ext cx="317182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>
                <a:solidFill>
                  <a:srgbClr val="2F2F2E"/>
                </a:solidFill>
              </a:rPr>
              <a:t>O </a:t>
            </a:r>
            <a:r>
              <a:rPr lang="pt-BR" b="1">
                <a:solidFill>
                  <a:srgbClr val="2F2F2E"/>
                </a:solidFill>
              </a:rPr>
              <a:t>gerador elétrico </a:t>
            </a:r>
            <a:r>
              <a:rPr lang="pt-BR">
                <a:solidFill>
                  <a:srgbClr val="2F2F2E"/>
                </a:solidFill>
              </a:rPr>
              <a:t>é a fonte de energia elétrica para um circuito (pilhas e baterias).</a:t>
            </a:r>
            <a:endParaRPr lang="pt-BR"/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94546A70-CC4A-4045-AE24-E6EC83685B07}"/>
              </a:ext>
            </a:extLst>
          </p:cNvPr>
          <p:cNvCxnSpPr>
            <a:cxnSpLocks/>
          </p:cNvCxnSpPr>
          <p:nvPr/>
        </p:nvCxnSpPr>
        <p:spPr>
          <a:xfrm flipH="1">
            <a:off x="7223760" y="2520922"/>
            <a:ext cx="1634490" cy="1647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tângulo 8">
            <a:extLst>
              <a:ext uri="{FF2B5EF4-FFF2-40B4-BE49-F238E27FC236}">
                <a16:creationId xmlns:a16="http://schemas.microsoft.com/office/drawing/2014/main" id="{130F3CFC-077B-40F1-88D5-6BDC29E3B54D}"/>
              </a:ext>
            </a:extLst>
          </p:cNvPr>
          <p:cNvSpPr/>
          <p:nvPr/>
        </p:nvSpPr>
        <p:spPr>
          <a:xfrm>
            <a:off x="8448675" y="5476797"/>
            <a:ext cx="35814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b="1">
                <a:solidFill>
                  <a:srgbClr val="2F2F2E"/>
                </a:solidFill>
              </a:rPr>
              <a:t>Corrente elétrica </a:t>
            </a:r>
            <a:r>
              <a:rPr lang="pt-BR">
                <a:solidFill>
                  <a:srgbClr val="2F2F2E"/>
                </a:solidFill>
              </a:rPr>
              <a:t>é o </a:t>
            </a:r>
            <a:r>
              <a:rPr lang="pt-BR"/>
              <a:t>fluxo ordenado das cargas elétricas (representado pelas setas azuis).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C71BF2BA-82B5-4A6C-944E-EA5FAA3792BC}"/>
              </a:ext>
            </a:extLst>
          </p:cNvPr>
          <p:cNvCxnSpPr>
            <a:cxnSpLocks/>
          </p:cNvCxnSpPr>
          <p:nvPr/>
        </p:nvCxnSpPr>
        <p:spPr>
          <a:xfrm flipH="1" flipV="1">
            <a:off x="6867144" y="5650992"/>
            <a:ext cx="1592543" cy="749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tângulo 13">
            <a:extLst>
              <a:ext uri="{FF2B5EF4-FFF2-40B4-BE49-F238E27FC236}">
                <a16:creationId xmlns:a16="http://schemas.microsoft.com/office/drawing/2014/main" id="{F0B75B80-D639-45BE-9B0D-EA28A1B6B2D9}"/>
              </a:ext>
            </a:extLst>
          </p:cNvPr>
          <p:cNvSpPr/>
          <p:nvPr/>
        </p:nvSpPr>
        <p:spPr>
          <a:xfrm>
            <a:off x="9248774" y="3595170"/>
            <a:ext cx="250126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>
                <a:solidFill>
                  <a:srgbClr val="2F2F2E"/>
                </a:solidFill>
              </a:rPr>
              <a:t>O </a:t>
            </a:r>
            <a:r>
              <a:rPr lang="pt-BR" b="1">
                <a:solidFill>
                  <a:srgbClr val="2F2F2E"/>
                </a:solidFill>
              </a:rPr>
              <a:t>fio elétrico</a:t>
            </a:r>
            <a:r>
              <a:rPr lang="pt-BR">
                <a:solidFill>
                  <a:srgbClr val="2F2F2E"/>
                </a:solidFill>
              </a:rPr>
              <a:t> estabelece o caminho da corrente elétrica.</a:t>
            </a:r>
            <a:endParaRPr lang="pt-BR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D7435471-14CF-4FB4-872C-BF118BCE6939}"/>
              </a:ext>
            </a:extLst>
          </p:cNvPr>
          <p:cNvCxnSpPr>
            <a:cxnSpLocks/>
          </p:cNvCxnSpPr>
          <p:nvPr/>
        </p:nvCxnSpPr>
        <p:spPr>
          <a:xfrm flipH="1">
            <a:off x="7317877" y="4518500"/>
            <a:ext cx="1930897" cy="608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195DA9AA-FEF0-4346-BC76-A8F01ED9FD50}"/>
              </a:ext>
            </a:extLst>
          </p:cNvPr>
          <p:cNvSpPr/>
          <p:nvPr/>
        </p:nvSpPr>
        <p:spPr>
          <a:xfrm>
            <a:off x="441961" y="4203247"/>
            <a:ext cx="1935271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>
                <a:solidFill>
                  <a:srgbClr val="2F2F2E"/>
                </a:solidFill>
              </a:rPr>
              <a:t>O </a:t>
            </a:r>
            <a:r>
              <a:rPr lang="pt-BR" b="1">
                <a:solidFill>
                  <a:srgbClr val="2F2F2E"/>
                </a:solidFill>
              </a:rPr>
              <a:t>interruptor</a:t>
            </a:r>
            <a:r>
              <a:rPr lang="pt-BR">
                <a:solidFill>
                  <a:srgbClr val="2F2F2E"/>
                </a:solidFill>
              </a:rPr>
              <a:t> liga e desliga a passagem da corrente elétrica.</a:t>
            </a:r>
            <a:endParaRPr lang="pt-BR"/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D9A99F1C-F1A8-4174-ADEF-E492ECC7D644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2377232" y="4664912"/>
            <a:ext cx="1298656" cy="138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12</a:t>
            </a:fld>
            <a:endParaRPr lang="pt-BR"/>
          </a:p>
        </p:txBody>
      </p:sp>
      <p:pic>
        <p:nvPicPr>
          <p:cNvPr id="16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72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19852-72CA-499A-A7D7-843B7F9B8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5515"/>
            <a:ext cx="9144000" cy="150981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br>
              <a:rPr lang="pt-BR" sz="4800" b="1" dirty="0">
                <a:latin typeface="+mn-lt"/>
              </a:rPr>
            </a:br>
            <a:r>
              <a:rPr lang="pt-BR" sz="4800" dirty="0">
                <a:latin typeface="+mn-lt"/>
              </a:rPr>
              <a:t>Apresentação 1 –</a:t>
            </a:r>
            <a:r>
              <a:rPr lang="pt-BR" sz="4800" b="1" dirty="0">
                <a:latin typeface="+mn-lt"/>
              </a:rPr>
              <a:t> ENERGIA ELÉTRICA: FONTES E TIPOS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68A911-5C66-40CF-ABB9-9E4C0C256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3633" y="3758777"/>
            <a:ext cx="8024734" cy="1870185"/>
          </a:xfrm>
        </p:spPr>
        <p:txBody>
          <a:bodyPr>
            <a:noAutofit/>
          </a:bodyPr>
          <a:lstStyle/>
          <a:p>
            <a:r>
              <a:rPr lang="pt-BR" sz="4000" b="1" dirty="0"/>
              <a:t>Fontes (renováveis e não renováveis) e tipos de energia</a:t>
            </a:r>
          </a:p>
          <a:p>
            <a:r>
              <a:rPr lang="pt-BR" sz="4000" b="1" dirty="0"/>
              <a:t>Circuito elétrico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2</a:t>
            </a:fld>
            <a:endParaRPr lang="pt-BR"/>
          </a:p>
        </p:txBody>
      </p:sp>
      <p:pic>
        <p:nvPicPr>
          <p:cNvPr id="7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6969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3</a:t>
            </a:fld>
            <a:endParaRPr lang="pt-BR"/>
          </a:p>
        </p:txBody>
      </p:sp>
      <p:pic>
        <p:nvPicPr>
          <p:cNvPr id="5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50136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470EA7A-B7A7-2706-354E-F32985EEC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328" y="843097"/>
            <a:ext cx="8138612" cy="551325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7FBA584-EA76-46F2-1036-A879F1A30FD8}"/>
              </a:ext>
            </a:extLst>
          </p:cNvPr>
          <p:cNvSpPr txBox="1"/>
          <p:nvPr/>
        </p:nvSpPr>
        <p:spPr>
          <a:xfrm>
            <a:off x="9457940" y="4417358"/>
            <a:ext cx="16489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/>
              <a:t>Fonte dos dados: FORMAS de energia. </a:t>
            </a:r>
            <a:r>
              <a:rPr lang="pt-BR" sz="1200" b="1"/>
              <a:t>Empresa de Pesquisa Energética</a:t>
            </a:r>
            <a:r>
              <a:rPr lang="pt-BR" sz="1200"/>
              <a:t>. Rio de Janeiro, [2019?]. Disponível em: https://www.epe.gov.br/</a:t>
            </a:r>
            <a:r>
              <a:rPr lang="pt-BR" sz="1200" err="1"/>
              <a:t>pt</a:t>
            </a:r>
            <a:r>
              <a:rPr lang="pt-BR" sz="1200"/>
              <a:t>/</a:t>
            </a:r>
            <a:r>
              <a:rPr lang="pt-BR" sz="1200" err="1"/>
              <a:t>abcdenergia</a:t>
            </a:r>
            <a:r>
              <a:rPr lang="pt-BR" sz="1200"/>
              <a:t>/formas-de-energia. Acesso em: 10 mar. 2022.</a:t>
            </a:r>
          </a:p>
        </p:txBody>
      </p:sp>
    </p:spTree>
    <p:extLst>
      <p:ext uri="{BB962C8B-B14F-4D97-AF65-F5344CB8AC3E}">
        <p14:creationId xmlns:p14="http://schemas.microsoft.com/office/powerpoint/2010/main" val="4102446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89E7251-B7DA-43B4-B37A-CD3A82CD0F22}"/>
              </a:ext>
            </a:extLst>
          </p:cNvPr>
          <p:cNvSpPr txBox="1">
            <a:spLocks/>
          </p:cNvSpPr>
          <p:nvPr/>
        </p:nvSpPr>
        <p:spPr>
          <a:xfrm>
            <a:off x="0" y="678140"/>
            <a:ext cx="12192000" cy="6463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Energia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AE7933A-E3E5-41B7-AA13-381D06A334E5}"/>
              </a:ext>
            </a:extLst>
          </p:cNvPr>
          <p:cNvSpPr/>
          <p:nvPr/>
        </p:nvSpPr>
        <p:spPr>
          <a:xfrm>
            <a:off x="997059" y="1582778"/>
            <a:ext cx="8667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Energia pode ser entendida como a </a:t>
            </a:r>
            <a:r>
              <a:rPr lang="pt-BR" b="1" dirty="0"/>
              <a:t>capacidade de realizar um trabalho.</a:t>
            </a:r>
            <a:endParaRPr lang="pt-B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4</a:t>
            </a:fld>
            <a:endParaRPr lang="pt-BR"/>
          </a:p>
        </p:txBody>
      </p:sp>
      <p:pic>
        <p:nvPicPr>
          <p:cNvPr id="9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B3273FF-3211-F806-1621-994B5DB77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746" y="2259887"/>
            <a:ext cx="9043718" cy="3919973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41AC95A3-0749-67D3-9F72-9E2F284DCFFA}"/>
              </a:ext>
            </a:extLst>
          </p:cNvPr>
          <p:cNvSpPr txBox="1"/>
          <p:nvPr/>
        </p:nvSpPr>
        <p:spPr>
          <a:xfrm>
            <a:off x="1515387" y="6179860"/>
            <a:ext cx="8764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Representação das principais transformações de energia realizadas por alguns equipamentos elétricos.</a:t>
            </a:r>
          </a:p>
        </p:txBody>
      </p:sp>
    </p:spTree>
    <p:extLst>
      <p:ext uri="{BB962C8B-B14F-4D97-AF65-F5344CB8AC3E}">
        <p14:creationId xmlns:p14="http://schemas.microsoft.com/office/powerpoint/2010/main" val="502352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89E7251-B7DA-43B4-B37A-CD3A82CD0F22}"/>
              </a:ext>
            </a:extLst>
          </p:cNvPr>
          <p:cNvSpPr txBox="1">
            <a:spLocks/>
          </p:cNvSpPr>
          <p:nvPr/>
        </p:nvSpPr>
        <p:spPr>
          <a:xfrm>
            <a:off x="0" y="668785"/>
            <a:ext cx="12192000" cy="6463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Energia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AE7933A-E3E5-41B7-AA13-381D06A334E5}"/>
              </a:ext>
            </a:extLst>
          </p:cNvPr>
          <p:cNvSpPr/>
          <p:nvPr/>
        </p:nvSpPr>
        <p:spPr>
          <a:xfrm>
            <a:off x="6392116" y="1457604"/>
            <a:ext cx="54518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Uma forma de energia pode ser transformada em outra.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2637235-BFE3-4553-9B37-34A3D0225500}"/>
              </a:ext>
            </a:extLst>
          </p:cNvPr>
          <p:cNvSpPr/>
          <p:nvPr/>
        </p:nvSpPr>
        <p:spPr>
          <a:xfrm>
            <a:off x="210448" y="1457604"/>
            <a:ext cx="5885552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No bate-estaca, usado na construção civil, um peso é levantado por um motor elétrico e solto sobre uma estaca que precisa ser enterrada no solo. Os números indicam as transformações de energia: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5</a:t>
            </a:fld>
            <a:endParaRPr lang="pt-BR"/>
          </a:p>
        </p:txBody>
      </p:sp>
      <p:pic>
        <p:nvPicPr>
          <p:cNvPr id="9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07B36CF-63FA-A11C-5F8E-C96BF3398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116" y="1826935"/>
            <a:ext cx="5372814" cy="393170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EFE22E49-4E2A-D38A-B6D8-4149637AE473}"/>
              </a:ext>
            </a:extLst>
          </p:cNvPr>
          <p:cNvSpPr txBox="1"/>
          <p:nvPr/>
        </p:nvSpPr>
        <p:spPr>
          <a:xfrm>
            <a:off x="6673906" y="5723993"/>
            <a:ext cx="50910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b="0" i="0" u="none" strike="noStrike" baseline="0" dirty="0">
                <a:solidFill>
                  <a:srgbClr val="2F2F2E"/>
                </a:solidFill>
              </a:rPr>
              <a:t>Elaborado com base em: GRUPO DE REELABORAÇÃO DO ENSINO DE FÍSICA. </a:t>
            </a:r>
            <a:r>
              <a:rPr lang="pt-BR" sz="1200" b="1" i="0" u="none" strike="noStrike" baseline="0" dirty="0">
                <a:solidFill>
                  <a:srgbClr val="2F2F2E"/>
                </a:solidFill>
              </a:rPr>
              <a:t>Física 1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: mecânica. 7. ed. São Paulo: Edusp, 2002. p. 26 </a:t>
            </a:r>
          </a:p>
          <a:p>
            <a:endParaRPr lang="pt-BR" sz="1400" dirty="0">
              <a:solidFill>
                <a:srgbClr val="2F2F2E"/>
              </a:solidFill>
            </a:endParaRPr>
          </a:p>
          <a:p>
            <a:r>
              <a:rPr lang="pt-BR" sz="1400" b="0" i="0" u="none" strike="noStrike" baseline="0" dirty="0">
                <a:solidFill>
                  <a:srgbClr val="2F2F2E"/>
                </a:solidFill>
              </a:rPr>
              <a:t>Representação do funcionamento de um bate-estaca.</a:t>
            </a:r>
            <a:endParaRPr lang="pt-BR" sz="1400" dirty="0"/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37D925C7-6748-D228-CDB8-E2BA2A713894}"/>
              </a:ext>
            </a:extLst>
          </p:cNvPr>
          <p:cNvGrpSpPr/>
          <p:nvPr/>
        </p:nvGrpSpPr>
        <p:grpSpPr>
          <a:xfrm>
            <a:off x="389625" y="2940966"/>
            <a:ext cx="5372821" cy="2434801"/>
            <a:chOff x="302096" y="2858273"/>
            <a:chExt cx="5793904" cy="2434801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44C6E06D-19FE-69D3-409F-A09500561BBC}"/>
                </a:ext>
              </a:extLst>
            </p:cNvPr>
            <p:cNvSpPr txBox="1"/>
            <p:nvPr/>
          </p:nvSpPr>
          <p:spPr>
            <a:xfrm>
              <a:off x="302097" y="2858273"/>
              <a:ext cx="5793898" cy="584775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pt-BR" sz="1600" b="0" i="0" u="none" strike="noStrike" baseline="0">
                  <a:solidFill>
                    <a:schemeClr val="tx1"/>
                  </a:solidFill>
                </a:rPr>
                <a:t>1. Elétrica (funcionamento do motor) → Cinética (movimento do motor) → Térmica (aquecimento do motor)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07C72632-8BDD-15E0-40E9-A832810BE9C5}"/>
                </a:ext>
              </a:extLst>
            </p:cNvPr>
            <p:cNvSpPr txBox="1"/>
            <p:nvPr/>
          </p:nvSpPr>
          <p:spPr>
            <a:xfrm>
              <a:off x="302103" y="3443048"/>
              <a:ext cx="5793897" cy="584775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pt-BR" sz="1600" b="0" i="0" u="none" strike="noStrike" baseline="0">
                  <a:solidFill>
                    <a:schemeClr val="tx1"/>
                  </a:solidFill>
                </a:rPr>
                <a:t>2. Cinética (movimento do cabo) → Potencial gravitacional (altura </a:t>
              </a:r>
              <a:r>
                <a:rPr lang="pt-BR" sz="1600">
                  <a:solidFill>
                    <a:schemeClr val="tx1"/>
                  </a:solidFill>
                </a:rPr>
                <a:t>d</a:t>
              </a:r>
              <a:r>
                <a:rPr lang="pt-BR" sz="1600" b="0" i="0" u="none" strike="noStrike" baseline="0">
                  <a:solidFill>
                    <a:schemeClr val="tx1"/>
                  </a:solidFill>
                </a:rPr>
                <a:t>o peso em relação ao solo) 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97BCE1B0-DD17-05ED-246D-881A57CFCA8A}"/>
                </a:ext>
              </a:extLst>
            </p:cNvPr>
            <p:cNvSpPr txBox="1"/>
            <p:nvPr/>
          </p:nvSpPr>
          <p:spPr>
            <a:xfrm>
              <a:off x="302099" y="4027823"/>
              <a:ext cx="5793897" cy="338554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pt-BR" sz="1600" b="0" i="0" u="none" strike="noStrike" baseline="0" dirty="0">
                  <a:solidFill>
                    <a:schemeClr val="tx1"/>
                  </a:solidFill>
                </a:rPr>
                <a:t>3. Potencial gravitacional (peso) → Cinética (queda)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114449B7-ED13-7E11-90B8-7EDE01B73365}"/>
                </a:ext>
              </a:extLst>
            </p:cNvPr>
            <p:cNvSpPr txBox="1"/>
            <p:nvPr/>
          </p:nvSpPr>
          <p:spPr>
            <a:xfrm>
              <a:off x="302096" y="4369745"/>
              <a:ext cx="5793898" cy="584775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pt-BR" sz="1600" b="0" i="0" u="none" strike="noStrike" baseline="0" dirty="0">
                  <a:solidFill>
                    <a:schemeClr val="tx1"/>
                  </a:solidFill>
                </a:rPr>
                <a:t>4. Química (alimentos ingeridos) → Mecânica (movimento do braço) → Térmica (aquecimento do corpo)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3E365D65-9C0B-3C67-8FA6-98F15F92D045}"/>
                </a:ext>
              </a:extLst>
            </p:cNvPr>
            <p:cNvSpPr txBox="1"/>
            <p:nvPr/>
          </p:nvSpPr>
          <p:spPr>
            <a:xfrm>
              <a:off x="302096" y="4954520"/>
              <a:ext cx="5793897" cy="338554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pt-BR" sz="1600" dirty="0">
                  <a:solidFill>
                    <a:schemeClr val="tx1"/>
                  </a:solidFill>
                </a:rPr>
                <a:t>5. Q</a:t>
              </a:r>
              <a:r>
                <a:rPr lang="pt-BR" sz="1600" b="0" i="0" u="none" strike="noStrike" baseline="0" dirty="0">
                  <a:solidFill>
                    <a:schemeClr val="tx1"/>
                  </a:solidFill>
                </a:rPr>
                <a:t>uímica (bateria) → Cinética (movimento dos ponteiros)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6945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A4F4E-21E6-4F4C-80AF-090D799A9F71}"/>
              </a:ext>
            </a:extLst>
          </p:cNvPr>
          <p:cNvSpPr txBox="1">
            <a:spLocks/>
          </p:cNvSpPr>
          <p:nvPr/>
        </p:nvSpPr>
        <p:spPr>
          <a:xfrm>
            <a:off x="1962689" y="746750"/>
            <a:ext cx="8514272" cy="7381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Fontes de energia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A7FA081-9393-4CBB-A1D0-2E0CF4CB34BB}"/>
              </a:ext>
            </a:extLst>
          </p:cNvPr>
          <p:cNvSpPr/>
          <p:nvPr/>
        </p:nvSpPr>
        <p:spPr>
          <a:xfrm>
            <a:off x="1290547" y="1549952"/>
            <a:ext cx="9412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F2F2E"/>
                </a:solidFill>
              </a:rPr>
              <a:t>As fontes de energia estão relacionadas a vários recursos e, dependendo de sua origem, podem ser classificadas como fontes </a:t>
            </a:r>
            <a:r>
              <a:rPr lang="pt-BR" b="1" dirty="0">
                <a:solidFill>
                  <a:srgbClr val="2F2F2E"/>
                </a:solidFill>
              </a:rPr>
              <a:t>não renováveis </a:t>
            </a:r>
            <a:r>
              <a:rPr lang="pt-BR" dirty="0">
                <a:solidFill>
                  <a:srgbClr val="2F2F2E"/>
                </a:solidFill>
              </a:rPr>
              <a:t>ou fontes </a:t>
            </a:r>
            <a:r>
              <a:rPr lang="pt-BR" b="1" dirty="0">
                <a:solidFill>
                  <a:srgbClr val="2F2F2E"/>
                </a:solidFill>
              </a:rPr>
              <a:t>renováveis</a:t>
            </a:r>
            <a:r>
              <a:rPr lang="pt-BR" dirty="0">
                <a:solidFill>
                  <a:srgbClr val="2F2F2E"/>
                </a:solidFill>
              </a:rPr>
              <a:t>.</a:t>
            </a: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D2B2765-C354-42E9-BCDB-C49AC2BD903D}"/>
              </a:ext>
            </a:extLst>
          </p:cNvPr>
          <p:cNvSpPr/>
          <p:nvPr/>
        </p:nvSpPr>
        <p:spPr>
          <a:xfrm>
            <a:off x="6788088" y="2714330"/>
            <a:ext cx="343672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>
                <a:solidFill>
                  <a:srgbClr val="2F2F2E"/>
                </a:solidFill>
              </a:rPr>
              <a:t>Fontes renováveis</a:t>
            </a: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EA0F08A-89AA-4B4B-8D18-DEC8C06ABD3B}"/>
              </a:ext>
            </a:extLst>
          </p:cNvPr>
          <p:cNvSpPr/>
          <p:nvPr/>
        </p:nvSpPr>
        <p:spPr>
          <a:xfrm>
            <a:off x="1290547" y="2714330"/>
            <a:ext cx="343672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>
                <a:solidFill>
                  <a:srgbClr val="2F2F2E"/>
                </a:solidFill>
              </a:rPr>
              <a:t>Fontes não renováveis</a:t>
            </a: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36DC36C-9189-4017-AF32-16E0B0D61254}"/>
              </a:ext>
            </a:extLst>
          </p:cNvPr>
          <p:cNvSpPr/>
          <p:nvPr/>
        </p:nvSpPr>
        <p:spPr>
          <a:xfrm>
            <a:off x="2047604" y="4703795"/>
            <a:ext cx="19226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Carvão mineral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Petróleo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Gás natural</a:t>
            </a: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6CD3F89-724C-4852-92EB-CC659A08719D}"/>
              </a:ext>
            </a:extLst>
          </p:cNvPr>
          <p:cNvSpPr/>
          <p:nvPr/>
        </p:nvSpPr>
        <p:spPr>
          <a:xfrm>
            <a:off x="7706217" y="4698288"/>
            <a:ext cx="15671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Hídrica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Solar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Eólica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Geotérmica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Biomassa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Oceânica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8517E35-C6BE-42D9-8473-E86551237E2B}"/>
              </a:ext>
            </a:extLst>
          </p:cNvPr>
          <p:cNvSpPr/>
          <p:nvPr/>
        </p:nvSpPr>
        <p:spPr>
          <a:xfrm>
            <a:off x="1290547" y="3653069"/>
            <a:ext cx="343672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>
                <a:solidFill>
                  <a:srgbClr val="2F2F2E"/>
                </a:solidFill>
                <a:cs typeface="Calibri" panose="020F0502020204030204" pitchFamily="34" charset="0"/>
              </a:rPr>
              <a:t>Sua taxa de consumo é superior a seu processo natural de reposição no ambiente. Podem se esgotar.</a:t>
            </a:r>
            <a:endParaRPr lang="pt-BR">
              <a:cs typeface="Calibri" panose="020F0502020204030204" pitchFamily="34" charset="0"/>
            </a:endParaRPr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10EC9FB0-85E1-4708-85B9-0D8172E0FEF1}"/>
              </a:ext>
            </a:extLst>
          </p:cNvPr>
          <p:cNvSpPr/>
          <p:nvPr/>
        </p:nvSpPr>
        <p:spPr>
          <a:xfrm>
            <a:off x="2875560" y="3183973"/>
            <a:ext cx="266700" cy="342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061FA12-735A-48B2-8264-C784890E9929}"/>
              </a:ext>
            </a:extLst>
          </p:cNvPr>
          <p:cNvSpPr/>
          <p:nvPr/>
        </p:nvSpPr>
        <p:spPr>
          <a:xfrm>
            <a:off x="6788088" y="3653069"/>
            <a:ext cx="343672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/>
              <a:t>Consideradas inesgotáveis, pois, ao serem usadas, se renovam constantemente na natureza.</a:t>
            </a:r>
          </a:p>
        </p:txBody>
      </p: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0D711C63-DB7F-4F30-9907-54125B336799}"/>
              </a:ext>
            </a:extLst>
          </p:cNvPr>
          <p:cNvSpPr/>
          <p:nvPr/>
        </p:nvSpPr>
        <p:spPr>
          <a:xfrm>
            <a:off x="8373101" y="3183973"/>
            <a:ext cx="266700" cy="342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6</a:t>
            </a:fld>
            <a:endParaRPr lang="pt-BR"/>
          </a:p>
        </p:txBody>
      </p:sp>
      <p:pic>
        <p:nvPicPr>
          <p:cNvPr id="13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438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288C6-CD51-4FE1-9618-24247314C0DA}"/>
              </a:ext>
            </a:extLst>
          </p:cNvPr>
          <p:cNvSpPr txBox="1">
            <a:spLocks/>
          </p:cNvSpPr>
          <p:nvPr/>
        </p:nvSpPr>
        <p:spPr>
          <a:xfrm>
            <a:off x="16710" y="704100"/>
            <a:ext cx="12175290" cy="7147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Carvão mineral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741E968-2A4F-4DB7-A319-11744E9E288B}"/>
              </a:ext>
            </a:extLst>
          </p:cNvPr>
          <p:cNvSpPr/>
          <p:nvPr/>
        </p:nvSpPr>
        <p:spPr>
          <a:xfrm>
            <a:off x="370886" y="3630481"/>
            <a:ext cx="3784877" cy="1754326"/>
          </a:xfrm>
          <a:prstGeom prst="rect">
            <a:avLst/>
          </a:prstGeom>
          <a:solidFill>
            <a:srgbClr val="E0F2FD"/>
          </a:solidFill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F2F2E"/>
                </a:solidFill>
              </a:rPr>
              <a:t>O </a:t>
            </a:r>
            <a:r>
              <a:rPr lang="pt-BR" b="1" dirty="0">
                <a:solidFill>
                  <a:srgbClr val="2F2F2E"/>
                </a:solidFill>
              </a:rPr>
              <a:t>carvão mineral </a:t>
            </a:r>
            <a:r>
              <a:rPr lang="pt-BR" dirty="0">
                <a:solidFill>
                  <a:srgbClr val="2F2F2E"/>
                </a:solidFill>
              </a:rPr>
              <a:t>é uma rocha sedimentar de origem fóssil formada por transformações de restos vegetais soterrados há milhões de anos, sob condições específicas de temperatura e pressão.</a:t>
            </a:r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36480" y="6356350"/>
            <a:ext cx="2743200" cy="365125"/>
          </a:xfrm>
        </p:spPr>
        <p:txBody>
          <a:bodyPr/>
          <a:lstStyle/>
          <a:p>
            <a:fld id="{4F8F6898-FA62-4682-ACAB-D43F7C1A59F6}" type="slidenum">
              <a:rPr lang="pt-BR" smtClean="0"/>
              <a:t>7</a:t>
            </a:fld>
            <a:endParaRPr lang="pt-BR"/>
          </a:p>
        </p:txBody>
      </p:sp>
      <p:pic>
        <p:nvPicPr>
          <p:cNvPr id="6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2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29541763-FE4E-E761-5AD7-C865D6FBB54D}"/>
              </a:ext>
            </a:extLst>
          </p:cNvPr>
          <p:cNvGrpSpPr/>
          <p:nvPr/>
        </p:nvGrpSpPr>
        <p:grpSpPr>
          <a:xfrm>
            <a:off x="4819375" y="1691517"/>
            <a:ext cx="6433728" cy="4935806"/>
            <a:chOff x="5010427" y="806861"/>
            <a:chExt cx="6433728" cy="4935806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185DC918-0FD3-D189-10A9-B22D87EC7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9775" y="2660512"/>
              <a:ext cx="5962673" cy="3082155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81356302-F875-EC73-96E9-C617BC5783BD}"/>
                </a:ext>
              </a:extLst>
            </p:cNvPr>
            <p:cNvSpPr txBox="1"/>
            <p:nvPr/>
          </p:nvSpPr>
          <p:spPr>
            <a:xfrm>
              <a:off x="5010427" y="1088669"/>
              <a:ext cx="1815163" cy="1384995"/>
            </a:xfrm>
            <a:prstGeom prst="rect">
              <a:avLst/>
            </a:prstGeom>
            <a:noFill/>
            <a:ln>
              <a:solidFill>
                <a:srgbClr val="ECB926"/>
              </a:solidFill>
            </a:ln>
          </p:spPr>
          <p:txBody>
            <a:bodyPr wrap="square">
              <a:spAutoFit/>
            </a:bodyPr>
            <a:lstStyle/>
            <a:p>
              <a:pPr algn="l"/>
              <a:r>
                <a:rPr lang="pt-BR" sz="1400" b="0" i="0" u="none" strike="noStrike" baseline="0" dirty="0">
                  <a:solidFill>
                    <a:srgbClr val="2F2F2E"/>
                  </a:solidFill>
                </a:rPr>
                <a:t>Há milhões de anos, grande quantidade de vegetais se concentrava em áreas planas e inundadas, chamadas pântanos.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2A9F0BFD-4FCC-289D-B46E-94804C75CF76}"/>
                </a:ext>
              </a:extLst>
            </p:cNvPr>
            <p:cNvSpPr txBox="1"/>
            <p:nvPr/>
          </p:nvSpPr>
          <p:spPr>
            <a:xfrm>
              <a:off x="7185007" y="806861"/>
              <a:ext cx="1649493" cy="2031325"/>
            </a:xfrm>
            <a:prstGeom prst="rect">
              <a:avLst/>
            </a:prstGeom>
            <a:noFill/>
            <a:ln>
              <a:solidFill>
                <a:srgbClr val="ECB926"/>
              </a:solidFill>
            </a:ln>
          </p:spPr>
          <p:txBody>
            <a:bodyPr wrap="square">
              <a:spAutoFit/>
            </a:bodyPr>
            <a:lstStyle/>
            <a:p>
              <a:pPr algn="l"/>
              <a:r>
                <a:rPr lang="pt-BR" sz="1400" b="0" i="0" u="none" strike="noStrike" baseline="0" dirty="0">
                  <a:solidFill>
                    <a:srgbClr val="2F2F2E"/>
                  </a:solidFill>
                </a:rPr>
                <a:t>Quando esses vegetais morriam, camadas de sedimento os cobriam em um processo que impedia sua decomposição natural.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05FED77-F231-C6E9-658D-AD5E69167424}"/>
                </a:ext>
              </a:extLst>
            </p:cNvPr>
            <p:cNvSpPr txBox="1"/>
            <p:nvPr/>
          </p:nvSpPr>
          <p:spPr>
            <a:xfrm>
              <a:off x="8947030" y="864763"/>
              <a:ext cx="2497125" cy="1384995"/>
            </a:xfrm>
            <a:prstGeom prst="rect">
              <a:avLst/>
            </a:prstGeom>
            <a:noFill/>
            <a:ln>
              <a:solidFill>
                <a:srgbClr val="ECB926"/>
              </a:solidFill>
            </a:ln>
          </p:spPr>
          <p:txBody>
            <a:bodyPr wrap="square">
              <a:spAutoFit/>
            </a:bodyPr>
            <a:lstStyle/>
            <a:p>
              <a:pPr algn="l"/>
              <a:r>
                <a:rPr lang="pt-BR" sz="1400" b="0" i="0" u="none" strike="noStrike" baseline="0">
                  <a:solidFill>
                    <a:srgbClr val="2F2F2E"/>
                  </a:solidFill>
                </a:rPr>
                <a:t>O aumento da pressão e da temperatura embaixo dessas camadas de sedimentos fez que esses restos vegetais sofressem transformações químicas, até se tornarem carvão mineral.</a:t>
              </a:r>
              <a:endParaRPr lang="pt-BR" sz="1400"/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B664890-9FFB-9B46-740E-BE50FF333780}"/>
              </a:ext>
            </a:extLst>
          </p:cNvPr>
          <p:cNvSpPr txBox="1"/>
          <p:nvPr/>
        </p:nvSpPr>
        <p:spPr>
          <a:xfrm>
            <a:off x="812320" y="5644257"/>
            <a:ext cx="45437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b="0" i="0" u="none" strike="noStrike" baseline="0" dirty="0">
                <a:solidFill>
                  <a:srgbClr val="2F2F2E"/>
                </a:solidFill>
              </a:rPr>
              <a:t>Elaborado com base em: PRESS, Frank </a:t>
            </a:r>
            <a:r>
              <a:rPr lang="pt-BR" sz="1200" b="0" i="1" u="none" strike="noStrike" baseline="0" dirty="0">
                <a:solidFill>
                  <a:srgbClr val="2F2F2E"/>
                </a:solidFill>
              </a:rPr>
              <a:t>et al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. </a:t>
            </a:r>
            <a:r>
              <a:rPr lang="pt-BR" sz="1200" b="1" i="0" u="none" strike="noStrike" baseline="0" dirty="0">
                <a:solidFill>
                  <a:srgbClr val="2F2F2E"/>
                </a:solidFill>
              </a:rPr>
              <a:t>Para entender a Terra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. 4. ed. Porto Alegre: Bookman, 2006. p. 558.</a:t>
            </a:r>
          </a:p>
          <a:p>
            <a:pPr algn="l"/>
            <a:endParaRPr lang="pt-BR" sz="1200" b="0" i="0" u="none" strike="noStrike" baseline="0" dirty="0">
              <a:solidFill>
                <a:srgbClr val="2F2F2E"/>
              </a:solidFill>
            </a:endParaRPr>
          </a:p>
          <a:p>
            <a:pPr algn="l"/>
            <a:r>
              <a:rPr lang="pt-BR" sz="1400" b="0" i="0" u="none" strike="noStrike" baseline="0" dirty="0">
                <a:solidFill>
                  <a:srgbClr val="2F2F2E"/>
                </a:solidFill>
              </a:rPr>
              <a:t>Representação da formação do carvão mineral ao longo de milhões de anos.</a:t>
            </a:r>
            <a:endParaRPr lang="pt-BR" sz="14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2FFA7FC-8136-0F6F-3D9D-E65BC1C57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652" y="1473193"/>
            <a:ext cx="4658505" cy="169445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149DBC1-85C6-449A-FBB6-82A21DF167F2}"/>
              </a:ext>
            </a:extLst>
          </p:cNvPr>
          <p:cNvSpPr txBox="1"/>
          <p:nvPr/>
        </p:nvSpPr>
        <p:spPr>
          <a:xfrm>
            <a:off x="16710" y="3168105"/>
            <a:ext cx="46251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>
                <a:solidFill>
                  <a:srgbClr val="2F2F2E"/>
                </a:solidFill>
              </a:rPr>
              <a:t>Extração de carvão mineral nos Estados Unidos, 2021.</a:t>
            </a:r>
            <a:endParaRPr lang="pt-BR" sz="140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D1683A1-8BB1-2289-9A08-F31864BB851F}"/>
              </a:ext>
            </a:extLst>
          </p:cNvPr>
          <p:cNvSpPr txBox="1"/>
          <p:nvPr/>
        </p:nvSpPr>
        <p:spPr>
          <a:xfrm rot="16200000">
            <a:off x="3601713" y="2142036"/>
            <a:ext cx="193156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800" b="0" i="0" u="none" strike="noStrike" baseline="0">
                <a:solidFill>
                  <a:schemeClr val="bg1"/>
                </a:solidFill>
              </a:rPr>
              <a:t>SERGEY TIMOFEEV/ALAMY/FOTOARENA</a:t>
            </a:r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05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FCC4B4-D1C3-4558-89E2-225550C8D1B1}"/>
              </a:ext>
            </a:extLst>
          </p:cNvPr>
          <p:cNvSpPr txBox="1">
            <a:spLocks/>
          </p:cNvSpPr>
          <p:nvPr/>
        </p:nvSpPr>
        <p:spPr>
          <a:xfrm>
            <a:off x="-7875" y="689737"/>
            <a:ext cx="12192000" cy="1411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Petróleo e gás natural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132F613-AB17-4D21-90C0-ECAC5AD3BCA6}"/>
              </a:ext>
            </a:extLst>
          </p:cNvPr>
          <p:cNvSpPr/>
          <p:nvPr/>
        </p:nvSpPr>
        <p:spPr>
          <a:xfrm>
            <a:off x="7489342" y="2228671"/>
            <a:ext cx="3529996" cy="1477328"/>
          </a:xfrm>
          <a:prstGeom prst="rect">
            <a:avLst/>
          </a:prstGeom>
          <a:solidFill>
            <a:srgbClr val="E0F2FD"/>
          </a:solidFill>
        </p:spPr>
        <p:txBody>
          <a:bodyPr wrap="square">
            <a:spAutoFit/>
          </a:bodyPr>
          <a:lstStyle/>
          <a:p>
            <a:r>
              <a:rPr lang="pt-BR" dirty="0"/>
              <a:t>O </a:t>
            </a:r>
            <a:r>
              <a:rPr lang="pt-BR" b="1" dirty="0"/>
              <a:t>petróleo </a:t>
            </a:r>
            <a:r>
              <a:rPr lang="pt-BR" dirty="0"/>
              <a:t>e o </a:t>
            </a:r>
            <a:r>
              <a:rPr lang="pt-BR" b="1" dirty="0"/>
              <a:t>gás natural </a:t>
            </a:r>
            <a:r>
              <a:rPr lang="pt-BR" dirty="0"/>
              <a:t>também são produtos de origem fóssil; sua formação leva milhões de anos. Por isso, essas fontes de energia são consideradas não renováveis.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8</a:t>
            </a:fld>
            <a:endParaRPr lang="pt-BR"/>
          </a:p>
        </p:txBody>
      </p:sp>
      <p:pic>
        <p:nvPicPr>
          <p:cNvPr id="7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A8D380-7FB6-0865-AE8F-FFEC43151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39" y="1395323"/>
            <a:ext cx="6759189" cy="545444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2E8FF98-729E-F0C6-C048-F332728EA579}"/>
              </a:ext>
            </a:extLst>
          </p:cNvPr>
          <p:cNvSpPr txBox="1"/>
          <p:nvPr/>
        </p:nvSpPr>
        <p:spPr>
          <a:xfrm>
            <a:off x="7120328" y="4307899"/>
            <a:ext cx="423347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0" i="0" u="none" strike="noStrike" baseline="0" dirty="0" err="1">
                <a:solidFill>
                  <a:srgbClr val="2F2F2E"/>
                </a:solidFill>
              </a:rPr>
              <a:t>Elaborado</a:t>
            </a:r>
            <a:r>
              <a:rPr lang="en-US" sz="1200" b="0" i="0" u="none" strike="noStrike" baseline="0" dirty="0">
                <a:solidFill>
                  <a:srgbClr val="2F2F2E"/>
                </a:solidFill>
              </a:rPr>
              <a:t> com base </a:t>
            </a:r>
            <a:r>
              <a:rPr lang="en-US" sz="1200" b="0" i="0" u="none" strike="noStrike" baseline="0" dirty="0" err="1">
                <a:solidFill>
                  <a:srgbClr val="2F2F2E"/>
                </a:solidFill>
              </a:rPr>
              <a:t>em</a:t>
            </a:r>
            <a:r>
              <a:rPr lang="en-US" sz="1200" b="0" i="0" u="none" strike="noStrike" baseline="0" dirty="0">
                <a:solidFill>
                  <a:srgbClr val="2F2F2E"/>
                </a:solidFill>
              </a:rPr>
              <a:t>: FEATHER JR., Ralph M. </a:t>
            </a:r>
            <a:r>
              <a:rPr lang="en-US" sz="1200" b="0" i="1" u="none" strike="noStrike" baseline="0" dirty="0">
                <a:solidFill>
                  <a:srgbClr val="2F2F2E"/>
                </a:solidFill>
              </a:rPr>
              <a:t>et al</a:t>
            </a:r>
            <a:r>
              <a:rPr lang="en-US" sz="1200" b="0" i="0" u="none" strike="noStrike" baseline="0" dirty="0">
                <a:solidFill>
                  <a:srgbClr val="2F2F2E"/>
                </a:solidFill>
              </a:rPr>
              <a:t>. </a:t>
            </a:r>
            <a:r>
              <a:rPr lang="en-US" sz="1200" b="1" i="0" u="none" strike="noStrike" baseline="0" dirty="0">
                <a:solidFill>
                  <a:srgbClr val="2F2F2E"/>
                </a:solidFill>
              </a:rPr>
              <a:t>Glencoe Physical Science with Earth Science</a:t>
            </a:r>
            <a:r>
              <a:rPr lang="en-US" sz="1200" b="0" i="0" u="none" strike="noStrike" baseline="0" dirty="0">
                <a:solidFill>
                  <a:srgbClr val="2F2F2E"/>
                </a:solidFill>
              </a:rPr>
              <a:t>. Columbus: Glencoe/McGraw-Hill: National Geographic Society’s Education Division, 2009. p. 488.</a:t>
            </a:r>
          </a:p>
          <a:p>
            <a:pPr algn="l"/>
            <a:endParaRPr lang="en-US" sz="1200" dirty="0">
              <a:solidFill>
                <a:srgbClr val="2F2F2E"/>
              </a:solidFill>
            </a:endParaRPr>
          </a:p>
          <a:p>
            <a:pPr algn="l"/>
            <a:r>
              <a:rPr lang="pt-BR" sz="1400" b="0" i="0" u="none" strike="noStrike" baseline="0" dirty="0">
                <a:solidFill>
                  <a:srgbClr val="2F2F2E"/>
                </a:solidFill>
              </a:rPr>
              <a:t>Representação da formação de combustíveis fósseis ao longo de milhões de anos.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403967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63D04-0827-4C0C-887A-3ECC3856E67D}"/>
              </a:ext>
            </a:extLst>
          </p:cNvPr>
          <p:cNvSpPr txBox="1">
            <a:spLocks/>
          </p:cNvSpPr>
          <p:nvPr/>
        </p:nvSpPr>
        <p:spPr>
          <a:xfrm>
            <a:off x="3676981" y="741181"/>
            <a:ext cx="4838037" cy="725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Energia hidráulica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E698CC9-D534-4F26-ABB3-341135E529B9}"/>
              </a:ext>
            </a:extLst>
          </p:cNvPr>
          <p:cNvSpPr/>
          <p:nvPr/>
        </p:nvSpPr>
        <p:spPr>
          <a:xfrm>
            <a:off x="1329178" y="1423380"/>
            <a:ext cx="10183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 </a:t>
            </a:r>
            <a:r>
              <a:rPr lang="pt-BR" b="1" dirty="0"/>
              <a:t>energia hidráulica </a:t>
            </a:r>
            <a:r>
              <a:rPr lang="pt-BR" dirty="0"/>
              <a:t>é aquela associada ao movimento da água. Ela é empregada no funcionamento de </a:t>
            </a:r>
            <a:r>
              <a:rPr lang="pt-BR" dirty="0" err="1"/>
              <a:t>rodas-d’água</a:t>
            </a:r>
            <a:r>
              <a:rPr lang="pt-BR" dirty="0"/>
              <a:t>, monjolos e usinas hidrelétricas, que podem ser de diferentes tamanhos.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9</a:t>
            </a:fld>
            <a:endParaRPr lang="pt-BR"/>
          </a:p>
        </p:txBody>
      </p:sp>
      <p:pic>
        <p:nvPicPr>
          <p:cNvPr id="9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BC880319-71C9-CD7E-8D20-9C77E872F5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21"/>
          <a:stretch/>
        </p:blipFill>
        <p:spPr>
          <a:xfrm>
            <a:off x="5212240" y="3130479"/>
            <a:ext cx="5502212" cy="2623340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6C802E1C-A1B0-DF63-10D3-8048697EFDE0}"/>
              </a:ext>
            </a:extLst>
          </p:cNvPr>
          <p:cNvSpPr txBox="1"/>
          <p:nvPr/>
        </p:nvSpPr>
        <p:spPr>
          <a:xfrm>
            <a:off x="5212240" y="5753819"/>
            <a:ext cx="55022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>
                <a:solidFill>
                  <a:srgbClr val="2F2F2E"/>
                </a:solidFill>
              </a:rPr>
              <a:t>A Usina Hidrelétrica de Xingó, localizada entre os estados de Alagoas e Sergipe, tem potência acima de 3 100 000 kWh. Ela está instalada no caminho do rio São Francisco. Piranhas (AL), 2016.</a:t>
            </a:r>
            <a:endParaRPr lang="pt-BR" sz="140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5486B4C-11EE-D3DB-9415-7B77F38DEDF9}"/>
              </a:ext>
            </a:extLst>
          </p:cNvPr>
          <p:cNvSpPr txBox="1"/>
          <p:nvPr/>
        </p:nvSpPr>
        <p:spPr>
          <a:xfrm rot="16200000">
            <a:off x="9835205" y="4874572"/>
            <a:ext cx="15430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baseline="0">
                <a:solidFill>
                  <a:schemeClr val="bg1"/>
                </a:solidFill>
              </a:rPr>
              <a:t>ANDRE DIB/PULSAR IMAGENS</a:t>
            </a:r>
            <a:endParaRPr lang="pt-BR">
              <a:solidFill>
                <a:schemeClr val="bg1"/>
              </a:solidFill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023CEE04-B9EB-C716-3CCC-7FF7FAE8E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179" y="2352222"/>
            <a:ext cx="3485145" cy="3401597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706BD725-2EF3-7F81-F256-DD2CE672B0EB}"/>
              </a:ext>
            </a:extLst>
          </p:cNvPr>
          <p:cNvSpPr txBox="1"/>
          <p:nvPr/>
        </p:nvSpPr>
        <p:spPr>
          <a:xfrm>
            <a:off x="1329179" y="5753819"/>
            <a:ext cx="34851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>
                <a:solidFill>
                  <a:srgbClr val="2F2F2E"/>
                </a:solidFill>
              </a:rPr>
              <a:t>Hidrelétrica Santo Antônio, em Porto Velho (RO), 2019.</a:t>
            </a:r>
            <a:endParaRPr lang="pt-BR" sz="140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E26ED13-C61C-1059-7FD7-0C3ABF2F67D7}"/>
              </a:ext>
            </a:extLst>
          </p:cNvPr>
          <p:cNvSpPr txBox="1"/>
          <p:nvPr/>
        </p:nvSpPr>
        <p:spPr>
          <a:xfrm rot="16200000">
            <a:off x="221655" y="4430851"/>
            <a:ext cx="24304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baseline="0">
                <a:solidFill>
                  <a:schemeClr val="bg1"/>
                </a:solidFill>
              </a:rPr>
              <a:t>ANDRE DIB/PULSAR IMAGENS</a:t>
            </a:r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0464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2772</TotalTime>
  <Words>1009</Words>
  <Application>Microsoft Office PowerPoint</Application>
  <PresentationFormat>Widescreen</PresentationFormat>
  <Paragraphs>90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do Office</vt:lpstr>
      <vt:lpstr>Apresentação do PowerPoint</vt:lpstr>
      <vt:lpstr> Apresentação 1 – ENERGIA ELÉTRICA: FONTES E TIPOS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8º ano - CIÊNCIAS Apresentação 1 ENERGIA ELÉTRICA: FONTES E TIPOS</dc:title>
  <dc:creator>Maria Carolina Dias Carreira</dc:creator>
  <cp:lastModifiedBy> </cp:lastModifiedBy>
  <cp:revision>6</cp:revision>
  <dcterms:created xsi:type="dcterms:W3CDTF">2019-04-02T16:45:58Z</dcterms:created>
  <dcterms:modified xsi:type="dcterms:W3CDTF">2023-08-04T14:12:18Z</dcterms:modified>
</cp:coreProperties>
</file>