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4" r:id="rId2"/>
    <p:sldId id="295" r:id="rId3"/>
    <p:sldId id="296" r:id="rId4"/>
    <p:sldId id="297" r:id="rId5"/>
    <p:sldId id="298" r:id="rId6"/>
    <p:sldId id="338" r:id="rId7"/>
    <p:sldId id="300" r:id="rId8"/>
    <p:sldId id="301" r:id="rId9"/>
    <p:sldId id="302" r:id="rId10"/>
    <p:sldId id="303" r:id="rId11"/>
    <p:sldId id="339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8" clrIdx="0"/>
  <p:cmAuthor id="2" name="Lilian Semenichin Nogueira" initials="LSN" lastIdx="44" clrIdx="1"/>
  <p:cmAuthor id="3" name="Marcia Takeuch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F9"/>
    <a:srgbClr val="CEFCEA"/>
    <a:srgbClr val="E0F2FD"/>
    <a:srgbClr val="CEEEFC"/>
    <a:srgbClr val="C2E5F0"/>
    <a:srgbClr val="D0DBF0"/>
    <a:srgbClr val="96B0DE"/>
    <a:srgbClr val="9DD6F9"/>
    <a:srgbClr val="DCDDE7"/>
    <a:srgbClr val="9D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1845E-3960-469A-9054-234EC32DE01A}" v="4283" dt="2023-05-15T19:39:0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9E6CF-0C2C-B444-91E1-6577EC89181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BA5E-9CF5-DB4F-8C27-F22BE2635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7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4A29-F679-49E1-B223-97437BCB1FFC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4179-A045-42DF-99E8-1470833D6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202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16-0025-454A-9AFA-177FB417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B35E8C-6F70-430C-A215-55E7F0B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1A07A-0523-4155-BF8A-BB125609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6FE5-EF10-374A-9715-2D5791FB7815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C5019D-82AC-42CF-A92F-CD541DEE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DF51E6-23A3-41A6-A10E-5A51F280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2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75B4D-1CC7-4B85-ADCB-07E9C3BC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AA191E-AF20-435C-A851-CB45F064A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35226-81D8-485E-BB21-7247479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96B-8347-164F-B238-C0652126E3F3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AF0496-6040-4659-8218-D41BE9B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2CA885-0209-4101-A786-1D1A50F6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39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F429A-A2F2-46BD-95BE-30BA60E71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400DC-3F36-4650-9678-EE7CC9F4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AA65CD-DC13-4112-BBFA-7C8756CC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A98C-5985-4148-B25E-B8A4D796184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6AD2F-7B22-465E-AEA2-7D60DDDD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BB3FB-D055-485A-ADEF-9369B46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73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F1860-29E0-4224-BDEB-763900E9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4C371-A594-4F56-949E-B9EABADB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02C70A-3D8F-4FCA-A96D-8B9CCFB9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1335-D5A2-D242-AFB9-101DCC48718F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D2105-DD57-4EB0-8BAC-A6AD40E9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E65CA-225E-445E-87B1-65F4A91C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9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7C2C0-53E2-4319-8345-1F43D9FF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2E896-3ECE-4818-AD41-30F280E24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82EDC1-A310-4914-868F-6F54B127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DC9B-C7B6-DC46-BE4C-63AF588B1B1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0B97F-3936-4D5B-BB66-4F19A43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A3EAA-0867-46FC-AD10-B9939242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2506F-8A57-43A8-858B-3DDA1DDF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9A895-E1DC-410F-A7F4-2581592EB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1D8374-FC13-42DF-BD5F-2F42A0AD5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BD449E-5387-4160-91E1-B6BE3096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A146-0FFA-4C40-BADC-A9B6802EEB69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F6E40-FA72-43D7-9ED4-1F0E38A7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57CB5D-2C51-4859-8046-B64FFB25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B1952-B940-41E5-B2B4-585103B2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D75E3-0E38-45B6-B2E1-17ECC0EBE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001D2F-939F-4985-AEE9-01AF4FC37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29DA30-4631-403F-A09A-243470D40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FD9C03-E1B1-44F6-ACB7-76F7F5EEA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A61BFD-260B-4A11-8C38-A3257137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A828-51DA-5041-BCE4-BCC11886F738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A9399A-37E0-4A40-962B-8297F763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03A901-03B0-4237-BA95-AFD61772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B5888-D0D9-4A97-92D4-3014066F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40AF04-F957-4B64-9887-B01C4A81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FC350-8A56-4542-A462-891B8A667EC5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0C612F4-1F26-4338-9AEF-8B8F16DF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8BE62F-6742-4622-B8F9-AA0EE0A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60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29B1A0-7952-4B9D-A671-D7F5A6C1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E48F-AAAF-A343-B47B-F182B758C42F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AB6DDB-114D-469E-883D-B62A1B9D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C0441C-5419-4E1A-8AC1-A60350AA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64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A6D20-AB06-4ADD-B4F9-D275518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9C4DDD-DBD9-4CBE-A302-D02C7314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3FA16-5703-4F3B-A619-ACD9785F9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C676E7-4E0B-4749-A09B-79F705E7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751-667A-5441-BC1E-E1304F13A19E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FFB685-0961-4D83-A4F6-D9C8F3E8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467669-B855-4991-877A-2FA24EFE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69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08388-4948-4FD7-AB45-B35123CF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8832AB-DE29-4086-BF97-AE95F92E5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59695-C541-4475-8609-11CD3215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45324-CF21-4A9D-9CB1-AE8F23D4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D60C-2294-AE41-952B-ADB6DCF2FC97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4046FC-1F3B-4181-899F-327BD40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6D91E0-A9E5-4DDB-B49D-B562CCC4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8529982-21DB-416E-8767-C57D5F67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72D7B6-817E-4253-89AB-9B4048F2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94F798-CC31-46B5-9C93-5B4E10706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A02-8B6B-234D-97D8-777732DBBEF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EA2C0-80DF-4EF6-AB73-3843302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AABEFC-0470-4DF9-AC2D-849DDF08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1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4"/>
          <a:stretch/>
        </p:blipFill>
        <p:spPr>
          <a:xfrm>
            <a:off x="-1" y="1"/>
            <a:ext cx="924893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B81806C-270B-6977-6F0A-05421904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1913917"/>
            <a:ext cx="3305175" cy="405765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8451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Parto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1D5CA0-2238-4168-B128-FF4EEC6817C0}"/>
              </a:ext>
            </a:extLst>
          </p:cNvPr>
          <p:cNvSpPr/>
          <p:nvPr/>
        </p:nvSpPr>
        <p:spPr>
          <a:xfrm>
            <a:off x="734519" y="1385806"/>
            <a:ext cx="10919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parto</a:t>
            </a:r>
            <a:r>
              <a:rPr lang="pt-BR">
                <a:solidFill>
                  <a:srgbClr val="2F2F2E"/>
                </a:solidFill>
              </a:rPr>
              <a:t> pode ocorrer de maneira </a:t>
            </a:r>
            <a:r>
              <a:rPr lang="pt-BR" b="1">
                <a:solidFill>
                  <a:srgbClr val="2F2F2E"/>
                </a:solidFill>
              </a:rPr>
              <a:t>normal</a:t>
            </a:r>
            <a:r>
              <a:rPr lang="pt-BR">
                <a:solidFill>
                  <a:srgbClr val="2F2F2E"/>
                </a:solidFill>
              </a:rPr>
              <a:t> ou </a:t>
            </a:r>
            <a:r>
              <a:rPr lang="pt-BR" b="1">
                <a:solidFill>
                  <a:srgbClr val="2F2F2E"/>
                </a:solidFill>
              </a:rPr>
              <a:t>natural</a:t>
            </a:r>
            <a:r>
              <a:rPr lang="pt-BR">
                <a:solidFill>
                  <a:srgbClr val="2F2F2E"/>
                </a:solidFill>
              </a:rPr>
              <a:t>, ou mesmo ser realizado por meio de uma cirurgia, denominada parto</a:t>
            </a:r>
            <a:r>
              <a:rPr lang="pt-BR" b="1">
                <a:solidFill>
                  <a:srgbClr val="2F2F2E"/>
                </a:solidFill>
              </a:rPr>
              <a:t> cesárea</a:t>
            </a:r>
            <a:r>
              <a:rPr lang="pt-BR">
                <a:solidFill>
                  <a:srgbClr val="2F2F2E"/>
                </a:solidFill>
              </a:rPr>
              <a:t>.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B09C7A-E655-4F15-970A-96332F9596DF}"/>
              </a:ext>
            </a:extLst>
          </p:cNvPr>
          <p:cNvSpPr/>
          <p:nvPr/>
        </p:nvSpPr>
        <p:spPr>
          <a:xfrm>
            <a:off x="468313" y="5865901"/>
            <a:ext cx="3529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F2F2E"/>
                </a:solidFill>
              </a:rPr>
              <a:t>A. </a:t>
            </a:r>
            <a:r>
              <a:rPr lang="pt-BR" sz="1600" dirty="0">
                <a:solidFill>
                  <a:srgbClr val="2F2F2E"/>
                </a:solidFill>
              </a:rPr>
              <a:t>No parto normal, ocorrem inicialmente contrações uterinas que promovem a abertura do colo do útero.</a:t>
            </a:r>
            <a:endParaRPr lang="pt-BR" sz="16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DF50F76-FDF2-4CD9-B1BA-D68A93B131DF}"/>
              </a:ext>
            </a:extLst>
          </p:cNvPr>
          <p:cNvSpPr/>
          <p:nvPr/>
        </p:nvSpPr>
        <p:spPr>
          <a:xfrm>
            <a:off x="4428777" y="5337432"/>
            <a:ext cx="330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B. </a:t>
            </a:r>
            <a:r>
              <a:rPr lang="pt-BR" sz="1600" dirty="0"/>
              <a:t>O bebê desce pelo canal da vagina, e sua cabeça emerge do corpo materno.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8F39DF7-A146-4585-850B-6FCEAFA92312}"/>
              </a:ext>
            </a:extLst>
          </p:cNvPr>
          <p:cNvSpPr/>
          <p:nvPr/>
        </p:nvSpPr>
        <p:spPr>
          <a:xfrm>
            <a:off x="8244143" y="5064479"/>
            <a:ext cx="3529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C. </a:t>
            </a:r>
            <a:r>
              <a:rPr lang="pt-BR" sz="1600" dirty="0"/>
              <a:t>Após o nascimento do bebê, a placenta se separa do útero; retira-se o cordão umbilical e a placenta do organismo materno.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10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513EAD5-0835-70B7-4088-651DA31C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24" t="31563" r="2396" b="20856"/>
          <a:stretch/>
        </p:blipFill>
        <p:spPr>
          <a:xfrm>
            <a:off x="8124596" y="2621082"/>
            <a:ext cx="3020695" cy="244339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A9F9D68-B332-6F35-950B-F15376DF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2207300"/>
            <a:ext cx="3390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4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7744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Amamentação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1D5CA0-2238-4168-B128-FF4EEC6817C0}"/>
              </a:ext>
            </a:extLst>
          </p:cNvPr>
          <p:cNvSpPr/>
          <p:nvPr/>
        </p:nvSpPr>
        <p:spPr>
          <a:xfrm>
            <a:off x="476566" y="1367949"/>
            <a:ext cx="67305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amamentação</a:t>
            </a:r>
            <a:r>
              <a:rPr lang="pt-BR" dirty="0">
                <a:solidFill>
                  <a:srgbClr val="2F2F2E"/>
                </a:solidFill>
              </a:rPr>
              <a:t>, ou </a:t>
            </a:r>
            <a:r>
              <a:rPr lang="pt-BR" b="1" dirty="0">
                <a:solidFill>
                  <a:srgbClr val="2F2F2E"/>
                </a:solidFill>
              </a:rPr>
              <a:t>aleitamento materno</a:t>
            </a:r>
            <a:r>
              <a:rPr lang="pt-BR" dirty="0">
                <a:solidFill>
                  <a:srgbClr val="2F2F2E"/>
                </a:solidFill>
              </a:rPr>
              <a:t>, deve ser iniciada logo após o nascimento.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Nas primeiras mamadas, o bebê suga uma substância chamada </a:t>
            </a:r>
            <a:r>
              <a:rPr lang="pt-BR" b="1" dirty="0">
                <a:solidFill>
                  <a:srgbClr val="2F2F2E"/>
                </a:solidFill>
              </a:rPr>
              <a:t>colostro</a:t>
            </a:r>
            <a:r>
              <a:rPr lang="pt-BR" dirty="0">
                <a:solidFill>
                  <a:srgbClr val="2F2F2E"/>
                </a:solidFill>
              </a:rPr>
              <a:t>, rica em anticorpos. Ela protege o bebê contra várias doenças.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Após alguns dias, o colostro é substituído pelo </a:t>
            </a:r>
            <a:r>
              <a:rPr lang="pt-BR" b="1" dirty="0">
                <a:solidFill>
                  <a:srgbClr val="2F2F2E"/>
                </a:solidFill>
              </a:rPr>
              <a:t>leite materno</a:t>
            </a:r>
            <a:r>
              <a:rPr lang="pt-BR" dirty="0">
                <a:solidFill>
                  <a:srgbClr val="2F2F2E"/>
                </a:solidFill>
              </a:rPr>
              <a:t>, um alimento completo para o bebê, com anticorpos, água e todos os nutrientes que o recém-nascido precisa para crescer e se desenvolver.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 Organização Mundial da Saúde recomenda que o leite materno seja o único alimento do bebê nos primeiros </a:t>
            </a:r>
            <a:r>
              <a:rPr lang="pt-BR" b="1" dirty="0">
                <a:solidFill>
                  <a:srgbClr val="2F2F2E"/>
                </a:solidFill>
              </a:rPr>
              <a:t>6 meses de vida</a:t>
            </a:r>
            <a:r>
              <a:rPr lang="pt-BR" dirty="0">
                <a:solidFill>
                  <a:srgbClr val="2F2F2E"/>
                </a:solidFill>
              </a:rPr>
              <a:t>, pois contém os nutrientes ideais para que ele se mantenha saudável, além de evitar infecções gastrointestinais graves.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Após os seis meses, outros alimentos podem ser introduzidos, mas indica-se que a amamentação continue até os </a:t>
            </a:r>
            <a:r>
              <a:rPr lang="pt-BR" b="1" dirty="0">
                <a:solidFill>
                  <a:srgbClr val="2F2F2E"/>
                </a:solidFill>
              </a:rPr>
              <a:t>2 anos de idade</a:t>
            </a:r>
            <a:r>
              <a:rPr lang="pt-BR" dirty="0">
                <a:solidFill>
                  <a:srgbClr val="2F2F2E"/>
                </a:solidFill>
              </a:rPr>
              <a:t>.</a:t>
            </a:r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11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A7DEEB8-1983-E3D0-5408-E9BFAE54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965" y="1530783"/>
            <a:ext cx="4517035" cy="48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800808"/>
            <a:ext cx="9144000" cy="147928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BR" sz="4800">
                <a:latin typeface="+mn-lt"/>
              </a:rPr>
              <a:t>Apresentação 5 – </a:t>
            </a:r>
            <a:r>
              <a:rPr lang="pt-BR" sz="4800" b="1">
                <a:latin typeface="+mn-lt"/>
              </a:rPr>
              <a:t>SER HUMANO: REPRODUÇÃO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577907"/>
            <a:ext cx="9144000" cy="1840737"/>
          </a:xfrm>
        </p:spPr>
        <p:txBody>
          <a:bodyPr>
            <a:noAutofit/>
          </a:bodyPr>
          <a:lstStyle/>
          <a:p>
            <a:r>
              <a:rPr lang="pt-BR" sz="4000" b="1" dirty="0"/>
              <a:t>Vida e reprodução</a:t>
            </a:r>
          </a:p>
          <a:p>
            <a:r>
              <a:rPr lang="pt-BR" sz="4000" b="1" dirty="0"/>
              <a:t>Contracepção e prevenção</a:t>
            </a:r>
          </a:p>
          <a:p>
            <a:r>
              <a:rPr lang="pt-BR" sz="4000" b="1" dirty="0"/>
              <a:t>Gestação, parto e amamentação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61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6EC2CF-DC05-1020-A302-434BE9EE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923"/>
            <a:ext cx="12192001" cy="683141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4495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Vida e reprodução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CEDE7E0-2520-40A1-8782-C16A4171A6B4}"/>
              </a:ext>
            </a:extLst>
          </p:cNvPr>
          <p:cNvGrpSpPr/>
          <p:nvPr/>
        </p:nvGrpSpPr>
        <p:grpSpPr>
          <a:xfrm>
            <a:off x="6575685" y="1532432"/>
            <a:ext cx="4378389" cy="986648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7493E994-98F1-4C9B-BA40-43E699BF01AF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Retângulo: Cantos Arredondados 4">
              <a:extLst>
                <a:ext uri="{FF2B5EF4-FFF2-40B4-BE49-F238E27FC236}">
                  <a16:creationId xmlns:a16="http://schemas.microsoft.com/office/drawing/2014/main" id="{D155873D-D4E4-4CEC-A964-FF138FEC412E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Todo ser humano tem o direito de decidir se quer ter filhos, quantos filhos deseja ter e quando é o melhor momento para tê-los. 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EDBB80C-594D-46DA-BE06-E0F0EEF4CB8B}"/>
              </a:ext>
            </a:extLst>
          </p:cNvPr>
          <p:cNvGrpSpPr/>
          <p:nvPr/>
        </p:nvGrpSpPr>
        <p:grpSpPr>
          <a:xfrm>
            <a:off x="6565074" y="2701224"/>
            <a:ext cx="4389000" cy="1137157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1BF6A225-4FD6-404F-B7C4-2687F61ED5CC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tângulo: Cantos Arredondados 4">
              <a:extLst>
                <a:ext uri="{FF2B5EF4-FFF2-40B4-BE49-F238E27FC236}">
                  <a16:creationId xmlns:a16="http://schemas.microsoft.com/office/drawing/2014/main" id="{68BEEC2D-88FB-4614-B2F7-050B8D05517E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Isso faz parte do que se conhece como </a:t>
              </a:r>
              <a:r>
                <a:rPr lang="pt-BR" b="1" dirty="0">
                  <a:solidFill>
                    <a:srgbClr val="2F2F2E"/>
                  </a:solidFill>
                  <a:latin typeface="FrutigerLTStd-Bold"/>
                </a:rPr>
                <a:t>planejamento familiar</a:t>
              </a:r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, um direito garantido por lei, que está na Constituição Brasileira.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4422811-2834-46F1-9F3A-BE973B550CA9}"/>
              </a:ext>
            </a:extLst>
          </p:cNvPr>
          <p:cNvGrpSpPr/>
          <p:nvPr/>
        </p:nvGrpSpPr>
        <p:grpSpPr>
          <a:xfrm>
            <a:off x="6575684" y="4048288"/>
            <a:ext cx="4412105" cy="612344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EFA86BD1-DB41-4E5B-87EA-4872002BECDF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etângulo: Cantos Arredondados 4">
              <a:extLst>
                <a:ext uri="{FF2B5EF4-FFF2-40B4-BE49-F238E27FC236}">
                  <a16:creationId xmlns:a16="http://schemas.microsoft.com/office/drawing/2014/main" id="{B5A7DEFC-0A7D-4A50-9239-90AEC26E9445}"/>
                </a:ext>
              </a:extLst>
            </p:cNvPr>
            <p:cNvSpPr txBox="1"/>
            <p:nvPr/>
          </p:nvSpPr>
          <p:spPr>
            <a:xfrm>
              <a:off x="64375" y="324697"/>
              <a:ext cx="3838556" cy="19794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Quando não se deseja uma gravidez, podem-se usar </a:t>
              </a:r>
              <a:r>
                <a:rPr lang="pt-BR" b="1" dirty="0">
                  <a:solidFill>
                    <a:srgbClr val="2F2F2E"/>
                  </a:solidFill>
                  <a:latin typeface="FrutigerLTStd-Bold"/>
                </a:rPr>
                <a:t>métodos contraceptivos</a:t>
              </a:r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A98DCDA-CACB-4FAF-84FB-1190339917C9}"/>
              </a:ext>
            </a:extLst>
          </p:cNvPr>
          <p:cNvGrpSpPr/>
          <p:nvPr/>
        </p:nvGrpSpPr>
        <p:grpSpPr>
          <a:xfrm>
            <a:off x="6565074" y="4854439"/>
            <a:ext cx="4378390" cy="875816"/>
            <a:chOff x="2792" y="313250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03781BA2-FA0B-449B-A804-C5BA950F57FE}"/>
                </a:ext>
              </a:extLst>
            </p:cNvPr>
            <p:cNvSpPr/>
            <p:nvPr/>
          </p:nvSpPr>
          <p:spPr>
            <a:xfrm>
              <a:off x="2792" y="313250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Retângulo: Cantos Arredondados 4">
              <a:extLst>
                <a:ext uri="{FF2B5EF4-FFF2-40B4-BE49-F238E27FC236}">
                  <a16:creationId xmlns:a16="http://schemas.microsoft.com/office/drawing/2014/main" id="{BFFE113D-7010-404D-8918-1F87C61D7B7A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/>
                <a:t>A decisão do melhor contraceptivo deve ser feita pelo casal, pois o sexo seguro é de </a:t>
              </a:r>
              <a:r>
                <a:rPr lang="pt-BR" b="1" dirty="0"/>
                <a:t>responsabilidade compartilhada</a:t>
              </a:r>
              <a:r>
                <a:rPr lang="pt-BR" dirty="0"/>
                <a:t>.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39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3344B826-E049-BE00-B540-ED4D97CD5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r="20884"/>
          <a:stretch/>
        </p:blipFill>
        <p:spPr>
          <a:xfrm>
            <a:off x="940282" y="2105092"/>
            <a:ext cx="1494883" cy="1463293"/>
          </a:xfrm>
          <a:prstGeom prst="ellipse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D3D2559-1858-7FDB-1A7A-12A21C36B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5" t="11827" r="35491" b="20437"/>
          <a:stretch/>
        </p:blipFill>
        <p:spPr>
          <a:xfrm>
            <a:off x="75342" y="2778635"/>
            <a:ext cx="1281341" cy="1204534"/>
          </a:xfrm>
          <a:prstGeom prst="ellipse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D27961D-6E58-36AF-F786-19C68B243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70" t="9353"/>
          <a:stretch/>
        </p:blipFill>
        <p:spPr>
          <a:xfrm rot="20454801">
            <a:off x="2340843" y="4469380"/>
            <a:ext cx="2433901" cy="2235073"/>
          </a:xfrm>
          <a:prstGeom prst="ellipse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9F21CAE-E341-ADCA-2EC0-C8C3AC940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40" t="10858" r="26242" b="18470"/>
          <a:stretch/>
        </p:blipFill>
        <p:spPr>
          <a:xfrm>
            <a:off x="7104248" y="4606897"/>
            <a:ext cx="2435728" cy="2224243"/>
          </a:xfrm>
          <a:prstGeom prst="ellipse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2C0A01-B5E3-C139-EEDA-C643EB571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758" y="1880030"/>
            <a:ext cx="2433900" cy="2386013"/>
          </a:xfrm>
          <a:prstGeom prst="ellipse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72745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Contracepção e prevenção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F89207-4DCA-4CC4-97BE-652048E19739}"/>
              </a:ext>
            </a:extLst>
          </p:cNvPr>
          <p:cNvSpPr/>
          <p:nvPr/>
        </p:nvSpPr>
        <p:spPr>
          <a:xfrm>
            <a:off x="337258" y="1432909"/>
            <a:ext cx="1106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métodos contraceptivos e de prevenção ajudam as pessoas a evitar uma gravidez não planejada ou indesejada e a infecção por um agente sexualmente transmissível. Também cooperam para o planejamento familiar.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9D74EAB-F1E3-A528-9ABF-BB81B4C9C73E}"/>
              </a:ext>
            </a:extLst>
          </p:cNvPr>
          <p:cNvGrpSpPr/>
          <p:nvPr/>
        </p:nvGrpSpPr>
        <p:grpSpPr>
          <a:xfrm>
            <a:off x="100960" y="3841896"/>
            <a:ext cx="11682692" cy="1008178"/>
            <a:chOff x="100960" y="3841896"/>
            <a:chExt cx="11682692" cy="1008178"/>
          </a:xfrm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1FF7B0A9-8BF1-2ABA-26F5-3FFB73380E0E}"/>
                </a:ext>
              </a:extLst>
            </p:cNvPr>
            <p:cNvSpPr/>
            <p:nvPr/>
          </p:nvSpPr>
          <p:spPr>
            <a:xfrm>
              <a:off x="100960" y="3841896"/>
              <a:ext cx="2233629" cy="997189"/>
            </a:xfrm>
            <a:custGeom>
              <a:avLst/>
              <a:gdLst>
                <a:gd name="connsiteX0" fmla="*/ 0 w 2233629"/>
                <a:gd name="connsiteY0" fmla="*/ 0 h 997189"/>
                <a:gd name="connsiteX1" fmla="*/ 1735035 w 2233629"/>
                <a:gd name="connsiteY1" fmla="*/ 0 h 997189"/>
                <a:gd name="connsiteX2" fmla="*/ 2233629 w 2233629"/>
                <a:gd name="connsiteY2" fmla="*/ 498595 h 997189"/>
                <a:gd name="connsiteX3" fmla="*/ 1735035 w 2233629"/>
                <a:gd name="connsiteY3" fmla="*/ 997189 h 997189"/>
                <a:gd name="connsiteX4" fmla="*/ 0 w 2233629"/>
                <a:gd name="connsiteY4" fmla="*/ 997189 h 997189"/>
                <a:gd name="connsiteX5" fmla="*/ 498595 w 2233629"/>
                <a:gd name="connsiteY5" fmla="*/ 498595 h 997189"/>
                <a:gd name="connsiteX6" fmla="*/ 0 w 2233629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3629" h="997189">
                  <a:moveTo>
                    <a:pt x="0" y="0"/>
                  </a:moveTo>
                  <a:lnTo>
                    <a:pt x="1735035" y="0"/>
                  </a:lnTo>
                  <a:lnTo>
                    <a:pt x="2233629" y="498595"/>
                  </a:lnTo>
                  <a:lnTo>
                    <a:pt x="1735035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5D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Preservativos feminino e masculino</a:t>
              </a: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14C973B-AF27-1447-D7A2-CD60C1B61E68}"/>
                </a:ext>
              </a:extLst>
            </p:cNvPr>
            <p:cNvSpPr/>
            <p:nvPr/>
          </p:nvSpPr>
          <p:spPr>
            <a:xfrm>
              <a:off x="2085292" y="3841896"/>
              <a:ext cx="2972123" cy="997189"/>
            </a:xfrm>
            <a:custGeom>
              <a:avLst/>
              <a:gdLst>
                <a:gd name="connsiteX0" fmla="*/ 0 w 2972123"/>
                <a:gd name="connsiteY0" fmla="*/ 0 h 997189"/>
                <a:gd name="connsiteX1" fmla="*/ 2473529 w 2972123"/>
                <a:gd name="connsiteY1" fmla="*/ 0 h 997189"/>
                <a:gd name="connsiteX2" fmla="*/ 2972123 w 2972123"/>
                <a:gd name="connsiteY2" fmla="*/ 498595 h 997189"/>
                <a:gd name="connsiteX3" fmla="*/ 2473529 w 2972123"/>
                <a:gd name="connsiteY3" fmla="*/ 997189 h 997189"/>
                <a:gd name="connsiteX4" fmla="*/ 0 w 2972123"/>
                <a:gd name="connsiteY4" fmla="*/ 997189 h 997189"/>
                <a:gd name="connsiteX5" fmla="*/ 498595 w 2972123"/>
                <a:gd name="connsiteY5" fmla="*/ 498595 h 997189"/>
                <a:gd name="connsiteX6" fmla="*/ 0 w 2972123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2123" h="997189">
                  <a:moveTo>
                    <a:pt x="0" y="0"/>
                  </a:moveTo>
                  <a:lnTo>
                    <a:pt x="2473529" y="0"/>
                  </a:lnTo>
                  <a:lnTo>
                    <a:pt x="2972123" y="498595"/>
                  </a:lnTo>
                  <a:lnTo>
                    <a:pt x="2473529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2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Anticoncepcionais hormonais</a:t>
              </a: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AFFF6EDD-784B-66F6-A2C1-14945B96E677}"/>
                </a:ext>
              </a:extLst>
            </p:cNvPr>
            <p:cNvSpPr/>
            <p:nvPr/>
          </p:nvSpPr>
          <p:spPr>
            <a:xfrm>
              <a:off x="4808119" y="3841896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98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Métodos cirúrgicos</a:t>
              </a: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755225BA-5B9B-157E-A599-051642C8D2BE}"/>
                </a:ext>
              </a:extLst>
            </p:cNvPr>
            <p:cNvSpPr/>
            <p:nvPr/>
          </p:nvSpPr>
          <p:spPr>
            <a:xfrm>
              <a:off x="7051795" y="3841896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0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Diafragma</a:t>
              </a: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325AD2EF-9687-8515-CD06-AE4BDDF9928B}"/>
                </a:ext>
              </a:extLst>
            </p:cNvPr>
            <p:cNvSpPr/>
            <p:nvPr/>
          </p:nvSpPr>
          <p:spPr>
            <a:xfrm>
              <a:off x="9290678" y="3852885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C3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DIU</a:t>
              </a: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494E762B-F066-48A7-BA7D-F7C17122697D}"/>
              </a:ext>
            </a:extLst>
          </p:cNvPr>
          <p:cNvSpPr/>
          <p:nvPr/>
        </p:nvSpPr>
        <p:spPr>
          <a:xfrm>
            <a:off x="51017" y="4849961"/>
            <a:ext cx="1751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 e </a:t>
            </a:r>
            <a:r>
              <a:rPr lang="pt-BR" sz="1600" dirty="0" err="1"/>
              <a:t>ISTs</a:t>
            </a:r>
            <a:endParaRPr lang="pt-BR" sz="16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A7D3FC-0F35-41ED-AE9F-52E655C942D9}"/>
              </a:ext>
            </a:extLst>
          </p:cNvPr>
          <p:cNvSpPr/>
          <p:nvPr/>
        </p:nvSpPr>
        <p:spPr>
          <a:xfrm>
            <a:off x="2340814" y="3520811"/>
            <a:ext cx="2152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115125-ABF6-49C9-A3D6-03F923A304B2}"/>
              </a:ext>
            </a:extLst>
          </p:cNvPr>
          <p:cNvSpPr/>
          <p:nvPr/>
        </p:nvSpPr>
        <p:spPr>
          <a:xfrm>
            <a:off x="4834486" y="3498495"/>
            <a:ext cx="203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5A68BB3-D136-465D-B9AF-1C271910DE68}"/>
              </a:ext>
            </a:extLst>
          </p:cNvPr>
          <p:cNvSpPr/>
          <p:nvPr/>
        </p:nvSpPr>
        <p:spPr>
          <a:xfrm>
            <a:off x="7150931" y="3498495"/>
            <a:ext cx="1857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 gravidez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FDC69CC-855E-4A6C-95B1-3FF46CB20175}"/>
              </a:ext>
            </a:extLst>
          </p:cNvPr>
          <p:cNvSpPr/>
          <p:nvPr/>
        </p:nvSpPr>
        <p:spPr>
          <a:xfrm>
            <a:off x="9506945" y="4849961"/>
            <a:ext cx="1891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 gravidez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4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3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-1" y="65064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Métodos cirúrgicos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6088133-885D-70DE-53CD-2F52A1DE80D5}"/>
              </a:ext>
            </a:extLst>
          </p:cNvPr>
          <p:cNvGrpSpPr/>
          <p:nvPr/>
        </p:nvGrpSpPr>
        <p:grpSpPr>
          <a:xfrm>
            <a:off x="564773" y="1522091"/>
            <a:ext cx="5355256" cy="1063780"/>
            <a:chOff x="249983" y="1522091"/>
            <a:chExt cx="5355256" cy="106378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CF7BFC8-4134-48F7-A0B1-D76C5162823F}"/>
                </a:ext>
              </a:extLst>
            </p:cNvPr>
            <p:cNvSpPr/>
            <p:nvPr/>
          </p:nvSpPr>
          <p:spPr>
            <a:xfrm>
              <a:off x="249983" y="1522091"/>
              <a:ext cx="535525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/>
                <a:t>Laqueadura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8F2E49D-BF21-4DE7-A28F-C152989A825E}"/>
                </a:ext>
              </a:extLst>
            </p:cNvPr>
            <p:cNvSpPr/>
            <p:nvPr/>
          </p:nvSpPr>
          <p:spPr>
            <a:xfrm>
              <a:off x="249983" y="1939540"/>
              <a:ext cx="5355256" cy="646331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/>
                <a:t>Ocorre na mulher. As tubas uterinas são cortadas e fechadas.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A728EB5-F0BF-7603-16FF-5D97A89BCE11}"/>
              </a:ext>
            </a:extLst>
          </p:cNvPr>
          <p:cNvGrpSpPr/>
          <p:nvPr/>
        </p:nvGrpSpPr>
        <p:grpSpPr>
          <a:xfrm>
            <a:off x="6095999" y="1522090"/>
            <a:ext cx="5355257" cy="1080493"/>
            <a:chOff x="6095999" y="1522090"/>
            <a:chExt cx="5355257" cy="1080493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ABC432E-28C1-4518-A6F9-F27FB30FBBBB}"/>
                </a:ext>
              </a:extLst>
            </p:cNvPr>
            <p:cNvSpPr/>
            <p:nvPr/>
          </p:nvSpPr>
          <p:spPr>
            <a:xfrm>
              <a:off x="6096000" y="1522090"/>
              <a:ext cx="535525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/>
                <a:t>Vasectomia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4EBBD3B-D716-4930-8CB6-E3CDA97EE0F5}"/>
                </a:ext>
              </a:extLst>
            </p:cNvPr>
            <p:cNvSpPr/>
            <p:nvPr/>
          </p:nvSpPr>
          <p:spPr>
            <a:xfrm>
              <a:off x="6095999" y="1956252"/>
              <a:ext cx="5355255" cy="646331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/>
                <a:t>Ocorre no homem. Os ductos deferentes são cortados e fechados.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5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941ED1A-C4AE-1741-DBEE-B07A57CE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3" y="2680387"/>
            <a:ext cx="5355256" cy="315488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069D5B0-B990-59F8-739F-B26967A00B77}"/>
              </a:ext>
            </a:extLst>
          </p:cNvPr>
          <p:cNvSpPr txBox="1"/>
          <p:nvPr/>
        </p:nvSpPr>
        <p:spPr>
          <a:xfrm>
            <a:off x="574765" y="5835270"/>
            <a:ext cx="5345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CiutadellaRounded-Regular"/>
              </a:rPr>
              <a:t>Representação esquemática de laqueadura. Nesse procedimento, as tubas uterinas são cortadas e amarradas cirurgicamente.</a:t>
            </a:r>
            <a:endParaRPr lang="pt-BR" sz="1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148FB5-372F-7C36-0D28-7A1F65D7C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6"/>
          <a:stretch/>
        </p:blipFill>
        <p:spPr>
          <a:xfrm>
            <a:off x="6110989" y="2678453"/>
            <a:ext cx="5355257" cy="315488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107B859-58DA-5871-9673-3FF521277B8D}"/>
              </a:ext>
            </a:extLst>
          </p:cNvPr>
          <p:cNvSpPr txBox="1"/>
          <p:nvPr/>
        </p:nvSpPr>
        <p:spPr>
          <a:xfrm>
            <a:off x="6199056" y="5825840"/>
            <a:ext cx="5252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/>
              <a:t>Representação esquemática da vasectomia. Nesse procedimento, os ductos deferentes são cortados e amarrados cirurgicamente.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70250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744602"/>
            <a:ext cx="12192000" cy="9866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Calibri"/>
                <a:cs typeface="Calibri"/>
              </a:rPr>
              <a:t>A escolha de um método contraceptivo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6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8B6E9E8-929E-39D7-F465-CEC616EC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95" y="1498414"/>
            <a:ext cx="5907405" cy="476139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85C4C2-FAE2-1637-57BA-623C557DA07A}"/>
              </a:ext>
            </a:extLst>
          </p:cNvPr>
          <p:cNvSpPr txBox="1"/>
          <p:nvPr/>
        </p:nvSpPr>
        <p:spPr>
          <a:xfrm>
            <a:off x="4989195" y="6283429"/>
            <a:ext cx="6152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>
                <a:latin typeface="FrutigerLTStd-Light"/>
              </a:rPr>
              <a:t>Fonte: TORTORA, Gerard Joseph; GRABOWSKI, Sandra Reynolds. </a:t>
            </a:r>
            <a:r>
              <a:rPr lang="pt-BR" sz="1200" b="1" i="0" u="none" strike="noStrike" baseline="0">
                <a:latin typeface="FrutigerLTStd-Bold"/>
              </a:rPr>
              <a:t>Corpo humano</a:t>
            </a:r>
            <a:r>
              <a:rPr lang="pt-BR" sz="1200" b="0" i="0" u="none" strike="noStrike" baseline="0">
                <a:latin typeface="FrutigerLTStd-Light"/>
              </a:rPr>
              <a:t>: fundamentos de anatomia e fisiologia. 10. ed. Porto Alegre: Artmed, 2017. p. 581.</a:t>
            </a:r>
            <a:endParaRPr lang="pt-BR" sz="12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7B94D81-EB24-FD1C-7207-43B75D90102C}"/>
              </a:ext>
            </a:extLst>
          </p:cNvPr>
          <p:cNvSpPr txBox="1"/>
          <p:nvPr/>
        </p:nvSpPr>
        <p:spPr>
          <a:xfrm>
            <a:off x="1337879" y="2560060"/>
            <a:ext cx="335404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pt-BR"/>
              <a:t>Cada um dos métodos contraceptivos </a:t>
            </a:r>
            <a:r>
              <a:rPr lang="pt-BR">
                <a:latin typeface="FrutigerLTStd-Light"/>
              </a:rPr>
              <a:t>e de prevenção apresenta vantagens e desvantagens. Por isso, é recomendável que as pessoas consultem um médico para terem mais informações e escolherem, de forma consciente, o método mais adequado para seu estilo de vida.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47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08C402-5BE6-8BE9-A843-2211860D0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7" r="5799" b="13867"/>
          <a:stretch/>
        </p:blipFill>
        <p:spPr bwMode="auto">
          <a:xfrm>
            <a:off x="1489865" y="1317940"/>
            <a:ext cx="7553094" cy="50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74383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Fecundação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FAA9617-E01C-4E71-9BE6-321F9DFF7ECD}"/>
              </a:ext>
            </a:extLst>
          </p:cNvPr>
          <p:cNvSpPr/>
          <p:nvPr/>
        </p:nvSpPr>
        <p:spPr>
          <a:xfrm>
            <a:off x="581305" y="2359817"/>
            <a:ext cx="18171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O encontro entre os gametas masculino e feminino ocorre na tuba uterina.</a:t>
            </a: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7</a:t>
            </a:fld>
            <a:endParaRPr lang="pt-BR"/>
          </a:p>
        </p:txBody>
      </p:sp>
      <p:pic>
        <p:nvPicPr>
          <p:cNvPr id="23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C3D987F-AAF7-4EF1-A3E8-4242CDEB8750}"/>
              </a:ext>
            </a:extLst>
          </p:cNvPr>
          <p:cNvSpPr/>
          <p:nvPr/>
        </p:nvSpPr>
        <p:spPr>
          <a:xfrm>
            <a:off x="9114020" y="3013502"/>
            <a:ext cx="2496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Da união dos gametas, forma-se um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zigoto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, uma célula que passa por diversas divisões celulares até formar um embrião. O embrião dirige-se ao útero, onde ocorre a nidação.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960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7532146" y="673545"/>
            <a:ext cx="422761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Gestação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8</a:t>
            </a:fld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DFCFFA3-2FF1-0B58-CDA5-56EEEA1E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" b="670"/>
          <a:stretch/>
        </p:blipFill>
        <p:spPr>
          <a:xfrm>
            <a:off x="-3478" y="494100"/>
            <a:ext cx="8263359" cy="63639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2BD1326-8F5D-CA03-3635-36A1BA1B072D}"/>
              </a:ext>
            </a:extLst>
          </p:cNvPr>
          <p:cNvSpPr txBox="1"/>
          <p:nvPr/>
        </p:nvSpPr>
        <p:spPr>
          <a:xfrm>
            <a:off x="7974917" y="5617686"/>
            <a:ext cx="33582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DINNextLTPro-Regular"/>
              </a:rPr>
              <a:t>Esquema de mulher grávida, mostrando o feto já bem desenvolvido e algumas estruturas formadas durante a gestação.</a:t>
            </a:r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4F9604E-630F-9DF0-2F38-153D385D0217}"/>
              </a:ext>
            </a:extLst>
          </p:cNvPr>
          <p:cNvSpPr/>
          <p:nvPr/>
        </p:nvSpPr>
        <p:spPr>
          <a:xfrm>
            <a:off x="7974917" y="2999849"/>
            <a:ext cx="3912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b="1" dirty="0"/>
              <a:t>âmnio</a:t>
            </a:r>
            <a:r>
              <a:rPr lang="pt-BR" dirty="0"/>
              <a:t> é uma membrana que envolve o embrião e contém o líquido amniótico.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b="1" dirty="0"/>
              <a:t>placenta</a:t>
            </a:r>
            <a:r>
              <a:rPr lang="pt-BR" dirty="0"/>
              <a:t> permite as trocas de nutrientes e gases entre o embrião (futuro feto) e o organismo materno.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b="1" dirty="0"/>
              <a:t>cordão umbilical </a:t>
            </a:r>
            <a:r>
              <a:rPr lang="pt-BR" dirty="0"/>
              <a:t>conecta o embrião (futuro feto) à placenta.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25E2DF0-34C6-4D78-9213-127071E22B68}"/>
              </a:ext>
            </a:extLst>
          </p:cNvPr>
          <p:cNvSpPr/>
          <p:nvPr/>
        </p:nvSpPr>
        <p:spPr>
          <a:xfrm>
            <a:off x="7974918" y="1596768"/>
            <a:ext cx="3912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Gestação é o nome dado à condição em que um, ou mais de um, </a:t>
            </a:r>
            <a:r>
              <a:rPr lang="pt-BR" b="1" dirty="0">
                <a:solidFill>
                  <a:srgbClr val="2F2F2E"/>
                </a:solidFill>
              </a:rPr>
              <a:t>embrião</a:t>
            </a:r>
            <a:r>
              <a:rPr lang="pt-BR" dirty="0">
                <a:solidFill>
                  <a:srgbClr val="2F2F2E"/>
                </a:solidFill>
              </a:rPr>
              <a:t>, abrigado no útero, desenvolve-se até a formação de um novo indivíduo.</a:t>
            </a:r>
            <a:endParaRPr lang="pt-BR" dirty="0"/>
          </a:p>
        </p:txBody>
      </p:sp>
      <p:pic>
        <p:nvPicPr>
          <p:cNvPr id="1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72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93B4A3-2CAC-45B5-A09E-0E8BC99F7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07" y="1079500"/>
            <a:ext cx="2014252" cy="25336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EF9D29-76C1-488A-94DC-986DAF5EBDCC}"/>
              </a:ext>
            </a:extLst>
          </p:cNvPr>
          <p:cNvSpPr txBox="1">
            <a:spLocks/>
          </p:cNvSpPr>
          <p:nvPr/>
        </p:nvSpPr>
        <p:spPr>
          <a:xfrm>
            <a:off x="-1" y="683865"/>
            <a:ext cx="4781863" cy="6580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Gestação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BB1211A-51C2-45AB-9AD0-7A3BD5E1FECE}"/>
              </a:ext>
            </a:extLst>
          </p:cNvPr>
          <p:cNvGrpSpPr/>
          <p:nvPr/>
        </p:nvGrpSpPr>
        <p:grpSpPr>
          <a:xfrm>
            <a:off x="18972" y="1577578"/>
            <a:ext cx="3847683" cy="4822031"/>
            <a:chOff x="242887" y="1414462"/>
            <a:chExt cx="4563428" cy="517207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2B04A38-BBB6-4370-97C2-3A830777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87" y="1414462"/>
              <a:ext cx="2886075" cy="517207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C3FDA8B-31FE-4682-8EAD-81810923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765" y="3177540"/>
              <a:ext cx="2114550" cy="2819400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3850A73F-E9C5-45B6-B3CD-0943E21F2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660" y="1320221"/>
            <a:ext cx="2271631" cy="28194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166E07B-7E28-44D5-AFB7-5CA6EBADD63A}"/>
              </a:ext>
            </a:extLst>
          </p:cNvPr>
          <p:cNvSpPr/>
          <p:nvPr/>
        </p:nvSpPr>
        <p:spPr>
          <a:xfrm rot="19632501">
            <a:off x="3492913" y="2814843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87A867-8285-4532-B262-CF7576DE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979" y="3221332"/>
            <a:ext cx="2562483" cy="3435486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DB7C4AB-8300-4B60-B18A-7AEF449B31C9}"/>
              </a:ext>
            </a:extLst>
          </p:cNvPr>
          <p:cNvSpPr/>
          <p:nvPr/>
        </p:nvSpPr>
        <p:spPr>
          <a:xfrm>
            <a:off x="6375761" y="2080624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D923E28B-CFB2-43F4-BE68-1EB1E4A4FEA4}"/>
              </a:ext>
            </a:extLst>
          </p:cNvPr>
          <p:cNvSpPr/>
          <p:nvPr/>
        </p:nvSpPr>
        <p:spPr>
          <a:xfrm rot="2237133">
            <a:off x="9148674" y="2694396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9</a:t>
            </a:fld>
            <a:endParaRPr lang="pt-BR"/>
          </a:p>
        </p:txBody>
      </p:sp>
      <p:sp>
        <p:nvSpPr>
          <p:cNvPr id="14" name="Parallelogram 13"/>
          <p:cNvSpPr/>
          <p:nvPr/>
        </p:nvSpPr>
        <p:spPr>
          <a:xfrm>
            <a:off x="8872984" y="985981"/>
            <a:ext cx="434459" cy="518058"/>
          </a:xfrm>
          <a:prstGeom prst="parallelogram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C1E2298-E42A-34C1-ED6D-D0FDA0F50544}"/>
              </a:ext>
            </a:extLst>
          </p:cNvPr>
          <p:cNvSpPr txBox="1"/>
          <p:nvPr/>
        </p:nvSpPr>
        <p:spPr>
          <a:xfrm>
            <a:off x="5556535" y="4639912"/>
            <a:ext cx="291480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/>
              <a:t>A gestação humana dura, em média, 38 semanas.</a:t>
            </a:r>
          </a:p>
        </p:txBody>
      </p:sp>
    </p:spTree>
    <p:extLst>
      <p:ext uri="{BB962C8B-B14F-4D97-AF65-F5344CB8AC3E}">
        <p14:creationId xmlns:p14="http://schemas.microsoft.com/office/powerpoint/2010/main" val="1280270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709</Words>
  <Application>Microsoft Office PowerPoint</Application>
  <PresentationFormat>Widescreen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CiutadellaRounded-Regular</vt:lpstr>
      <vt:lpstr>DINNextLTPro-Regular</vt:lpstr>
      <vt:lpstr>FrutigerLTStd-Bold</vt:lpstr>
      <vt:lpstr>FrutigerLTStd-Light</vt:lpstr>
      <vt:lpstr>Tema do Office</vt:lpstr>
      <vt:lpstr>Apresentação do PowerPoint</vt:lpstr>
      <vt:lpstr>Apresentação 5 – SER HUMANO: REPRODUÇÃO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8º ano - CIÊNCIAS Apresentação 1 ENERGIA ELÉTRICA: FONTES E TIPOS</dc:title>
  <dc:creator>Maria Carolina Dias Carreira</dc:creator>
  <cp:lastModifiedBy> </cp:lastModifiedBy>
  <cp:revision>6</cp:revision>
  <dcterms:created xsi:type="dcterms:W3CDTF">2019-04-02T16:45:58Z</dcterms:created>
  <dcterms:modified xsi:type="dcterms:W3CDTF">2023-08-04T14:14:49Z</dcterms:modified>
</cp:coreProperties>
</file>