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4" r:id="rId2"/>
    <p:sldId id="304" r:id="rId3"/>
    <p:sldId id="305" r:id="rId4"/>
    <p:sldId id="306" r:id="rId5"/>
    <p:sldId id="307" r:id="rId6"/>
    <p:sldId id="341" r:id="rId7"/>
    <p:sldId id="340" r:id="rId8"/>
    <p:sldId id="308" r:id="rId9"/>
    <p:sldId id="309" r:id="rId10"/>
    <p:sldId id="310" r:id="rId11"/>
    <p:sldId id="311" r:id="rId12"/>
    <p:sldId id="312" r:id="rId13"/>
    <p:sldId id="31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8" clrIdx="0"/>
  <p:cmAuthor id="2" name="Lilian Semenichin Nogueira" initials="LSN" lastIdx="44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CEFCEA"/>
    <a:srgbClr val="E0F2FD"/>
    <a:srgbClr val="CEEEFC"/>
    <a:srgbClr val="C2E5F0"/>
    <a:srgbClr val="D0DBF0"/>
    <a:srgbClr val="96B0DE"/>
    <a:srgbClr val="9DD6F9"/>
    <a:srgbClr val="DCDDE7"/>
    <a:srgbClr val="9D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1845E-3960-469A-9054-234EC32DE01A}" v="4283" dt="2023-05-15T19:39:0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E867-D4B2-4297-A697-05E7388805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A577BE5-2971-4B4F-8D44-C7D2CE017400}">
      <dgm:prSet phldrT="[Texto]" custT="1"/>
      <dgm:spPr/>
      <dgm:t>
        <a:bodyPr/>
        <a:lstStyle/>
        <a:p>
          <a:r>
            <a:rPr lang="pt-BR" sz="2000"/>
            <a:t>BIOLÓGICA</a:t>
          </a:r>
        </a:p>
      </dgm:t>
    </dgm:pt>
    <dgm:pt modelId="{95555CF9-C58A-4901-B362-BE20DC4F8476}" type="parTrans" cxnId="{A069EC05-377D-450B-9008-EB446883D259}">
      <dgm:prSet/>
      <dgm:spPr/>
      <dgm:t>
        <a:bodyPr/>
        <a:lstStyle/>
        <a:p>
          <a:endParaRPr lang="pt-BR"/>
        </a:p>
      </dgm:t>
    </dgm:pt>
    <dgm:pt modelId="{8A5F95AF-81EE-4DEA-8DCB-EE7040A7DFB7}" type="sibTrans" cxnId="{A069EC05-377D-450B-9008-EB446883D259}">
      <dgm:prSet/>
      <dgm:spPr/>
      <dgm:t>
        <a:bodyPr/>
        <a:lstStyle/>
        <a:p>
          <a:endParaRPr lang="pt-BR"/>
        </a:p>
      </dgm:t>
    </dgm:pt>
    <dgm:pt modelId="{E6D016D4-D436-424E-B922-F317DD554E92}">
      <dgm:prSet phldrT="[Texto]" custT="1"/>
      <dgm:spPr/>
      <dgm:t>
        <a:bodyPr/>
        <a:lstStyle/>
        <a:p>
          <a:r>
            <a:rPr lang="pt-BR" sz="1900" dirty="0"/>
            <a:t>SOCIOCULTURAL</a:t>
          </a:r>
        </a:p>
      </dgm:t>
    </dgm:pt>
    <dgm:pt modelId="{563BE965-AAC1-4E05-9009-934DAB72947B}" type="parTrans" cxnId="{98453131-1A21-4A2C-8F68-AEFBE79CD720}">
      <dgm:prSet/>
      <dgm:spPr/>
      <dgm:t>
        <a:bodyPr/>
        <a:lstStyle/>
        <a:p>
          <a:endParaRPr lang="pt-BR"/>
        </a:p>
      </dgm:t>
    </dgm:pt>
    <dgm:pt modelId="{8C99CF63-FD12-4F91-AFEA-3848663B6CA1}" type="sibTrans" cxnId="{98453131-1A21-4A2C-8F68-AEFBE79CD720}">
      <dgm:prSet/>
      <dgm:spPr/>
      <dgm:t>
        <a:bodyPr/>
        <a:lstStyle/>
        <a:p>
          <a:endParaRPr lang="pt-BR"/>
        </a:p>
      </dgm:t>
    </dgm:pt>
    <dgm:pt modelId="{3E336DD0-4738-443A-BC03-CC93A8C5B9F0}">
      <dgm:prSet phldrT="[Texto]" custT="1"/>
      <dgm:spPr/>
      <dgm:t>
        <a:bodyPr/>
        <a:lstStyle/>
        <a:p>
          <a:r>
            <a:rPr lang="pt-BR" sz="2000"/>
            <a:t>ÉTICA</a:t>
          </a:r>
        </a:p>
      </dgm:t>
    </dgm:pt>
    <dgm:pt modelId="{65207717-3E74-4236-821A-A6C848DD18D5}" type="parTrans" cxnId="{0322ED3E-3956-480F-8725-0C40C9271D12}">
      <dgm:prSet/>
      <dgm:spPr/>
      <dgm:t>
        <a:bodyPr/>
        <a:lstStyle/>
        <a:p>
          <a:endParaRPr lang="pt-BR"/>
        </a:p>
      </dgm:t>
    </dgm:pt>
    <dgm:pt modelId="{F019E6B0-2E5E-44ED-9BA5-BC43BCCD665B}" type="sibTrans" cxnId="{0322ED3E-3956-480F-8725-0C40C9271D12}">
      <dgm:prSet/>
      <dgm:spPr/>
      <dgm:t>
        <a:bodyPr/>
        <a:lstStyle/>
        <a:p>
          <a:endParaRPr lang="pt-BR"/>
        </a:p>
      </dgm:t>
    </dgm:pt>
    <dgm:pt modelId="{99E979B0-015F-4F1C-8D7D-14E73BDEE5E6}">
      <dgm:prSet phldrT="[Texto]" custT="1"/>
      <dgm:spPr/>
      <dgm:t>
        <a:bodyPr/>
        <a:lstStyle/>
        <a:p>
          <a:r>
            <a:rPr lang="pt-BR" sz="2000"/>
            <a:t>AFETIVA</a:t>
          </a:r>
        </a:p>
      </dgm:t>
    </dgm:pt>
    <dgm:pt modelId="{CC1B0E72-9CCC-43EB-B2E7-018C62776449}" type="parTrans" cxnId="{A7B4E676-BDEA-4E17-BB3C-3529DBB5A72F}">
      <dgm:prSet/>
      <dgm:spPr/>
      <dgm:t>
        <a:bodyPr/>
        <a:lstStyle/>
        <a:p>
          <a:endParaRPr lang="pt-BR"/>
        </a:p>
      </dgm:t>
    </dgm:pt>
    <dgm:pt modelId="{8EE08CF0-D71E-45AF-93CD-65425AC99F7C}" type="sibTrans" cxnId="{A7B4E676-BDEA-4E17-BB3C-3529DBB5A72F}">
      <dgm:prSet/>
      <dgm:spPr/>
      <dgm:t>
        <a:bodyPr/>
        <a:lstStyle/>
        <a:p>
          <a:endParaRPr lang="pt-BR"/>
        </a:p>
      </dgm:t>
    </dgm:pt>
    <dgm:pt modelId="{38E1AAAB-F84B-4242-A6A9-91A909A8D876}" type="pres">
      <dgm:prSet presAssocID="{AD1FE867-D4B2-4297-A697-05E738880534}" presName="Name0" presStyleCnt="0">
        <dgm:presLayoutVars>
          <dgm:dir/>
          <dgm:animLvl val="lvl"/>
          <dgm:resizeHandles val="exact"/>
        </dgm:presLayoutVars>
      </dgm:prSet>
      <dgm:spPr/>
    </dgm:pt>
    <dgm:pt modelId="{DF220957-CD9F-47F2-90C7-5BDB2D6E4415}" type="pres">
      <dgm:prSet presAssocID="{3A577BE5-2971-4B4F-8D44-C7D2CE01740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EFC216-D854-4356-BC60-C2C2979CC1C3}" type="pres">
      <dgm:prSet presAssocID="{8A5F95AF-81EE-4DEA-8DCB-EE7040A7DFB7}" presName="parTxOnlySpace" presStyleCnt="0"/>
      <dgm:spPr/>
    </dgm:pt>
    <dgm:pt modelId="{AAEA7495-37CB-49EB-B406-E9054B29805B}" type="pres">
      <dgm:prSet presAssocID="{99E979B0-015F-4F1C-8D7D-14E73BDEE5E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C61BAE-997B-44AA-99E9-4BBD01732D0E}" type="pres">
      <dgm:prSet presAssocID="{8EE08CF0-D71E-45AF-93CD-65425AC99F7C}" presName="parTxOnlySpace" presStyleCnt="0"/>
      <dgm:spPr/>
    </dgm:pt>
    <dgm:pt modelId="{72FE7325-AA64-473D-ADCE-991B947BA908}" type="pres">
      <dgm:prSet presAssocID="{E6D016D4-D436-424E-B922-F317DD554E9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C4FCDE-5B55-4570-949D-49337E110242}" type="pres">
      <dgm:prSet presAssocID="{8C99CF63-FD12-4F91-AFEA-3848663B6CA1}" presName="parTxOnlySpace" presStyleCnt="0"/>
      <dgm:spPr/>
    </dgm:pt>
    <dgm:pt modelId="{BF62CC17-F480-4ABF-9C08-51D5CC005524}" type="pres">
      <dgm:prSet presAssocID="{3E336DD0-4738-443A-BC03-CC93A8C5B9F0}" presName="parTxOnly" presStyleLbl="node1" presStyleIdx="3" presStyleCnt="4" custLinFactNeighborX="5015">
        <dgm:presLayoutVars>
          <dgm:chMax val="0"/>
          <dgm:chPref val="0"/>
          <dgm:bulletEnabled val="1"/>
        </dgm:presLayoutVars>
      </dgm:prSet>
      <dgm:spPr/>
    </dgm:pt>
  </dgm:ptLst>
  <dgm:cxnLst>
    <dgm:cxn modelId="{A069EC05-377D-450B-9008-EB446883D259}" srcId="{AD1FE867-D4B2-4297-A697-05E738880534}" destId="{3A577BE5-2971-4B4F-8D44-C7D2CE017400}" srcOrd="0" destOrd="0" parTransId="{95555CF9-C58A-4901-B362-BE20DC4F8476}" sibTransId="{8A5F95AF-81EE-4DEA-8DCB-EE7040A7DFB7}"/>
    <dgm:cxn modelId="{95CA782B-383E-4BBD-A3AE-7CB32D11E388}" type="presOf" srcId="{3E336DD0-4738-443A-BC03-CC93A8C5B9F0}" destId="{BF62CC17-F480-4ABF-9C08-51D5CC005524}" srcOrd="0" destOrd="0" presId="urn:microsoft.com/office/officeart/2005/8/layout/chevron1"/>
    <dgm:cxn modelId="{98453131-1A21-4A2C-8F68-AEFBE79CD720}" srcId="{AD1FE867-D4B2-4297-A697-05E738880534}" destId="{E6D016D4-D436-424E-B922-F317DD554E92}" srcOrd="2" destOrd="0" parTransId="{563BE965-AAC1-4E05-9009-934DAB72947B}" sibTransId="{8C99CF63-FD12-4F91-AFEA-3848663B6CA1}"/>
    <dgm:cxn modelId="{0322ED3E-3956-480F-8725-0C40C9271D12}" srcId="{AD1FE867-D4B2-4297-A697-05E738880534}" destId="{3E336DD0-4738-443A-BC03-CC93A8C5B9F0}" srcOrd="3" destOrd="0" parTransId="{65207717-3E74-4236-821A-A6C848DD18D5}" sibTransId="{F019E6B0-2E5E-44ED-9BA5-BC43BCCD665B}"/>
    <dgm:cxn modelId="{A7B4E676-BDEA-4E17-BB3C-3529DBB5A72F}" srcId="{AD1FE867-D4B2-4297-A697-05E738880534}" destId="{99E979B0-015F-4F1C-8D7D-14E73BDEE5E6}" srcOrd="1" destOrd="0" parTransId="{CC1B0E72-9CCC-43EB-B2E7-018C62776449}" sibTransId="{8EE08CF0-D71E-45AF-93CD-65425AC99F7C}"/>
    <dgm:cxn modelId="{11FF8178-0A2F-4C32-A674-F5E5B2FD604E}" type="presOf" srcId="{99E979B0-015F-4F1C-8D7D-14E73BDEE5E6}" destId="{AAEA7495-37CB-49EB-B406-E9054B29805B}" srcOrd="0" destOrd="0" presId="urn:microsoft.com/office/officeart/2005/8/layout/chevron1"/>
    <dgm:cxn modelId="{B58A10C9-C886-460C-8749-55B78205D042}" type="presOf" srcId="{3A577BE5-2971-4B4F-8D44-C7D2CE017400}" destId="{DF220957-CD9F-47F2-90C7-5BDB2D6E4415}" srcOrd="0" destOrd="0" presId="urn:microsoft.com/office/officeart/2005/8/layout/chevron1"/>
    <dgm:cxn modelId="{B1068DD4-7F81-44CC-A1AA-D6B79647F12A}" type="presOf" srcId="{AD1FE867-D4B2-4297-A697-05E738880534}" destId="{38E1AAAB-F84B-4242-A6A9-91A909A8D876}" srcOrd="0" destOrd="0" presId="urn:microsoft.com/office/officeart/2005/8/layout/chevron1"/>
    <dgm:cxn modelId="{EF7E6CF8-9C73-4194-A28D-8DA6400C0CBC}" type="presOf" srcId="{E6D016D4-D436-424E-B922-F317DD554E92}" destId="{72FE7325-AA64-473D-ADCE-991B947BA908}" srcOrd="0" destOrd="0" presId="urn:microsoft.com/office/officeart/2005/8/layout/chevron1"/>
    <dgm:cxn modelId="{55566CF0-BFF6-4F9B-B0B5-B31AB5912DBD}" type="presParOf" srcId="{38E1AAAB-F84B-4242-A6A9-91A909A8D876}" destId="{DF220957-CD9F-47F2-90C7-5BDB2D6E4415}" srcOrd="0" destOrd="0" presId="urn:microsoft.com/office/officeart/2005/8/layout/chevron1"/>
    <dgm:cxn modelId="{9F5D976A-6297-4FBC-BF6E-04F45A3B9C5B}" type="presParOf" srcId="{38E1AAAB-F84B-4242-A6A9-91A909A8D876}" destId="{F2EFC216-D854-4356-BC60-C2C2979CC1C3}" srcOrd="1" destOrd="0" presId="urn:microsoft.com/office/officeart/2005/8/layout/chevron1"/>
    <dgm:cxn modelId="{52D8FB79-F2C8-49CC-91B3-2B65BA3327B0}" type="presParOf" srcId="{38E1AAAB-F84B-4242-A6A9-91A909A8D876}" destId="{AAEA7495-37CB-49EB-B406-E9054B29805B}" srcOrd="2" destOrd="0" presId="urn:microsoft.com/office/officeart/2005/8/layout/chevron1"/>
    <dgm:cxn modelId="{4F14370C-D214-4B7C-92A6-494BFCA9DD2A}" type="presParOf" srcId="{38E1AAAB-F84B-4242-A6A9-91A909A8D876}" destId="{2CC61BAE-997B-44AA-99E9-4BBD01732D0E}" srcOrd="3" destOrd="0" presId="urn:microsoft.com/office/officeart/2005/8/layout/chevron1"/>
    <dgm:cxn modelId="{438027DB-C7DB-4762-9914-47CA5B46C740}" type="presParOf" srcId="{38E1AAAB-F84B-4242-A6A9-91A909A8D876}" destId="{72FE7325-AA64-473D-ADCE-991B947BA908}" srcOrd="4" destOrd="0" presId="urn:microsoft.com/office/officeart/2005/8/layout/chevron1"/>
    <dgm:cxn modelId="{48350958-3CF9-467D-A9AD-90EAAA5BEFA3}" type="presParOf" srcId="{38E1AAAB-F84B-4242-A6A9-91A909A8D876}" destId="{D1C4FCDE-5B55-4570-949D-49337E110242}" srcOrd="5" destOrd="0" presId="urn:microsoft.com/office/officeart/2005/8/layout/chevron1"/>
    <dgm:cxn modelId="{9268A0BD-32E9-4F7F-836C-78B005218B8A}" type="presParOf" srcId="{38E1AAAB-F84B-4242-A6A9-91A909A8D876}" destId="{BF62CC17-F480-4ABF-9C08-51D5CC00552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20957-CD9F-47F2-90C7-5BDB2D6E4415}">
      <dsp:nvSpPr>
        <dsp:cNvPr id="0" name=""/>
        <dsp:cNvSpPr/>
      </dsp:nvSpPr>
      <dsp:spPr>
        <a:xfrm>
          <a:off x="5037" y="366326"/>
          <a:ext cx="2932085" cy="11728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BIOLÓGICA</a:t>
          </a:r>
        </a:p>
      </dsp:txBody>
      <dsp:txXfrm>
        <a:off x="591454" y="366326"/>
        <a:ext cx="1759251" cy="1172834"/>
      </dsp:txXfrm>
    </dsp:sp>
    <dsp:sp modelId="{AAEA7495-37CB-49EB-B406-E9054B29805B}">
      <dsp:nvSpPr>
        <dsp:cNvPr id="0" name=""/>
        <dsp:cNvSpPr/>
      </dsp:nvSpPr>
      <dsp:spPr>
        <a:xfrm>
          <a:off x="2643913" y="366326"/>
          <a:ext cx="2932085" cy="11728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AFETIVA</a:t>
          </a:r>
        </a:p>
      </dsp:txBody>
      <dsp:txXfrm>
        <a:off x="3230330" y="366326"/>
        <a:ext cx="1759251" cy="1172834"/>
      </dsp:txXfrm>
    </dsp:sp>
    <dsp:sp modelId="{72FE7325-AA64-473D-ADCE-991B947BA908}">
      <dsp:nvSpPr>
        <dsp:cNvPr id="0" name=""/>
        <dsp:cNvSpPr/>
      </dsp:nvSpPr>
      <dsp:spPr>
        <a:xfrm>
          <a:off x="5282790" y="366326"/>
          <a:ext cx="2932085" cy="11728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SOCIOCULTURAL</a:t>
          </a:r>
        </a:p>
      </dsp:txBody>
      <dsp:txXfrm>
        <a:off x="5869207" y="366326"/>
        <a:ext cx="1759251" cy="1172834"/>
      </dsp:txXfrm>
    </dsp:sp>
    <dsp:sp modelId="{BF62CC17-F480-4ABF-9C08-51D5CC005524}">
      <dsp:nvSpPr>
        <dsp:cNvPr id="0" name=""/>
        <dsp:cNvSpPr/>
      </dsp:nvSpPr>
      <dsp:spPr>
        <a:xfrm>
          <a:off x="7926704" y="366326"/>
          <a:ext cx="2932085" cy="11728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ÉTICA</a:t>
          </a:r>
        </a:p>
      </dsp:txBody>
      <dsp:txXfrm>
        <a:off x="8513121" y="366326"/>
        <a:ext cx="1759251" cy="1172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E6CF-0C2C-B444-91E1-6577EC89181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4BA5E-9CF5-DB4F-8C27-F22BE2635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7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4A29-F679-49E1-B223-97437BCB1FFC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4179-A045-42DF-99E8-1470833D6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2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CF516-0025-454A-9AFA-177FB4178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B35E8C-6F70-430C-A215-55E7F0B1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1A07A-0523-4155-BF8A-BB12560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6FE5-EF10-374A-9715-2D5791FB7815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5019D-82AC-42CF-A92F-CD541DEE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F51E6-23A3-41A6-A10E-5A51F280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5B4D-1CC7-4B85-ADCB-07E9C3BC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AA191E-AF20-435C-A851-CB45F064A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35226-81D8-485E-BB21-7247479B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96B-8347-164F-B238-C0652126E3F3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F0496-6040-4659-8218-D41BE9B1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CA885-0209-4101-A786-1D1A50F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F429A-A2F2-46BD-95BE-30BA60E71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8400DC-3F36-4650-9678-EE7CC9F4D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AA65CD-DC13-4112-BBFA-7C8756CC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98C-5985-4148-B25E-B8A4D796184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6AD2F-7B22-465E-AEA2-7D60DDDD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BB3FB-D055-485A-ADEF-9369B46B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3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F1860-29E0-4224-BDEB-763900E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74C371-A594-4F56-949E-B9EABADB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2C70A-3D8F-4FCA-A96D-8B9CCFB9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1335-D5A2-D242-AFB9-101DCC48718F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D2105-DD57-4EB0-8BAC-A6AD40E9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E65CA-225E-445E-87B1-65F4A91C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39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7C2C0-53E2-4319-8345-1F43D9FF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A2E896-3ECE-4818-AD41-30F280E2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82EDC1-A310-4914-868F-6F54B12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DC9B-C7B6-DC46-BE4C-63AF588B1B1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0B97F-3936-4D5B-BB66-4F19A43E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A3EAA-0867-46FC-AD10-B9939242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2506F-8A57-43A8-858B-3DDA1DDF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9A895-E1DC-410F-A7F4-2581592E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1D8374-FC13-42DF-BD5F-2F42A0AD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BD449E-5387-4160-91E1-B6BE3096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A146-0FFA-4C40-BADC-A9B6802EEB69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9F6E40-FA72-43D7-9ED4-1F0E38A7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7CB5D-2C51-4859-8046-B64FFB25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B1952-B940-41E5-B2B4-585103B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D75E3-0E38-45B6-B2E1-17ECC0EB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001D2F-939F-4985-AEE9-01AF4FC3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29DA30-4631-403F-A09A-243470D40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FD9C03-E1B1-44F6-ACB7-76F7F5EEA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A61BFD-260B-4A11-8C38-A3257137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828-51DA-5041-BCE4-BCC11886F738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A9399A-37E0-4A40-962B-8297F76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03A901-03B0-4237-BA95-AFD6177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B5888-D0D9-4A97-92D4-3014066F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40AF04-F957-4B64-9887-B01C4A81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350-8A56-4542-A462-891B8A667EC5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C612F4-1F26-4338-9AEF-8B8F16D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8BE62F-6742-4622-B8F9-AA0EE0A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29B1A0-7952-4B9D-A671-D7F5A6C1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E48F-AAAF-A343-B47B-F182B758C42F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AB6DDB-114D-469E-883D-B62A1B9D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C0441C-5419-4E1A-8AC1-A60350AA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A6D20-AB06-4ADD-B4F9-D275518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C4DDD-DBD9-4CBE-A302-D02C7314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3FA16-5703-4F3B-A619-ACD9785F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C676E7-4E0B-4749-A09B-79F705E7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3751-667A-5441-BC1E-E1304F13A19E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FFB685-0961-4D83-A4F6-D9C8F3E8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67669-B855-4991-877A-2FA24EFE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08388-4948-4FD7-AB45-B35123CF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8832AB-DE29-4086-BF97-AE95F92E5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59695-C541-4475-8609-11CD3215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845324-CF21-4A9D-9CB1-AE8F23D4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D60C-2294-AE41-952B-ADB6DCF2FC97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4046FC-1F3B-4181-899F-327BD40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D91E0-A9E5-4DDB-B49D-B562CCC4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529982-21DB-416E-8767-C57D5F67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72D7B6-817E-4253-89AB-9B4048F2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4F798-CC31-46B5-9C93-5B4E10706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1A02-8B6B-234D-97D8-777732DBBEF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6EA2C0-80DF-4EF6-AB73-384330289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AABEFC-0470-4DF9-AC2D-849DDF083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4"/>
          <a:stretch/>
        </p:blipFill>
        <p:spPr>
          <a:xfrm>
            <a:off x="-1" y="1"/>
            <a:ext cx="924893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3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581B0-96B5-4B7F-AD63-B4667EC85FA9}"/>
              </a:ext>
            </a:extLst>
          </p:cNvPr>
          <p:cNvSpPr txBox="1">
            <a:spLocks/>
          </p:cNvSpPr>
          <p:nvPr/>
        </p:nvSpPr>
        <p:spPr>
          <a:xfrm>
            <a:off x="47770" y="72441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Sexo e sexualidade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C9ED5DA-7434-4D90-BB8C-602BEE8E8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669878"/>
              </p:ext>
            </p:extLst>
          </p:nvPr>
        </p:nvGraphicFramePr>
        <p:xfrm>
          <a:off x="714375" y="3476335"/>
          <a:ext cx="10858790" cy="190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5773292C-E61A-4164-84C0-5E30BF7CE45D}"/>
              </a:ext>
            </a:extLst>
          </p:cNvPr>
          <p:cNvSpPr/>
          <p:nvPr/>
        </p:nvSpPr>
        <p:spPr>
          <a:xfrm>
            <a:off x="714375" y="1609809"/>
            <a:ext cx="503064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A palavra </a:t>
            </a:r>
            <a:r>
              <a:rPr lang="pt-BR" sz="1600" b="1" dirty="0"/>
              <a:t>sexo </a:t>
            </a:r>
            <a:r>
              <a:rPr lang="pt-BR" sz="1600" dirty="0"/>
              <a:t>está relacionada a todos os aspectos que distinguem biologicamente indivíduos machos e fêmeas, incluindo suas diferenças anatômicas, fisiológicas e genéticas, entre outras diferenças. Entre os seres humanos, também se refere ao ato sexual.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E8F7C11-B9D1-4474-B1EE-384A1A72E405}"/>
              </a:ext>
            </a:extLst>
          </p:cNvPr>
          <p:cNvSpPr/>
          <p:nvPr/>
        </p:nvSpPr>
        <p:spPr>
          <a:xfrm>
            <a:off x="6446983" y="1854597"/>
            <a:ext cx="501823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Sexualidade </a:t>
            </a:r>
            <a:r>
              <a:rPr lang="pt-BR" sz="1600" dirty="0"/>
              <a:t>é um termo mais abrangente, e envolve sentimentos, experiências, desejos, bem-estar, amor, afeto, ternura, carinho, prazer e o próprio sexo.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F7E4FA7-EFCA-49D7-A91A-1FAC6FB6C546}"/>
              </a:ext>
            </a:extLst>
          </p:cNvPr>
          <p:cNvSpPr txBox="1">
            <a:spLocks/>
          </p:cNvSpPr>
          <p:nvPr/>
        </p:nvSpPr>
        <p:spPr>
          <a:xfrm>
            <a:off x="0" y="3145872"/>
            <a:ext cx="12192000" cy="5662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>
                <a:latin typeface="+mn-lt"/>
              </a:rPr>
              <a:t>Dimensões da sexualidade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0FFC56B-7E18-4A4A-BCBD-8059C0B7CB2B}"/>
              </a:ext>
            </a:extLst>
          </p:cNvPr>
          <p:cNvSpPr/>
          <p:nvPr/>
        </p:nvSpPr>
        <p:spPr>
          <a:xfrm>
            <a:off x="611573" y="5096704"/>
            <a:ext cx="25315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Refere-se à diferença biológica designada pelos cromossomos, órgãos genitais e hormônios.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40809C4-CD6E-4D1B-A4AF-DF5E9E26CC55}"/>
              </a:ext>
            </a:extLst>
          </p:cNvPr>
          <p:cNvSpPr/>
          <p:nvPr/>
        </p:nvSpPr>
        <p:spPr>
          <a:xfrm>
            <a:off x="3245955" y="5092918"/>
            <a:ext cx="25315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Refere-se a capacidade humana de se relacionar com o parceiros, amigos, irmãos, familiares etc. e envolve diferentes condições, como o amor, o afeto, a amizade, o carinho.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F04B2F9-A3F1-48F4-B563-BCDDEE40221D}"/>
              </a:ext>
            </a:extLst>
          </p:cNvPr>
          <p:cNvSpPr/>
          <p:nvPr/>
        </p:nvSpPr>
        <p:spPr>
          <a:xfrm>
            <a:off x="5983139" y="5096698"/>
            <a:ext cx="25315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/>
              <a:t>Refere-se à influência de padrões sociais e culturais sobre a impulsividade</a:t>
            </a:r>
          </a:p>
          <a:p>
            <a:pPr algn="ctr"/>
            <a:r>
              <a:rPr lang="pt-BR" sz="1400"/>
              <a:t>sexual do ser humano. Relaciona-se, por exemplo, a uma época, uma cultura e uma sociedade.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BB257B-A205-4FB3-9E6A-70ABD9365F69}"/>
              </a:ext>
            </a:extLst>
          </p:cNvPr>
          <p:cNvSpPr/>
          <p:nvPr/>
        </p:nvSpPr>
        <p:spPr>
          <a:xfrm>
            <a:off x="8720323" y="5130422"/>
            <a:ext cx="25315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/>
              <a:t>Relaciona-se à forma como tratamos nós mesmos e as outras pessoas, o que inclui o respeito às diferenças, inclusive aquelas ligadas à orientação sexual de cada 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10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78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A2397-1E88-4B3E-BB9C-531DA2A934E9}"/>
              </a:ext>
            </a:extLst>
          </p:cNvPr>
          <p:cNvSpPr txBox="1">
            <a:spLocks/>
          </p:cNvSpPr>
          <p:nvPr/>
        </p:nvSpPr>
        <p:spPr>
          <a:xfrm>
            <a:off x="-1" y="78173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Infecções sexualmente transmissíveis (IST)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668522E-2CB0-4DCA-9A1E-DDE45EF8524C}"/>
              </a:ext>
            </a:extLst>
          </p:cNvPr>
          <p:cNvGrpSpPr/>
          <p:nvPr/>
        </p:nvGrpSpPr>
        <p:grpSpPr>
          <a:xfrm>
            <a:off x="2024722" y="1775750"/>
            <a:ext cx="8142556" cy="767225"/>
            <a:chOff x="2792" y="263114"/>
            <a:chExt cx="3900139" cy="2102582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6A827E48-2B81-44C1-BA3A-DEA23867C7C1}"/>
                </a:ext>
              </a:extLst>
            </p:cNvPr>
            <p:cNvSpPr/>
            <p:nvPr/>
          </p:nvSpPr>
          <p:spPr>
            <a:xfrm>
              <a:off x="2792" y="263114"/>
              <a:ext cx="3900139" cy="210258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EE2553E9-C738-443F-BCBB-8960B046A4C5}"/>
                </a:ext>
              </a:extLst>
            </p:cNvPr>
            <p:cNvSpPr txBox="1"/>
            <p:nvPr/>
          </p:nvSpPr>
          <p:spPr>
            <a:xfrm>
              <a:off x="64375" y="324697"/>
              <a:ext cx="3776973" cy="19794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pt-BR"/>
                <a:t>Antes denominadas doenças sexualmente transmissíveis (DST), são causadas por vírus, bactérias ou outros microrganismos.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5EFEDE7-F1A8-426D-9C3F-D446760C5447}"/>
              </a:ext>
            </a:extLst>
          </p:cNvPr>
          <p:cNvGrpSpPr/>
          <p:nvPr/>
        </p:nvGrpSpPr>
        <p:grpSpPr>
          <a:xfrm>
            <a:off x="2024721" y="2717939"/>
            <a:ext cx="8142556" cy="1018835"/>
            <a:chOff x="2792" y="263114"/>
            <a:chExt cx="3900139" cy="2102582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81E250F5-5056-4EC2-B48B-454A44D253E1}"/>
                </a:ext>
              </a:extLst>
            </p:cNvPr>
            <p:cNvSpPr/>
            <p:nvPr/>
          </p:nvSpPr>
          <p:spPr>
            <a:xfrm>
              <a:off x="2792" y="263114"/>
              <a:ext cx="3900139" cy="210258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tângulo: Cantos Arredondados 4">
              <a:extLst>
                <a:ext uri="{FF2B5EF4-FFF2-40B4-BE49-F238E27FC236}">
                  <a16:creationId xmlns:a16="http://schemas.microsoft.com/office/drawing/2014/main" id="{CD6B5B61-0842-495E-860E-AFD0B2157591}"/>
                </a:ext>
              </a:extLst>
            </p:cNvPr>
            <p:cNvSpPr txBox="1"/>
            <p:nvPr/>
          </p:nvSpPr>
          <p:spPr>
            <a:xfrm>
              <a:off x="64375" y="324697"/>
              <a:ext cx="3776973" cy="19794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pt-BR"/>
                <a:t>São transmitidas, principalmente, por meio do contato sexual (oral, vaginal, anal) com uma pessoa que esteja contaminada, sem o uso de preservativo. Pode passar da mãe para o bebê durante a gestação, o parto ou a amamentação.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A569974-9FA6-4302-809C-28903B382CD3}"/>
              </a:ext>
            </a:extLst>
          </p:cNvPr>
          <p:cNvGrpSpPr/>
          <p:nvPr/>
        </p:nvGrpSpPr>
        <p:grpSpPr>
          <a:xfrm>
            <a:off x="2024721" y="3912951"/>
            <a:ext cx="8142556" cy="1018835"/>
            <a:chOff x="2792" y="263114"/>
            <a:chExt cx="3900139" cy="2102582"/>
          </a:xfrm>
          <a:solidFill>
            <a:srgbClr val="9DD5E7"/>
          </a:solidFill>
          <a:scene3d>
            <a:camera prst="orthographicFront"/>
            <a:lightRig rig="flat" dir="t"/>
          </a:scene3d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38C8E05-0625-4123-9EF0-30E5B655C4B3}"/>
                </a:ext>
              </a:extLst>
            </p:cNvPr>
            <p:cNvSpPr/>
            <p:nvPr/>
          </p:nvSpPr>
          <p:spPr>
            <a:xfrm>
              <a:off x="2792" y="263114"/>
              <a:ext cx="3900139" cy="210258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23440C47-7AE9-4E67-A101-AED469FB7E8B}"/>
                </a:ext>
              </a:extLst>
            </p:cNvPr>
            <p:cNvSpPr txBox="1"/>
            <p:nvPr/>
          </p:nvSpPr>
          <p:spPr>
            <a:xfrm>
              <a:off x="64375" y="324697"/>
              <a:ext cx="3776973" cy="19794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pt-BR"/>
                <a:t>Podem se manifestar por meio de feridas, corrimentos ou verrugas no</a:t>
              </a:r>
            </a:p>
            <a:p>
              <a:r>
                <a:rPr lang="pt-BR"/>
                <a:t>ânus ou nos órgãos genitais. Em alguns casos, as feridas e manchas aparecem em outras partes do corpo, como palma das mãos, olhos e língua.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041BDCC-B45C-4D59-A780-DA492C16E7EC}"/>
              </a:ext>
            </a:extLst>
          </p:cNvPr>
          <p:cNvGrpSpPr/>
          <p:nvPr/>
        </p:nvGrpSpPr>
        <p:grpSpPr>
          <a:xfrm>
            <a:off x="2024722" y="5107963"/>
            <a:ext cx="8142555" cy="986648"/>
            <a:chOff x="2792" y="263114"/>
            <a:chExt cx="3900139" cy="2102582"/>
          </a:xfrm>
          <a:solidFill>
            <a:srgbClr val="C2E5F0"/>
          </a:solidFill>
          <a:scene3d>
            <a:camera prst="orthographicFront"/>
            <a:lightRig rig="flat" dir="t"/>
          </a:scene3d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8C30322B-3A22-4B42-9CEF-063ED1068EFC}"/>
                </a:ext>
              </a:extLst>
            </p:cNvPr>
            <p:cNvSpPr/>
            <p:nvPr/>
          </p:nvSpPr>
          <p:spPr>
            <a:xfrm>
              <a:off x="2792" y="263114"/>
              <a:ext cx="3900139" cy="210258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122387A3-09D2-4A2C-B4F0-8B7E67123E2A}"/>
                </a:ext>
              </a:extLst>
            </p:cNvPr>
            <p:cNvSpPr txBox="1"/>
            <p:nvPr/>
          </p:nvSpPr>
          <p:spPr>
            <a:xfrm>
              <a:off x="64375" y="324697"/>
              <a:ext cx="3776973" cy="19794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pt-BR"/>
                <a:t>Qualquer alteração nos órgãos genitais ou em outras partes do corpo deve ser relatada a um médico para que ele faça o diagnóstico correto e prescreva o tratamento adequado.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11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33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C8159-0D3C-4340-8BA6-DE01FCF76FAB}"/>
              </a:ext>
            </a:extLst>
          </p:cNvPr>
          <p:cNvSpPr txBox="1">
            <a:spLocks/>
          </p:cNvSpPr>
          <p:nvPr/>
        </p:nvSpPr>
        <p:spPr>
          <a:xfrm>
            <a:off x="0" y="69643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Infecção pelo HIV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18D0BB-028A-48FF-8B9B-0D407A622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12" y="1823626"/>
            <a:ext cx="5576460" cy="453272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FFE8F48-3D3C-4630-9126-7E80B93A7FC0}"/>
              </a:ext>
            </a:extLst>
          </p:cNvPr>
          <p:cNvSpPr/>
          <p:nvPr/>
        </p:nvSpPr>
        <p:spPr>
          <a:xfrm>
            <a:off x="1140232" y="1829712"/>
            <a:ext cx="385762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/>
              <a:t>HIV é a sigla em inglês para o vírus da imunodeficiência humana, causador da aids.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E1FB147-84B4-4552-8F7D-BF42703F2C9D}"/>
              </a:ext>
            </a:extLst>
          </p:cNvPr>
          <p:cNvSpPr/>
          <p:nvPr/>
        </p:nvSpPr>
        <p:spPr>
          <a:xfrm>
            <a:off x="1140231" y="3032355"/>
            <a:ext cx="385762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/>
              <a:t>Esse vírus afeta o sistema imunitário, responsável pela defesa do organismo contra doenças.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F2537CF-54B0-422B-B8AF-66A4D7A548BC}"/>
              </a:ext>
            </a:extLst>
          </p:cNvPr>
          <p:cNvSpPr/>
          <p:nvPr/>
        </p:nvSpPr>
        <p:spPr>
          <a:xfrm>
            <a:off x="1137460" y="4234998"/>
            <a:ext cx="3857625" cy="646331"/>
          </a:xfrm>
          <a:prstGeom prst="rect">
            <a:avLst/>
          </a:prstGeom>
          <a:solidFill>
            <a:srgbClr val="9DD5E7"/>
          </a:solidFill>
        </p:spPr>
        <p:txBody>
          <a:bodyPr wrap="square">
            <a:spAutoFit/>
          </a:bodyPr>
          <a:lstStyle/>
          <a:p>
            <a:r>
              <a:rPr lang="pt-BR"/>
              <a:t>Ter o HIV não significa que a pessoa tem aids.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1F058E4-3566-4B21-B494-4B8E3727F871}"/>
              </a:ext>
            </a:extLst>
          </p:cNvPr>
          <p:cNvSpPr/>
          <p:nvPr/>
        </p:nvSpPr>
        <p:spPr>
          <a:xfrm>
            <a:off x="1137459" y="5156021"/>
            <a:ext cx="3857625" cy="1200329"/>
          </a:xfrm>
          <a:prstGeom prst="rect">
            <a:avLst/>
          </a:prstGeom>
          <a:solidFill>
            <a:srgbClr val="C2E5F0"/>
          </a:solidFill>
        </p:spPr>
        <p:txBody>
          <a:bodyPr wrap="square">
            <a:spAutoFit/>
          </a:bodyPr>
          <a:lstStyle/>
          <a:p>
            <a:r>
              <a:rPr lang="pt-BR"/>
              <a:t>Aids é o estágio mais avançado da doença: o organismo fica vulnerável a infecções oportunistas, como pneumonia e tuberculose.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12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42A86-481A-4CE5-99E4-5D626AB68880}"/>
              </a:ext>
            </a:extLst>
          </p:cNvPr>
          <p:cNvSpPr txBox="1">
            <a:spLocks/>
          </p:cNvSpPr>
          <p:nvPr/>
        </p:nvSpPr>
        <p:spPr>
          <a:xfrm>
            <a:off x="19047" y="66875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Outras IST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7EF626-9C06-44B8-B4B5-2294C78F8A9F}"/>
              </a:ext>
            </a:extLst>
          </p:cNvPr>
          <p:cNvSpPr/>
          <p:nvPr/>
        </p:nvSpPr>
        <p:spPr>
          <a:xfrm>
            <a:off x="744720" y="1820698"/>
            <a:ext cx="516588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/>
              <a:t>Sífilis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74E283B-2C89-4588-A3D2-CA8CF73090FB}"/>
              </a:ext>
            </a:extLst>
          </p:cNvPr>
          <p:cNvSpPr/>
          <p:nvPr/>
        </p:nvSpPr>
        <p:spPr>
          <a:xfrm>
            <a:off x="749195" y="4366244"/>
            <a:ext cx="51614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/>
              <a:t>Gonorreia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C4EA78-C253-411D-8716-3FAFF77769CF}"/>
              </a:ext>
            </a:extLst>
          </p:cNvPr>
          <p:cNvSpPr/>
          <p:nvPr/>
        </p:nvSpPr>
        <p:spPr>
          <a:xfrm>
            <a:off x="6092443" y="1822437"/>
            <a:ext cx="5354837" cy="400110"/>
          </a:xfrm>
          <a:prstGeom prst="rect">
            <a:avLst/>
          </a:prstGeom>
          <a:solidFill>
            <a:srgbClr val="9DD5E7"/>
          </a:solidFill>
          <a:ln>
            <a:solidFill>
              <a:srgbClr val="2D98B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/>
              <a:t>Herpes genital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4B070AE-216A-4E08-BCAE-295E7DA76F52}"/>
              </a:ext>
            </a:extLst>
          </p:cNvPr>
          <p:cNvSpPr/>
          <p:nvPr/>
        </p:nvSpPr>
        <p:spPr>
          <a:xfrm>
            <a:off x="754147" y="1381265"/>
            <a:ext cx="516588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BACTERIANAS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68B64C-D38A-42AD-959D-5D6D2A0A8742}"/>
              </a:ext>
            </a:extLst>
          </p:cNvPr>
          <p:cNvSpPr/>
          <p:nvPr/>
        </p:nvSpPr>
        <p:spPr>
          <a:xfrm>
            <a:off x="6092442" y="1386315"/>
            <a:ext cx="5354837" cy="369332"/>
          </a:xfrm>
          <a:prstGeom prst="rect">
            <a:avLst/>
          </a:prstGeom>
          <a:solidFill>
            <a:srgbClr val="2D98B9"/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VIRAIS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D1986D9-159A-41D8-872F-7B4DFBB786C1}"/>
              </a:ext>
            </a:extLst>
          </p:cNvPr>
          <p:cNvSpPr/>
          <p:nvPr/>
        </p:nvSpPr>
        <p:spPr>
          <a:xfrm>
            <a:off x="6092442" y="4004441"/>
            <a:ext cx="5377441" cy="400110"/>
          </a:xfrm>
          <a:prstGeom prst="rect">
            <a:avLst/>
          </a:prstGeom>
          <a:solidFill>
            <a:srgbClr val="C2E5F0"/>
          </a:solidFill>
          <a:ln>
            <a:solidFill>
              <a:srgbClr val="2D98B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/>
              <a:t>HPV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90031F2-CF7E-433E-9559-9408E8A60354}"/>
              </a:ext>
            </a:extLst>
          </p:cNvPr>
          <p:cNvSpPr/>
          <p:nvPr/>
        </p:nvSpPr>
        <p:spPr>
          <a:xfrm>
            <a:off x="744720" y="2236512"/>
            <a:ext cx="5165886" cy="209288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Agente causador</a:t>
            </a:r>
            <a:r>
              <a:rPr lang="pt-BR" sz="1300"/>
              <a:t>: </a:t>
            </a:r>
            <a:r>
              <a:rPr lang="pt-BR" sz="1300" i="1"/>
              <a:t>Treponema pallidum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Transmissão</a:t>
            </a:r>
            <a:r>
              <a:rPr lang="pt-BR" sz="1300"/>
              <a:t>: Contato sexual com parceiros contaminados, transfusão sanguínea, da mãe para o bebê na gestação (através da placenta)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Sintomas</a:t>
            </a:r>
            <a:r>
              <a:rPr lang="pt-BR" sz="1300"/>
              <a:t>: lesões endurecidas e pouco dolorosas nos órgãos genitais, que podem desaparecer em algumas semanas; pontos vermelhos na pele em diversas partes do corpo, como mãos e pés; febre e dores no corpo. Em estágios mais avançados, agravamento das lesões na pele e os sistemas nervoso, cardiovascular e urinário são atingidos, levando à morte.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Prevenção</a:t>
            </a:r>
            <a:r>
              <a:rPr lang="pt-BR" sz="1300"/>
              <a:t>: uso de preservativos nas relações sexuais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8D74E48-5AED-4225-8174-E0989F583EDE}"/>
              </a:ext>
            </a:extLst>
          </p:cNvPr>
          <p:cNvSpPr/>
          <p:nvPr/>
        </p:nvSpPr>
        <p:spPr>
          <a:xfrm>
            <a:off x="746006" y="4783689"/>
            <a:ext cx="5165885" cy="169277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Agente causador</a:t>
            </a:r>
            <a:r>
              <a:rPr lang="pt-BR" sz="1300"/>
              <a:t>: </a:t>
            </a:r>
            <a:r>
              <a:rPr lang="pt-BR" sz="1300" i="1" err="1"/>
              <a:t>Chlamydia</a:t>
            </a:r>
            <a:r>
              <a:rPr lang="pt-BR" sz="1300" i="1"/>
              <a:t> </a:t>
            </a:r>
            <a:r>
              <a:rPr lang="pt-BR" sz="1300" i="1" err="1"/>
              <a:t>trachomatis</a:t>
            </a:r>
            <a:endParaRPr lang="pt-BR" sz="1300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Transmissão</a:t>
            </a:r>
            <a:r>
              <a:rPr lang="pt-BR" sz="1300"/>
              <a:t>: Contato sexual com parceiros contaminados, da mãe para o bebê durante o parto.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Sintomas</a:t>
            </a:r>
            <a:r>
              <a:rPr lang="pt-BR" sz="1300"/>
              <a:t>: corrimento com pus e dor sexual nas mulheres; dor ao urinar, dores nos testículos, corrimento amarelado ou de cor clara (com pus) no homens; pode causar infertilidade. No bebê, pode causar cegueira.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Prevenção</a:t>
            </a:r>
            <a:r>
              <a:rPr lang="pt-BR" sz="1300"/>
              <a:t>: uso de preservativos nas relações sexuais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2D52095-4B05-427C-BE96-B223E19F9167}"/>
              </a:ext>
            </a:extLst>
          </p:cNvPr>
          <p:cNvSpPr/>
          <p:nvPr/>
        </p:nvSpPr>
        <p:spPr>
          <a:xfrm>
            <a:off x="6092442" y="2218684"/>
            <a:ext cx="5354837" cy="1738938"/>
          </a:xfrm>
          <a:prstGeom prst="rect">
            <a:avLst/>
          </a:prstGeom>
          <a:noFill/>
          <a:ln>
            <a:solidFill>
              <a:srgbClr val="2D98B9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Agente causador</a:t>
            </a:r>
            <a:r>
              <a:rPr lang="pt-BR" sz="1300"/>
              <a:t>: vírus do herpes simples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Transmissão</a:t>
            </a:r>
            <a:r>
              <a:rPr lang="pt-BR" sz="1300"/>
              <a:t>: contato sexual com parceiros contaminados e da mãe para o bebê durante o parto.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Sintomas</a:t>
            </a:r>
            <a:r>
              <a:rPr lang="pt-BR" sz="1300"/>
              <a:t>: Aparecimento de bolhas agrupadas na região do pênis, da vagina, do ânus ou do colo do útero que podem ser dolorosas e causar coceira e dor ao urinar.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Prevenção</a:t>
            </a:r>
            <a:r>
              <a:rPr lang="pt-BR" sz="1300"/>
              <a:t>: uso de preservativo nas relações sexuais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5B4B3B6-BA7B-4937-9995-2F8221FE111A}"/>
              </a:ext>
            </a:extLst>
          </p:cNvPr>
          <p:cNvSpPr/>
          <p:nvPr/>
        </p:nvSpPr>
        <p:spPr>
          <a:xfrm>
            <a:off x="6092442" y="4410484"/>
            <a:ext cx="5377441" cy="1892826"/>
          </a:xfrm>
          <a:prstGeom prst="rect">
            <a:avLst/>
          </a:prstGeom>
          <a:noFill/>
          <a:ln>
            <a:solidFill>
              <a:srgbClr val="2D98B9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Agente causador</a:t>
            </a:r>
            <a:r>
              <a:rPr lang="pt-BR" sz="1300"/>
              <a:t>: vírus HPV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Transmissão</a:t>
            </a:r>
            <a:r>
              <a:rPr lang="pt-BR" sz="1300"/>
              <a:t>: contato sexual com parceiros contaminados, da mãe para o bebê durante o parto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Sintomas</a:t>
            </a:r>
            <a:r>
              <a:rPr lang="pt-BR" sz="1300"/>
              <a:t>: A maioria das infecções por HPV é assintomática. Quando presentes, incluem verrugas e lesões no pênis, na vagina, no ânus, no colo do útero, na boca e na garganta, além de irritação e coceira nas regiões genitais. Alguns tipos de vírus HPV podem causar câncer, sobretudo no colo do útero e no ânus.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/>
              <a:t>Prevenção</a:t>
            </a:r>
            <a:r>
              <a:rPr lang="pt-BR" sz="1300"/>
              <a:t>: uso de preservativos e vacinação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13</a:t>
            </a:fld>
            <a:endParaRPr lang="pt-BR"/>
          </a:p>
        </p:txBody>
      </p:sp>
      <p:pic>
        <p:nvPicPr>
          <p:cNvPr id="1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26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843790"/>
            <a:ext cx="9144000" cy="14363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4800">
                <a:latin typeface="+mn-lt"/>
              </a:rPr>
              <a:t>Apresentação 6 – </a:t>
            </a:r>
            <a:r>
              <a:rPr lang="pt-BR" sz="4800" b="1">
                <a:latin typeface="+mn-lt"/>
              </a:rPr>
              <a:t>SER HUMANO: DESENVOLVIMENTO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981325"/>
          </a:xfrm>
        </p:spPr>
        <p:txBody>
          <a:bodyPr>
            <a:noAutofit/>
          </a:bodyPr>
          <a:lstStyle/>
          <a:p>
            <a:r>
              <a:rPr lang="pt-BR" sz="3000" b="1"/>
              <a:t>O sistema genital</a:t>
            </a:r>
          </a:p>
          <a:p>
            <a:r>
              <a:rPr lang="pt-BR" sz="3000" b="1"/>
              <a:t>Puberdade e características sexuais secundárias</a:t>
            </a:r>
          </a:p>
          <a:p>
            <a:r>
              <a:rPr lang="pt-BR" sz="3000" b="1"/>
              <a:t>As glândulas e os hormônios</a:t>
            </a:r>
          </a:p>
          <a:p>
            <a:r>
              <a:rPr lang="pt-BR" sz="3000" b="1"/>
              <a:t>Sexo e sexualidade</a:t>
            </a:r>
          </a:p>
          <a:p>
            <a:r>
              <a:rPr lang="pt-BR" sz="3000" b="1" err="1"/>
              <a:t>ISTs</a:t>
            </a:r>
            <a:endParaRPr lang="pt-BR" sz="3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08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AFE7E28-F761-014E-84E4-F0379A4C0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" r="2657"/>
          <a:stretch/>
        </p:blipFill>
        <p:spPr>
          <a:xfrm>
            <a:off x="3261359" y="562520"/>
            <a:ext cx="8920481" cy="629547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0E299C1-CDFD-4A7A-A49C-6F4D2C0E61B5}"/>
              </a:ext>
            </a:extLst>
          </p:cNvPr>
          <p:cNvSpPr txBox="1">
            <a:spLocks/>
          </p:cNvSpPr>
          <p:nvPr/>
        </p:nvSpPr>
        <p:spPr>
          <a:xfrm>
            <a:off x="347789" y="741857"/>
            <a:ext cx="3106070" cy="19389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Sistema genital masculino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3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6A9A2E1-D1AE-F482-BDA6-541FA00D66DA}"/>
              </a:ext>
            </a:extLst>
          </p:cNvPr>
          <p:cNvSpPr txBox="1"/>
          <p:nvPr/>
        </p:nvSpPr>
        <p:spPr>
          <a:xfrm>
            <a:off x="347789" y="3207656"/>
            <a:ext cx="254531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 sistema genital masculino é encarregado da produção de espermatozoides e de hormônios, como a testosterona.</a:t>
            </a:r>
          </a:p>
        </p:txBody>
      </p:sp>
    </p:spTree>
    <p:extLst>
      <p:ext uri="{BB962C8B-B14F-4D97-AF65-F5344CB8AC3E}">
        <p14:creationId xmlns:p14="http://schemas.microsoft.com/office/powerpoint/2010/main" val="409037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29B8449-D965-3E25-A6D9-75B5A866C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" r="4509"/>
          <a:stretch/>
        </p:blipFill>
        <p:spPr>
          <a:xfrm>
            <a:off x="3688080" y="485775"/>
            <a:ext cx="8488680" cy="63627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C49F3F-F7B7-4541-85B6-F55419339D5D}"/>
              </a:ext>
            </a:extLst>
          </p:cNvPr>
          <p:cNvSpPr txBox="1">
            <a:spLocks/>
          </p:cNvSpPr>
          <p:nvPr/>
        </p:nvSpPr>
        <p:spPr>
          <a:xfrm>
            <a:off x="431610" y="715427"/>
            <a:ext cx="3688080" cy="1444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>
                <a:latin typeface="+mn-lt"/>
              </a:rPr>
              <a:t>Sistema genital feminino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4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8055F84-5B6A-B3E7-E517-7EFECE28171D}"/>
              </a:ext>
            </a:extLst>
          </p:cNvPr>
          <p:cNvSpPr txBox="1"/>
          <p:nvPr/>
        </p:nvSpPr>
        <p:spPr>
          <a:xfrm>
            <a:off x="431610" y="3112914"/>
            <a:ext cx="2824861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/>
              <a:t>O sistema genital feminino é responsável pela produção de ovócitos (gametas femininos) e de hormônios, como o estrógeno e a progesterona, e também abriga o bebê em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280388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215F3-FFCD-4303-8B87-7C737DF519DB}"/>
              </a:ext>
            </a:extLst>
          </p:cNvPr>
          <p:cNvSpPr txBox="1">
            <a:spLocks/>
          </p:cNvSpPr>
          <p:nvPr/>
        </p:nvSpPr>
        <p:spPr>
          <a:xfrm>
            <a:off x="0" y="67777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Adolescência e puberdade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F643921-9BF7-4524-B309-9FD706B0519F}"/>
              </a:ext>
            </a:extLst>
          </p:cNvPr>
          <p:cNvSpPr/>
          <p:nvPr/>
        </p:nvSpPr>
        <p:spPr>
          <a:xfrm>
            <a:off x="913340" y="1695971"/>
            <a:ext cx="10086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latin typeface="FrutigerLTStd-Light"/>
              </a:rPr>
              <a:t>A adolescência é um período de muitas mudanças na vida de uma pessoa. Além das mudanças corporais típicas da </a:t>
            </a:r>
            <a:r>
              <a:rPr lang="pt-BR" sz="1800" b="1" i="0" u="none" strike="noStrike" baseline="0">
                <a:latin typeface="FrutigerLTStd-Bold"/>
              </a:rPr>
              <a:t>puberdade</a:t>
            </a:r>
            <a:r>
              <a:rPr lang="pt-BR" sz="1800" b="0" i="0" u="none" strike="noStrike" baseline="0">
                <a:latin typeface="FrutigerLTStd-Light"/>
              </a:rPr>
              <a:t>, o adolescente pode começar a experimentar alguns sentimentos que não conhecia antes, o que pode provocar confusão de emoções, mudanças de atitudes e de comportamentos.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5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4025743-08F8-049B-7D74-D1C4DBE64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945" y="2907940"/>
            <a:ext cx="9080110" cy="278216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031B91-7EB1-3130-89BF-9788C07EE957}"/>
              </a:ext>
            </a:extLst>
          </p:cNvPr>
          <p:cNvSpPr txBox="1"/>
          <p:nvPr/>
        </p:nvSpPr>
        <p:spPr>
          <a:xfrm>
            <a:off x="1649340" y="5643613"/>
            <a:ext cx="8734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>
                <a:latin typeface="FrutigerLTStd-Light"/>
              </a:rPr>
              <a:t>ZIRALDO. [A maior diferença]. </a:t>
            </a:r>
            <a:r>
              <a:rPr lang="pt-BR" sz="1200" b="1" i="0" u="none" strike="noStrike" baseline="0">
                <a:latin typeface="FrutigerLTStd-Bold"/>
              </a:rPr>
              <a:t>O Menino Maluquinho</a:t>
            </a:r>
            <a:r>
              <a:rPr lang="pt-BR" sz="1200" b="0" i="0" u="none" strike="noStrike" baseline="0">
                <a:latin typeface="FrutigerLTStd-Light"/>
              </a:rPr>
              <a:t>: tirinha do dia. [</a:t>
            </a:r>
            <a:r>
              <a:rPr lang="pt-BR" sz="1200" b="0" i="1" u="none" strike="noStrike" baseline="0">
                <a:latin typeface="FrutigerLTStd-LightItalic"/>
              </a:rPr>
              <a:t>S. l.</a:t>
            </a:r>
            <a:r>
              <a:rPr lang="pt-BR" sz="1200" b="0" i="0" u="none" strike="noStrike" baseline="0">
                <a:latin typeface="FrutigerLTStd-Light"/>
              </a:rPr>
              <a:t>], set. 2011. Disponível em:</a:t>
            </a:r>
          </a:p>
          <a:p>
            <a:pPr algn="l"/>
            <a:r>
              <a:rPr lang="pt-BR" sz="1200" b="0" i="0" u="none" strike="noStrike" baseline="0">
                <a:latin typeface="FrutigerLTStd-Light"/>
              </a:rPr>
              <a:t>http://omeninomaluquinho.educacional.com.br/</a:t>
            </a:r>
            <a:r>
              <a:rPr lang="pt-BR" sz="1200" b="0" i="0" u="none" strike="noStrike" baseline="0" err="1">
                <a:latin typeface="FrutigerLTStd-Light"/>
              </a:rPr>
              <a:t>PaginaTirinha</a:t>
            </a:r>
            <a:r>
              <a:rPr lang="pt-BR" sz="1200" b="0" i="0" u="none" strike="noStrike" baseline="0">
                <a:latin typeface="FrutigerLTStd-Light"/>
              </a:rPr>
              <a:t>/</a:t>
            </a:r>
            <a:r>
              <a:rPr lang="pt-BR" sz="1200" b="0" i="0" u="none" strike="noStrike" baseline="0" err="1">
                <a:latin typeface="FrutigerLTStd-Light"/>
              </a:rPr>
              <a:t>PaginaAnterior.asp?da</a:t>
            </a:r>
            <a:r>
              <a:rPr lang="pt-BR" sz="1200" b="0" i="0" u="none" strike="noStrike" baseline="0">
                <a:latin typeface="FrutigerLTStd-Light"/>
              </a:rPr>
              <a:t>=07092011. Acesso em: 5 jun. 2022.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89090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215F3-FFCD-4303-8B87-7C737DF519DB}"/>
              </a:ext>
            </a:extLst>
          </p:cNvPr>
          <p:cNvSpPr txBox="1">
            <a:spLocks/>
          </p:cNvSpPr>
          <p:nvPr/>
        </p:nvSpPr>
        <p:spPr>
          <a:xfrm>
            <a:off x="529881" y="850415"/>
            <a:ext cx="3843228" cy="14358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Os hormônios e a puberdade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F643921-9BF7-4524-B309-9FD706B0519F}"/>
              </a:ext>
            </a:extLst>
          </p:cNvPr>
          <p:cNvSpPr/>
          <p:nvPr/>
        </p:nvSpPr>
        <p:spPr>
          <a:xfrm>
            <a:off x="709763" y="2784558"/>
            <a:ext cx="3483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/>
              <a:t>O</a:t>
            </a:r>
            <a:r>
              <a:rPr lang="pt-BR" sz="1800" b="0" i="0" u="none" strike="noStrike" baseline="0" dirty="0"/>
              <a:t>s hormônios são responsáveis por mudanças que acontecem em nosso corpo, manifestações de </a:t>
            </a:r>
            <a:r>
              <a:rPr lang="pt-BR" sz="1800" b="1" i="0" u="none" strike="noStrike" baseline="0" dirty="0"/>
              <a:t>características sexuais secundárias</a:t>
            </a:r>
            <a:r>
              <a:rPr lang="pt-BR" sz="1800" b="0" i="0" u="none" strike="noStrike" baseline="0" dirty="0"/>
              <a:t>. Na </a:t>
            </a:r>
            <a:r>
              <a:rPr lang="pt-BR" sz="1800" b="1" i="0" u="none" strike="noStrike" baseline="0" dirty="0"/>
              <a:t>puberdade</a:t>
            </a:r>
            <a:r>
              <a:rPr lang="pt-BR" sz="1800" b="0" i="0" u="none" strike="noStrike" baseline="0" dirty="0"/>
              <a:t>, a ação dos hormônios começa a ficar mais intensa, principalmente a ação dos hormônios sexuais: </a:t>
            </a:r>
            <a:r>
              <a:rPr lang="pt-BR" sz="1800" b="1" i="0" u="none" strike="noStrike" baseline="0" dirty="0"/>
              <a:t>testosterona</a:t>
            </a:r>
            <a:r>
              <a:rPr lang="pt-BR" sz="1800" b="0" i="0" u="none" strike="noStrike" baseline="0" dirty="0"/>
              <a:t>, nos meninos, e </a:t>
            </a:r>
            <a:r>
              <a:rPr lang="pt-BR" sz="1800" b="1" i="0" u="none" strike="noStrike" baseline="0" dirty="0"/>
              <a:t>estrogênio</a:t>
            </a:r>
            <a:r>
              <a:rPr lang="pt-BR" sz="1800" b="0" i="0" u="none" strike="noStrike" baseline="0" dirty="0"/>
              <a:t>, nas meninas.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6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48C0C5-305C-A195-4FA7-CA74330E3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1" y="541598"/>
            <a:ext cx="5500867" cy="63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215F3-FFCD-4303-8B87-7C737DF519DB}"/>
              </a:ext>
            </a:extLst>
          </p:cNvPr>
          <p:cNvSpPr txBox="1">
            <a:spLocks/>
          </p:cNvSpPr>
          <p:nvPr/>
        </p:nvSpPr>
        <p:spPr>
          <a:xfrm>
            <a:off x="0" y="67777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Ovulação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533412-3617-4B87-A304-026EB9749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0"/>
          <a:stretch/>
        </p:blipFill>
        <p:spPr>
          <a:xfrm>
            <a:off x="4445796" y="1664420"/>
            <a:ext cx="7156004" cy="436574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F643921-9BF7-4524-B309-9FD706B0519F}"/>
              </a:ext>
            </a:extLst>
          </p:cNvPr>
          <p:cNvSpPr/>
          <p:nvPr/>
        </p:nvSpPr>
        <p:spPr>
          <a:xfrm>
            <a:off x="466726" y="1557337"/>
            <a:ext cx="367665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pt-BR"/>
              <a:t>Os hormônios secretados pela </a:t>
            </a:r>
            <a:r>
              <a:rPr lang="pt-BR" b="1"/>
              <a:t>hipófise </a:t>
            </a:r>
            <a:r>
              <a:rPr lang="pt-BR"/>
              <a:t>estimulam, a cada mês, o amadurecimento de um gameta feminino.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B410583-CC63-4DDA-B431-6B9DA91AFF71}"/>
              </a:ext>
            </a:extLst>
          </p:cNvPr>
          <p:cNvSpPr/>
          <p:nvPr/>
        </p:nvSpPr>
        <p:spPr>
          <a:xfrm>
            <a:off x="466725" y="3429000"/>
            <a:ext cx="367665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t-BR"/>
              <a:t>Os ovócitos se desenvolvem nos </a:t>
            </a:r>
            <a:r>
              <a:rPr lang="pt-BR" b="1"/>
              <a:t>ovários </a:t>
            </a:r>
            <a:r>
              <a:rPr lang="pt-BR"/>
              <a:t>em meio a um conjunto de células chamado folículo. 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5D463B-D38B-4AA2-A296-73916C8C96CB}"/>
              </a:ext>
            </a:extLst>
          </p:cNvPr>
          <p:cNvSpPr/>
          <p:nvPr/>
        </p:nvSpPr>
        <p:spPr>
          <a:xfrm>
            <a:off x="466726" y="5024735"/>
            <a:ext cx="36766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Quando o gameta feminino está no estágio de ovócito secundário, o folículo se rompe e libera o gameta, no processo chamado </a:t>
            </a:r>
            <a:r>
              <a:rPr lang="pt-BR" b="1" dirty="0"/>
              <a:t>ovulação</a:t>
            </a:r>
            <a:r>
              <a:rPr lang="pt-BR" dirty="0"/>
              <a:t>.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481C08E4-2835-41B1-AB72-E9A4604452A6}"/>
              </a:ext>
            </a:extLst>
          </p:cNvPr>
          <p:cNvSpPr/>
          <p:nvPr/>
        </p:nvSpPr>
        <p:spPr>
          <a:xfrm>
            <a:off x="2119312" y="2811810"/>
            <a:ext cx="37147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FB7A3EAD-C361-4E62-85C1-7B26F01E440F}"/>
              </a:ext>
            </a:extLst>
          </p:cNvPr>
          <p:cNvSpPr/>
          <p:nvPr/>
        </p:nvSpPr>
        <p:spPr>
          <a:xfrm>
            <a:off x="2119311" y="4371749"/>
            <a:ext cx="37147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7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46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B345A-EFF4-4FBC-99AE-50AA33234B03}"/>
              </a:ext>
            </a:extLst>
          </p:cNvPr>
          <p:cNvSpPr txBox="1">
            <a:spLocks/>
          </p:cNvSpPr>
          <p:nvPr/>
        </p:nvSpPr>
        <p:spPr>
          <a:xfrm>
            <a:off x="0" y="68017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Menstruação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72BB877-EFC2-431A-8EAD-9342F03A608F}"/>
              </a:ext>
            </a:extLst>
          </p:cNvPr>
          <p:cNvGrpSpPr/>
          <p:nvPr/>
        </p:nvGrpSpPr>
        <p:grpSpPr>
          <a:xfrm>
            <a:off x="1387989" y="1808641"/>
            <a:ext cx="3900139" cy="2344582"/>
            <a:chOff x="2792" y="263114"/>
            <a:chExt cx="3900139" cy="210258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2EE13D33-498F-453C-B223-24735B8A2E8B}"/>
                </a:ext>
              </a:extLst>
            </p:cNvPr>
            <p:cNvSpPr/>
            <p:nvPr/>
          </p:nvSpPr>
          <p:spPr>
            <a:xfrm>
              <a:off x="2792" y="263114"/>
              <a:ext cx="3900139" cy="210258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tângulo: Cantos Arredondados 4">
              <a:extLst>
                <a:ext uri="{FF2B5EF4-FFF2-40B4-BE49-F238E27FC236}">
                  <a16:creationId xmlns:a16="http://schemas.microsoft.com/office/drawing/2014/main" id="{30A7E02D-C9A6-4F56-A1FF-A9DDC8125F5F}"/>
                </a:ext>
              </a:extLst>
            </p:cNvPr>
            <p:cNvSpPr txBox="1"/>
            <p:nvPr/>
          </p:nvSpPr>
          <p:spPr>
            <a:xfrm>
              <a:off x="64375" y="324697"/>
              <a:ext cx="3776973" cy="19794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pt-BR" b="1"/>
                <a:t>1. </a:t>
              </a:r>
              <a:r>
                <a:rPr lang="pt-BR"/>
                <a:t>Para receber o ovócito secundário liberado, o corpo da mulher em idade reprodutiva se prepara para uma possível fecundação (e, como consequência, uma gravidez): a parede interna do útero (endométrio) adquire mais células e vasos sanguíneos e se prepara para abrigar o embrião.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792F384-9D5B-4F05-81C4-DE0255F824E1}"/>
              </a:ext>
            </a:extLst>
          </p:cNvPr>
          <p:cNvGrpSpPr/>
          <p:nvPr/>
        </p:nvGrpSpPr>
        <p:grpSpPr>
          <a:xfrm>
            <a:off x="7405959" y="2259963"/>
            <a:ext cx="3900139" cy="1554074"/>
            <a:chOff x="2792" y="350586"/>
            <a:chExt cx="3900139" cy="210258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C93B15C6-AC18-47D6-B5CD-ED9B0C9C8830}"/>
                </a:ext>
              </a:extLst>
            </p:cNvPr>
            <p:cNvSpPr/>
            <p:nvPr/>
          </p:nvSpPr>
          <p:spPr>
            <a:xfrm>
              <a:off x="2792" y="350586"/>
              <a:ext cx="3900139" cy="210258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ADB26A3A-3B59-4285-91D0-0CA8B42400FA}"/>
                </a:ext>
              </a:extLst>
            </p:cNvPr>
            <p:cNvSpPr txBox="1"/>
            <p:nvPr/>
          </p:nvSpPr>
          <p:spPr>
            <a:xfrm>
              <a:off x="64374" y="417072"/>
              <a:ext cx="3776973" cy="19794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pt-BR" b="1"/>
                <a:t>2. </a:t>
              </a:r>
              <a:r>
                <a:rPr lang="pt-BR"/>
                <a:t>Quando a fecundação não ocorre, o ovócito não fecundado e parte do endométrio são eliminados, resultando em sangramento, fase conhecida por </a:t>
              </a:r>
              <a:r>
                <a:rPr lang="pt-BR" b="1"/>
                <a:t>menstruação</a:t>
              </a:r>
              <a:r>
                <a:rPr lang="pt-BR"/>
                <a:t>.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1FFC280-1DFD-40C0-97D8-990BEDA78D41}"/>
              </a:ext>
            </a:extLst>
          </p:cNvPr>
          <p:cNvGrpSpPr/>
          <p:nvPr/>
        </p:nvGrpSpPr>
        <p:grpSpPr>
          <a:xfrm>
            <a:off x="896721" y="4705781"/>
            <a:ext cx="10615725" cy="511777"/>
            <a:chOff x="2792" y="263114"/>
            <a:chExt cx="3900139" cy="2102582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83C55B77-B8A3-46F1-B68D-828AEAC7AB85}"/>
                </a:ext>
              </a:extLst>
            </p:cNvPr>
            <p:cNvSpPr/>
            <p:nvPr/>
          </p:nvSpPr>
          <p:spPr>
            <a:xfrm>
              <a:off x="2792" y="263114"/>
              <a:ext cx="3900139" cy="210258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id="{8A48ED54-4B3C-4237-A254-C5948B3FFB2A}"/>
                </a:ext>
              </a:extLst>
            </p:cNvPr>
            <p:cNvSpPr txBox="1"/>
            <p:nvPr/>
          </p:nvSpPr>
          <p:spPr>
            <a:xfrm>
              <a:off x="64375" y="324697"/>
              <a:ext cx="3776973" cy="19794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/>
              <a:r>
                <a:rPr lang="pt-BR" sz="1600"/>
                <a:t>O ciclo menstrual tem, em média, 28 dias e compreende alterações nos ovários e no útero. Ele é regulado por hormônios.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8</a:t>
            </a:fld>
            <a:endParaRPr lang="pt-BR"/>
          </a:p>
        </p:txBody>
      </p:sp>
      <p:pic>
        <p:nvPicPr>
          <p:cNvPr id="1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BC8E0538-7F28-E201-661C-43A3681F1717}"/>
              </a:ext>
            </a:extLst>
          </p:cNvPr>
          <p:cNvSpPr/>
          <p:nvPr/>
        </p:nvSpPr>
        <p:spPr>
          <a:xfrm>
            <a:off x="5755916" y="2392519"/>
            <a:ext cx="1182255" cy="877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8C5D33E-9D15-6082-62AE-99B4DBD65B59}"/>
              </a:ext>
            </a:extLst>
          </p:cNvPr>
          <p:cNvGrpSpPr/>
          <p:nvPr/>
        </p:nvGrpSpPr>
        <p:grpSpPr>
          <a:xfrm>
            <a:off x="896721" y="5538298"/>
            <a:ext cx="10615724" cy="511777"/>
            <a:chOff x="2792" y="263114"/>
            <a:chExt cx="3900139" cy="2102582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207D7358-D400-5718-25AD-F3E729548D98}"/>
                </a:ext>
              </a:extLst>
            </p:cNvPr>
            <p:cNvSpPr/>
            <p:nvPr/>
          </p:nvSpPr>
          <p:spPr>
            <a:xfrm>
              <a:off x="2792" y="263114"/>
              <a:ext cx="3900139" cy="2102582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etângulo: Cantos Arredondados 4">
              <a:extLst>
                <a:ext uri="{FF2B5EF4-FFF2-40B4-BE49-F238E27FC236}">
                  <a16:creationId xmlns:a16="http://schemas.microsoft.com/office/drawing/2014/main" id="{7B911E95-4EC4-871F-E69B-D6359212016C}"/>
                </a:ext>
              </a:extLst>
            </p:cNvPr>
            <p:cNvSpPr txBox="1"/>
            <p:nvPr/>
          </p:nvSpPr>
          <p:spPr>
            <a:xfrm>
              <a:off x="64375" y="324697"/>
              <a:ext cx="3776973" cy="197941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/>
              <a:r>
                <a:rPr lang="pt-BR" sz="1600" dirty="0"/>
                <a:t>Nos primeiros anos da menstruação, é comum a duração do ciclo ser irregular, variando de 21 a 38 dias.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19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B345A-EFF4-4FBC-99AE-50AA33234B03}"/>
              </a:ext>
            </a:extLst>
          </p:cNvPr>
          <p:cNvSpPr txBox="1">
            <a:spLocks/>
          </p:cNvSpPr>
          <p:nvPr/>
        </p:nvSpPr>
        <p:spPr>
          <a:xfrm>
            <a:off x="0" y="75294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 ovário e o útero no ciclo menstrual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CEBFF6-3388-4540-9E4F-4A23AA47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715" y="1456144"/>
            <a:ext cx="6560262" cy="415942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E6ED5EB-46BA-4483-BB0A-B0A0A7421C9C}"/>
              </a:ext>
            </a:extLst>
          </p:cNvPr>
          <p:cNvSpPr/>
          <p:nvPr/>
        </p:nvSpPr>
        <p:spPr>
          <a:xfrm>
            <a:off x="695043" y="2296994"/>
            <a:ext cx="31424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Na ovulação, há aumento dos níveis de estrógeno e de progesterona (produzidos nos ovários): desenvolvimento do endométrio, preparando o útero para receber um possível embrião.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DDA74E-CF18-4BF1-9396-BD2E09C66B44}"/>
              </a:ext>
            </a:extLst>
          </p:cNvPr>
          <p:cNvSpPr/>
          <p:nvPr/>
        </p:nvSpPr>
        <p:spPr>
          <a:xfrm>
            <a:off x="695043" y="4290451"/>
            <a:ext cx="2977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 não houver fecundação, os níveis de hormônios diminuem, e a menstruação ocorre.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2630D37-B9E7-4F35-87A0-D588754C08D8}"/>
              </a:ext>
            </a:extLst>
          </p:cNvPr>
          <p:cNvSpPr/>
          <p:nvPr/>
        </p:nvSpPr>
        <p:spPr>
          <a:xfrm>
            <a:off x="3581401" y="5812670"/>
            <a:ext cx="739971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Os dias próximos da ovulação são chamados dias férteis, pois são os dias mais prováveis de haver uma gravidez caso haja encontro do ovócito com o espermatozoide.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9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374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1271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FrutigerLTStd-Bold</vt:lpstr>
      <vt:lpstr>FrutigerLTStd-Light</vt:lpstr>
      <vt:lpstr>FrutigerLTStd-LightItalic</vt:lpstr>
      <vt:lpstr>Tema do Office</vt:lpstr>
      <vt:lpstr>Apresentação do PowerPoint</vt:lpstr>
      <vt:lpstr>Apresentação 6 – SER HUMANO: DESENVOLVIMENTO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8º ano - CIÊNCIAS Apresentação 1 ENERGIA ELÉTRICA: FONTES E TIPOS</dc:title>
  <dc:creator>Maria Carolina Dias Carreira</dc:creator>
  <cp:lastModifiedBy> </cp:lastModifiedBy>
  <cp:revision>6</cp:revision>
  <dcterms:created xsi:type="dcterms:W3CDTF">2019-04-02T16:45:58Z</dcterms:created>
  <dcterms:modified xsi:type="dcterms:W3CDTF">2023-08-04T14:15:26Z</dcterms:modified>
</cp:coreProperties>
</file>