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4" r:id="rId2"/>
    <p:sldId id="285" r:id="rId3"/>
    <p:sldId id="286" r:id="rId4"/>
    <p:sldId id="287" r:id="rId5"/>
    <p:sldId id="346" r:id="rId6"/>
    <p:sldId id="288" r:id="rId7"/>
    <p:sldId id="289" r:id="rId8"/>
    <p:sldId id="347" r:id="rId9"/>
    <p:sldId id="290" r:id="rId10"/>
    <p:sldId id="291" r:id="rId11"/>
    <p:sldId id="292" r:id="rId12"/>
    <p:sldId id="293" r:id="rId13"/>
    <p:sldId id="294" r:id="rId14"/>
    <p:sldId id="34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8" clrIdx="0"/>
  <p:cmAuthor id="2" name="Lilian Semenichin Nogueira" initials="LSN" lastIdx="44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CEFCEA"/>
    <a:srgbClr val="E0F2FD"/>
    <a:srgbClr val="CEEEFC"/>
    <a:srgbClr val="C2E5F0"/>
    <a:srgbClr val="D0DBF0"/>
    <a:srgbClr val="96B0DE"/>
    <a:srgbClr val="9DD6F9"/>
    <a:srgbClr val="DCDDE7"/>
    <a:srgbClr val="9DD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1845E-3960-469A-9054-234EC32DE01A}" v="4283" dt="2023-05-15T19:39:0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E6CF-0C2C-B444-91E1-6577EC89181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4BA5E-9CF5-DB4F-8C27-F22BE2635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7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4A29-F679-49E1-B223-97437BCB1FFC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4179-A045-42DF-99E8-1470833D6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CF516-0025-454A-9AFA-177FB417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B35E8C-6F70-430C-A215-55E7F0B1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1A07A-0523-4155-BF8A-BB12560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6FE5-EF10-374A-9715-2D5791FB7815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5019D-82AC-42CF-A92F-CD541DEE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F51E6-23A3-41A6-A10E-5A51F280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2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5B4D-1CC7-4B85-ADCB-07E9C3BC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AA191E-AF20-435C-A851-CB45F064A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035226-81D8-485E-BB21-7247479B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D96B-8347-164F-B238-C0652126E3F3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F0496-6040-4659-8218-D41BE9B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CA885-0209-4101-A786-1D1A50F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9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F429A-A2F2-46BD-95BE-30BA60E71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8400DC-3F36-4650-9678-EE7CC9F4D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A65CD-DC13-4112-BBFA-7C8756CC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98C-5985-4148-B25E-B8A4D796184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6AD2F-7B22-465E-AEA2-7D60DDDD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BB3FB-D055-485A-ADEF-9369B46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3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F1860-29E0-4224-BDEB-763900E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74C371-A594-4F56-949E-B9EABADB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2C70A-3D8F-4FCA-A96D-8B9CCFB9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1335-D5A2-D242-AFB9-101DCC48718F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D2105-DD57-4EB0-8BAC-A6AD40E9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E65CA-225E-445E-87B1-65F4A91C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39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7C2C0-53E2-4319-8345-1F43D9FF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A2E896-3ECE-4818-AD41-30F280E2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2EDC1-A310-4914-868F-6F54B12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DC9B-C7B6-DC46-BE4C-63AF588B1B1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0B97F-3936-4D5B-BB66-4F19A43E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5A3EAA-0867-46FC-AD10-B9939242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2506F-8A57-43A8-858B-3DDA1DDF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9A895-E1DC-410F-A7F4-2581592E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1D8374-FC13-42DF-BD5F-2F42A0AD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BD449E-5387-4160-91E1-B6BE3096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A146-0FFA-4C40-BADC-A9B6802EEB69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9F6E40-FA72-43D7-9ED4-1F0E38A7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57CB5D-2C51-4859-8046-B64FFB2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B1952-B940-41E5-B2B4-585103B2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2D75E3-0E38-45B6-B2E1-17ECC0EB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001D2F-939F-4985-AEE9-01AF4FC3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9DA30-4631-403F-A09A-243470D40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FD9C03-E1B1-44F6-ACB7-76F7F5EE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A61BFD-260B-4A11-8C38-A3257137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828-51DA-5041-BCE4-BCC11886F738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A9399A-37E0-4A40-962B-8297F76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03A901-03B0-4237-BA95-AFD6177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B5888-D0D9-4A97-92D4-3014066F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40AF04-F957-4B64-9887-B01C4A81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350-8A56-4542-A462-891B8A667EC5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C612F4-1F26-4338-9AEF-8B8F16DF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BE62F-6742-4622-B8F9-AA0EE0A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29B1A0-7952-4B9D-A671-D7F5A6C1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E48F-AAAF-A343-B47B-F182B758C42F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AB6DDB-114D-469E-883D-B62A1B9D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0441C-5419-4E1A-8AC1-A60350AA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6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A6D20-AB06-4ADD-B4F9-D275518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C4DDD-DBD9-4CBE-A302-D02C7314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3FA16-5703-4F3B-A619-ACD9785F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C676E7-4E0B-4749-A09B-79F705E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3751-667A-5441-BC1E-E1304F13A19E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FFB685-0961-4D83-A4F6-D9C8F3E8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67669-B855-4991-877A-2FA24EFE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08388-4948-4FD7-AB45-B35123C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8832AB-DE29-4086-BF97-AE95F92E5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59695-C541-4475-8609-11CD3215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845324-CF21-4A9D-9CB1-AE8F23D4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D60C-2294-AE41-952B-ADB6DCF2FC97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4046FC-1F3B-4181-899F-327BD40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D91E0-A9E5-4DDB-B49D-B562CCC4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529982-21DB-416E-8767-C57D5F67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72D7B6-817E-4253-89AB-9B4048F2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4F798-CC31-46B5-9C93-5B4E1070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1A02-8B6B-234D-97D8-777732DBBEF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6EA2C0-80DF-4EF6-AB73-38433028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AABEFC-0470-4DF9-AC2D-849DDF083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6898-FA62-4682-ACAB-D43F7C1A5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4"/>
          <a:stretch/>
        </p:blipFill>
        <p:spPr>
          <a:xfrm>
            <a:off x="-1" y="1"/>
            <a:ext cx="924893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3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BD71D88-8730-43CD-B570-31EAEEE43EEE}"/>
              </a:ext>
            </a:extLst>
          </p:cNvPr>
          <p:cNvSpPr/>
          <p:nvPr/>
        </p:nvSpPr>
        <p:spPr>
          <a:xfrm>
            <a:off x="786255" y="1719126"/>
            <a:ext cx="3810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Na maioria das briófitas, o gameta feminino, denominado </a:t>
            </a:r>
            <a:r>
              <a:rPr lang="pt-BR" b="1" dirty="0">
                <a:solidFill>
                  <a:srgbClr val="2F2F2E"/>
                </a:solidFill>
              </a:rPr>
              <a:t>oosfera</a:t>
            </a:r>
            <a:r>
              <a:rPr lang="pt-BR" dirty="0">
                <a:solidFill>
                  <a:srgbClr val="2F2F2E"/>
                </a:solidFill>
              </a:rPr>
              <a:t>, e o gameta masculino, denominado </a:t>
            </a:r>
            <a:r>
              <a:rPr lang="pt-BR" b="1" dirty="0">
                <a:solidFill>
                  <a:srgbClr val="2F2F2E"/>
                </a:solidFill>
              </a:rPr>
              <a:t>anterozoide</a:t>
            </a:r>
            <a:r>
              <a:rPr lang="pt-BR" dirty="0">
                <a:solidFill>
                  <a:srgbClr val="2F2F2E"/>
                </a:solidFill>
              </a:rPr>
              <a:t>, são produzidos em gametângios de indivíduos distintos.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6E47E6-946F-40F5-B33D-78BFA3AB1AB0}"/>
              </a:ext>
            </a:extLst>
          </p:cNvPr>
          <p:cNvSpPr/>
          <p:nvPr/>
        </p:nvSpPr>
        <p:spPr>
          <a:xfrm>
            <a:off x="848362" y="3429000"/>
            <a:ext cx="3453815" cy="5232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 água é necessária à reprodução desses organismos.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10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E0D073C-F38C-7336-8656-76C7D1C07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3" t="2565" r="14024" b="22750"/>
          <a:stretch/>
        </p:blipFill>
        <p:spPr>
          <a:xfrm>
            <a:off x="1473426" y="3952220"/>
            <a:ext cx="2203686" cy="176937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FA62464-E2F7-82EF-41F2-D574D37355E6}"/>
              </a:ext>
            </a:extLst>
          </p:cNvPr>
          <p:cNvSpPr txBox="1"/>
          <p:nvPr/>
        </p:nvSpPr>
        <p:spPr>
          <a:xfrm>
            <a:off x="838200" y="5771575"/>
            <a:ext cx="346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Os musgos são classificados no grupo das briófitas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CiutadellaRounded-Regular"/>
              </a:rPr>
              <a:t>.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E5C04E1-B862-1097-FD9A-4E42AB97A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675" y="561975"/>
            <a:ext cx="6021989" cy="63128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1DAE38-2BB6-4A3D-9E68-62F3B23022D1}"/>
              </a:ext>
            </a:extLst>
          </p:cNvPr>
          <p:cNvSpPr txBox="1">
            <a:spLocks/>
          </p:cNvSpPr>
          <p:nvPr/>
        </p:nvSpPr>
        <p:spPr>
          <a:xfrm>
            <a:off x="0" y="729085"/>
            <a:ext cx="12192000" cy="701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briófitas</a:t>
            </a:r>
          </a:p>
        </p:txBody>
      </p:sp>
    </p:spTree>
    <p:extLst>
      <p:ext uri="{BB962C8B-B14F-4D97-AF65-F5344CB8AC3E}">
        <p14:creationId xmlns:p14="http://schemas.microsoft.com/office/powerpoint/2010/main" val="282634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1966789-D676-3FBB-C199-135E6658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5" y="844935"/>
            <a:ext cx="7443197" cy="59293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023002-CA55-4BAD-8DE1-D8A8412DED17}"/>
              </a:ext>
            </a:extLst>
          </p:cNvPr>
          <p:cNvSpPr txBox="1">
            <a:spLocks/>
          </p:cNvSpPr>
          <p:nvPr/>
        </p:nvSpPr>
        <p:spPr>
          <a:xfrm>
            <a:off x="0" y="668985"/>
            <a:ext cx="12192000" cy="691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pteridófitas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E852916-562A-46D1-BCD9-20302504D359}"/>
              </a:ext>
            </a:extLst>
          </p:cNvPr>
          <p:cNvSpPr/>
          <p:nvPr/>
        </p:nvSpPr>
        <p:spPr>
          <a:xfrm>
            <a:off x="7075972" y="1415406"/>
            <a:ext cx="461717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Nas samambaias, os esporângios estão agrupados em estruturas denominadas </a:t>
            </a:r>
            <a:r>
              <a:rPr lang="pt-BR" b="1" dirty="0">
                <a:solidFill>
                  <a:srgbClr val="2F2F2E"/>
                </a:solidFill>
              </a:rPr>
              <a:t>soros</a:t>
            </a:r>
            <a:r>
              <a:rPr lang="pt-BR" dirty="0">
                <a:solidFill>
                  <a:srgbClr val="2F2F2E"/>
                </a:solidFill>
              </a:rPr>
              <a:t>, que podem ser visualizadas na parte inferior das folhas, nos vários folíolos, durante o período reprodutivo.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0309AC-FEC3-4325-9C79-80764F54480B}"/>
              </a:ext>
            </a:extLst>
          </p:cNvPr>
          <p:cNvSpPr/>
          <p:nvPr/>
        </p:nvSpPr>
        <p:spPr>
          <a:xfrm>
            <a:off x="7145516" y="2991023"/>
            <a:ext cx="4617172" cy="307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 água é necessária à reprodução desses organismos.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11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B8C1393-4A70-AF73-9A19-3A32A41A9F55}"/>
              </a:ext>
            </a:extLst>
          </p:cNvPr>
          <p:cNvSpPr txBox="1"/>
          <p:nvPr/>
        </p:nvSpPr>
        <p:spPr>
          <a:xfrm>
            <a:off x="7875310" y="6021157"/>
            <a:ext cx="3291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Folha de samambaia na qual há os soros na face 2 inferior dos folíolos.</a:t>
            </a:r>
            <a:endParaRPr lang="pt-BR" sz="14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495B62E-E4F6-0737-3621-6D577C92F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8" t="5228" r="32237" b="16488"/>
          <a:stretch/>
        </p:blipFill>
        <p:spPr>
          <a:xfrm>
            <a:off x="8130618" y="3325161"/>
            <a:ext cx="2781300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1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F01F7-C4E8-4591-90A7-3E606887C288}"/>
              </a:ext>
            </a:extLst>
          </p:cNvPr>
          <p:cNvSpPr txBox="1">
            <a:spLocks/>
          </p:cNvSpPr>
          <p:nvPr/>
        </p:nvSpPr>
        <p:spPr>
          <a:xfrm>
            <a:off x="0" y="696068"/>
            <a:ext cx="12192000" cy="764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gimnospermas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8B1429C-D738-4435-A2EF-E6954CA2E9E0}"/>
              </a:ext>
            </a:extLst>
          </p:cNvPr>
          <p:cNvSpPr/>
          <p:nvPr/>
        </p:nvSpPr>
        <p:spPr>
          <a:xfrm>
            <a:off x="203882" y="1912058"/>
            <a:ext cx="2305049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As gimnospermas não produzem flores, e sim estruturas reprodutoras denominadas estróbilos.  </a:t>
            </a:r>
            <a:r>
              <a:rPr lang="pt-BR" sz="1600" dirty="0"/>
              <a:t>Os </a:t>
            </a:r>
            <a:r>
              <a:rPr lang="pt-BR" sz="1600" b="1" dirty="0"/>
              <a:t>estróbilos masculinos </a:t>
            </a:r>
            <a:r>
              <a:rPr lang="pt-BR" sz="1600" dirty="0"/>
              <a:t>produzem os </a:t>
            </a:r>
            <a:r>
              <a:rPr lang="pt-BR" sz="1600" b="1" dirty="0"/>
              <a:t>grãos de pólen</a:t>
            </a:r>
            <a:r>
              <a:rPr lang="pt-BR" sz="1600" dirty="0"/>
              <a:t>,</a:t>
            </a:r>
            <a:r>
              <a:rPr lang="pt-BR" sz="1600" b="1" dirty="0"/>
              <a:t> </a:t>
            </a:r>
            <a:r>
              <a:rPr lang="pt-BR" sz="1600" dirty="0"/>
              <a:t>e os </a:t>
            </a:r>
            <a:r>
              <a:rPr lang="pt-BR" sz="1600" b="1" dirty="0"/>
              <a:t>estróbilos femininos </a:t>
            </a:r>
            <a:r>
              <a:rPr lang="pt-BR" sz="1600" dirty="0"/>
              <a:t>produzem os óvulos que abrigam a </a:t>
            </a:r>
            <a:r>
              <a:rPr lang="pt-BR" sz="1600" b="1" dirty="0"/>
              <a:t>oosfera</a:t>
            </a:r>
            <a:r>
              <a:rPr lang="pt-BR" sz="1600" dirty="0"/>
              <a:t> (gameta feminino).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17EFDC9-E8A4-47E0-8095-724AE9E101A4}"/>
              </a:ext>
            </a:extLst>
          </p:cNvPr>
          <p:cNvSpPr/>
          <p:nvPr/>
        </p:nvSpPr>
        <p:spPr>
          <a:xfrm>
            <a:off x="299398" y="4795085"/>
            <a:ext cx="2006126" cy="7386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 água </a:t>
            </a:r>
            <a:r>
              <a:rPr lang="pt-BR" sz="1400" b="1" dirty="0">
                <a:solidFill>
                  <a:schemeClr val="tx1"/>
                </a:solidFill>
              </a:rPr>
              <a:t>não</a:t>
            </a:r>
            <a:r>
              <a:rPr lang="pt-BR" sz="1400" dirty="0">
                <a:solidFill>
                  <a:schemeClr val="tx1"/>
                </a:solidFill>
              </a:rPr>
              <a:t> é necessária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</a:rPr>
              <a:t>à reprodução desses organismos.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12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8DF7BBE-4AFE-92F1-54B6-2A5CEB15F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53"/>
          <a:stretch/>
        </p:blipFill>
        <p:spPr>
          <a:xfrm>
            <a:off x="9897467" y="2007630"/>
            <a:ext cx="2033866" cy="12637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EC66A57-7A38-D268-A3CB-DF6A8975F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70"/>
          <a:stretch/>
        </p:blipFill>
        <p:spPr>
          <a:xfrm>
            <a:off x="9834545" y="4333797"/>
            <a:ext cx="2175323" cy="12637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E89D2B7-85E2-2234-1F3C-0E0D14C15163}"/>
              </a:ext>
            </a:extLst>
          </p:cNvPr>
          <p:cNvSpPr txBox="1"/>
          <p:nvPr/>
        </p:nvSpPr>
        <p:spPr>
          <a:xfrm>
            <a:off x="9897467" y="3347889"/>
            <a:ext cx="19416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Estróbilo feminino, também conhecido como pinha</a:t>
            </a:r>
            <a:r>
              <a:rPr lang="pt-BR" sz="1800" b="0" i="0" u="none" strike="noStrike" baseline="0" dirty="0">
                <a:solidFill>
                  <a:srgbClr val="C6127D"/>
                </a:solidFill>
                <a:latin typeface="FrutigerLTStd-Cn"/>
              </a:rPr>
              <a:t>.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6BDF3F-56E6-31B4-2925-5AABE5BAACA3}"/>
              </a:ext>
            </a:extLst>
          </p:cNvPr>
          <p:cNvSpPr txBox="1"/>
          <p:nvPr/>
        </p:nvSpPr>
        <p:spPr>
          <a:xfrm>
            <a:off x="9816270" y="5613178"/>
            <a:ext cx="20228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/>
              <a:t>Sementes de gimnosperma, também conhecidas como pinhão.</a:t>
            </a:r>
            <a:endParaRPr lang="pt-BR" sz="14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93DF9E0-18FE-BCB7-E0E9-9970A3B06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942"/>
          <a:stretch/>
        </p:blipFill>
        <p:spPr>
          <a:xfrm>
            <a:off x="2386721" y="1572719"/>
            <a:ext cx="7429549" cy="50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0E4BA-6DB1-4627-9E38-58F764E33DE4}"/>
              </a:ext>
            </a:extLst>
          </p:cNvPr>
          <p:cNvSpPr txBox="1">
            <a:spLocks/>
          </p:cNvSpPr>
          <p:nvPr/>
        </p:nvSpPr>
        <p:spPr>
          <a:xfrm>
            <a:off x="0" y="692887"/>
            <a:ext cx="12192000" cy="861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angiospermas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A5792CE-FECB-40C4-95EB-228EB3F94130}"/>
              </a:ext>
            </a:extLst>
          </p:cNvPr>
          <p:cNvSpPr/>
          <p:nvPr/>
        </p:nvSpPr>
        <p:spPr>
          <a:xfrm>
            <a:off x="956623" y="1432761"/>
            <a:ext cx="10278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flor</a:t>
            </a:r>
            <a:r>
              <a:rPr lang="pt-BR" dirty="0">
                <a:solidFill>
                  <a:srgbClr val="2F2F2E"/>
                </a:solidFill>
              </a:rPr>
              <a:t> é o órgão especializado na </a:t>
            </a:r>
            <a:r>
              <a:rPr lang="pt-BR" b="1" dirty="0">
                <a:solidFill>
                  <a:srgbClr val="2F2F2E"/>
                </a:solidFill>
              </a:rPr>
              <a:t>reprodução sexuada </a:t>
            </a:r>
            <a:r>
              <a:rPr lang="pt-BR" dirty="0">
                <a:solidFill>
                  <a:srgbClr val="2F2F2E"/>
                </a:solidFill>
              </a:rPr>
              <a:t>das angiospermas. Nela, ocorre a produção dos </a:t>
            </a:r>
            <a:r>
              <a:rPr lang="pt-BR" b="1" dirty="0">
                <a:solidFill>
                  <a:srgbClr val="2F2F2E"/>
                </a:solidFill>
              </a:rPr>
              <a:t>gametas</a:t>
            </a:r>
            <a:r>
              <a:rPr lang="pt-BR" dirty="0">
                <a:solidFill>
                  <a:srgbClr val="2F2F2E"/>
                </a:solidFill>
              </a:rPr>
              <a:t> femininos e masculinos.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2AE3198-A4D4-4095-923F-BF0C06E6595C}"/>
              </a:ext>
            </a:extLst>
          </p:cNvPr>
          <p:cNvSpPr/>
          <p:nvPr/>
        </p:nvSpPr>
        <p:spPr>
          <a:xfrm>
            <a:off x="991946" y="2392807"/>
            <a:ext cx="3356820" cy="7386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2F2F2E"/>
                </a:solidFill>
              </a:rPr>
              <a:t>Algumas flores produzem </a:t>
            </a:r>
            <a:r>
              <a:rPr lang="pt-BR" sz="1400" b="1" dirty="0">
                <a:solidFill>
                  <a:srgbClr val="2F2F2E"/>
                </a:solidFill>
              </a:rPr>
              <a:t>néctar </a:t>
            </a:r>
            <a:r>
              <a:rPr lang="pt-BR" sz="1400" dirty="0">
                <a:solidFill>
                  <a:srgbClr val="2F2F2E"/>
                </a:solidFill>
              </a:rPr>
              <a:t>(solução de água e açúcares), que serve de alimento a animais que atuam como polinizadores.</a:t>
            </a:r>
            <a:endParaRPr lang="pt-BR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51151D8-80BA-9E64-731B-F62A49FB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53" y="3316594"/>
            <a:ext cx="3023511" cy="213035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387813-20D6-DC0B-3B12-62338B0EE716}"/>
              </a:ext>
            </a:extLst>
          </p:cNvPr>
          <p:cNvSpPr txBox="1"/>
          <p:nvPr/>
        </p:nvSpPr>
        <p:spPr>
          <a:xfrm>
            <a:off x="959354" y="5446945"/>
            <a:ext cx="3023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/>
              <a:t>Morcego (</a:t>
            </a:r>
            <a:r>
              <a:rPr lang="pt-BR" sz="1400" i="1" err="1"/>
              <a:t>Glossophaga</a:t>
            </a:r>
            <a:r>
              <a:rPr lang="pt-BR" sz="1400" i="1"/>
              <a:t> </a:t>
            </a:r>
            <a:r>
              <a:rPr lang="pt-BR" sz="1400" i="1" err="1"/>
              <a:t>soricina</a:t>
            </a:r>
            <a:r>
              <a:rPr lang="pt-BR" sz="1400"/>
              <a:t>) se alimentando de néctar.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8ABC88-07D8-78B6-C324-E38F3879D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04" y="2247047"/>
            <a:ext cx="6648450" cy="33623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F90093-B4F0-B9BC-9449-ED3714C0104E}"/>
              </a:ext>
            </a:extLst>
          </p:cNvPr>
          <p:cNvSpPr txBox="1"/>
          <p:nvPr/>
        </p:nvSpPr>
        <p:spPr>
          <a:xfrm>
            <a:off x="4551604" y="5658422"/>
            <a:ext cx="6076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Esquema de flor de hibisco, que é um exemplo de flor hermafrodita.</a:t>
            </a:r>
          </a:p>
        </p:txBody>
      </p:sp>
    </p:spTree>
    <p:extLst>
      <p:ext uri="{BB962C8B-B14F-4D97-AF65-F5344CB8AC3E}">
        <p14:creationId xmlns:p14="http://schemas.microsoft.com/office/powerpoint/2010/main" val="357894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EFBECF-E9C7-DC2E-74B0-DAC44973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EAC581-64BB-C60B-A86F-D81E05E0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67" y="2482278"/>
            <a:ext cx="4420594" cy="378154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C5879E8-655A-E2C9-DF01-0DDA8EEB70DF}"/>
              </a:ext>
            </a:extLst>
          </p:cNvPr>
          <p:cNvSpPr txBox="1"/>
          <p:nvPr/>
        </p:nvSpPr>
        <p:spPr>
          <a:xfrm>
            <a:off x="981075" y="1481628"/>
            <a:ext cx="50426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frutos</a:t>
            </a:r>
            <a:r>
              <a:rPr lang="pt-BR" dirty="0">
                <a:solidFill>
                  <a:srgbClr val="2F2F2E"/>
                </a:solidFill>
              </a:rPr>
              <a:t> se formam após a </a:t>
            </a:r>
            <a:r>
              <a:rPr lang="pt-BR" b="1" dirty="0">
                <a:solidFill>
                  <a:srgbClr val="2F2F2E"/>
                </a:solidFill>
              </a:rPr>
              <a:t>fecundação</a:t>
            </a:r>
            <a:r>
              <a:rPr lang="pt-BR" dirty="0">
                <a:solidFill>
                  <a:srgbClr val="2F2F2E"/>
                </a:solidFill>
              </a:rPr>
              <a:t> do gameta feminino (</a:t>
            </a:r>
            <a:r>
              <a:rPr lang="pt-BR" b="1" dirty="0">
                <a:solidFill>
                  <a:srgbClr val="2F2F2E"/>
                </a:solidFill>
              </a:rPr>
              <a:t>oosfera</a:t>
            </a:r>
            <a:r>
              <a:rPr lang="pt-BR" dirty="0">
                <a:solidFill>
                  <a:srgbClr val="2F2F2E"/>
                </a:solidFill>
              </a:rPr>
              <a:t>) pelo gameta masculino. </a:t>
            </a:r>
          </a:p>
          <a:p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óvulo</a:t>
            </a:r>
            <a:r>
              <a:rPr lang="pt-BR" dirty="0">
                <a:solidFill>
                  <a:srgbClr val="2F2F2E"/>
                </a:solidFill>
              </a:rPr>
              <a:t> originará a </a:t>
            </a:r>
            <a:r>
              <a:rPr lang="pt-BR" b="1" dirty="0">
                <a:solidFill>
                  <a:srgbClr val="2F2F2E"/>
                </a:solidFill>
              </a:rPr>
              <a:t>semente</a:t>
            </a:r>
            <a:r>
              <a:rPr lang="pt-BR" dirty="0">
                <a:solidFill>
                  <a:srgbClr val="2F2F2E"/>
                </a:solidFill>
              </a:rPr>
              <a:t>, e o </a:t>
            </a:r>
            <a:r>
              <a:rPr lang="pt-BR" b="1" dirty="0">
                <a:solidFill>
                  <a:srgbClr val="2F2F2E"/>
                </a:solidFill>
              </a:rPr>
              <a:t>ovário</a:t>
            </a:r>
            <a:r>
              <a:rPr lang="pt-BR" dirty="0">
                <a:solidFill>
                  <a:srgbClr val="2F2F2E"/>
                </a:solidFill>
              </a:rPr>
              <a:t> desenvolve-se em </a:t>
            </a:r>
            <a:r>
              <a:rPr lang="pt-BR" b="1" dirty="0">
                <a:solidFill>
                  <a:srgbClr val="2F2F2E"/>
                </a:solidFill>
              </a:rPr>
              <a:t>fruto</a:t>
            </a:r>
            <a:r>
              <a:rPr lang="pt-BR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36C28C5-6475-46B7-C665-2C7C32E143CD}"/>
              </a:ext>
            </a:extLst>
          </p:cNvPr>
          <p:cNvSpPr txBox="1">
            <a:spLocks/>
          </p:cNvSpPr>
          <p:nvPr/>
        </p:nvSpPr>
        <p:spPr>
          <a:xfrm>
            <a:off x="0" y="654123"/>
            <a:ext cx="12192000" cy="861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angiospermas</a:t>
            </a:r>
          </a:p>
        </p:txBody>
      </p:sp>
      <p:pic>
        <p:nvPicPr>
          <p:cNvPr id="10" name="Google Shape;67;p15">
            <a:extLst>
              <a:ext uri="{FF2B5EF4-FFF2-40B4-BE49-F238E27FC236}">
                <a16:creationId xmlns:a16="http://schemas.microsoft.com/office/drawing/2014/main" id="{B48D08E7-DC93-4D13-D439-D053633DFC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AAA045-2240-948A-4120-E5960A6ECB82}"/>
              </a:ext>
            </a:extLst>
          </p:cNvPr>
          <p:cNvSpPr txBox="1"/>
          <p:nvPr/>
        </p:nvSpPr>
        <p:spPr>
          <a:xfrm>
            <a:off x="838200" y="6263820"/>
            <a:ext cx="5438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do ciclo reprodutivo de uma planta com flores hermafroditas.</a:t>
            </a:r>
            <a:endParaRPr lang="pt-BR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1E7F5A-28B6-7A4F-3A63-DD38C3A68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240" y="3709009"/>
            <a:ext cx="5445402" cy="17233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1184AB9-FB4B-4AF2-A679-AFAD0EEDD1E6}"/>
              </a:ext>
            </a:extLst>
          </p:cNvPr>
          <p:cNvSpPr txBox="1"/>
          <p:nvPr/>
        </p:nvSpPr>
        <p:spPr>
          <a:xfrm>
            <a:off x="6498407" y="1481628"/>
            <a:ext cx="50426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FrutigerLTStd-Light"/>
              </a:rPr>
              <a:t>As </a:t>
            </a:r>
            <a:r>
              <a:rPr lang="pt-BR" sz="1800" b="1" i="0" u="none" strike="noStrike" baseline="0" dirty="0">
                <a:latin typeface="FrutigerLTStd-Bold"/>
              </a:rPr>
              <a:t>sementes </a:t>
            </a:r>
            <a:r>
              <a:rPr lang="pt-BR" sz="1800" b="0" i="0" u="none" strike="noStrike" baseline="0" dirty="0">
                <a:latin typeface="FrutigerLTStd-Light"/>
              </a:rPr>
              <a:t>são constituídas por um embrião, um tecido nutritivo e um envoltório externo. Em angiospermas, o tecido nutritivo recebe o nome de </a:t>
            </a:r>
            <a:r>
              <a:rPr lang="pt-BR" sz="1800" b="1" i="0" u="none" strike="noStrike" baseline="0" dirty="0">
                <a:latin typeface="FrutigerLTStd-Bold"/>
              </a:rPr>
              <a:t>endosperma</a:t>
            </a:r>
            <a:r>
              <a:rPr lang="pt-BR" sz="1800" b="0" i="0" u="none" strike="noStrike" baseline="0" dirty="0">
                <a:latin typeface="FrutigerLTStd-Light"/>
              </a:rPr>
              <a:t>.</a:t>
            </a:r>
          </a:p>
          <a:p>
            <a:pPr algn="l"/>
            <a:r>
              <a:rPr lang="pt-BR" sz="1800" b="0" i="0" u="none" strike="noStrike" baseline="0" dirty="0">
                <a:latin typeface="FrutigerLTStd-Light"/>
              </a:rPr>
              <a:t>Nas angiospermas, durante o desenvolvimento inicial do embrião, formam-se folhas modificadas, os </a:t>
            </a:r>
            <a:r>
              <a:rPr lang="pt-BR" sz="1800" b="1" i="0" u="none" strike="noStrike" baseline="0" dirty="0">
                <a:latin typeface="FrutigerLTStd-Bold"/>
              </a:rPr>
              <a:t>cotilédones</a:t>
            </a:r>
            <a:r>
              <a:rPr lang="pt-BR" sz="1800" b="0" i="0" u="none" strike="noStrike" baseline="0" dirty="0">
                <a:latin typeface="FrutigerLTStd-Light"/>
              </a:rPr>
              <a:t>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FD79E9-9076-F372-9EE5-DA6F7F738C2E}"/>
              </a:ext>
            </a:extLst>
          </p:cNvPr>
          <p:cNvSpPr txBox="1"/>
          <p:nvPr/>
        </p:nvSpPr>
        <p:spPr>
          <a:xfrm>
            <a:off x="6450240" y="5616125"/>
            <a:ext cx="50911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2F2F2E"/>
                </a:solidFill>
              </a:rPr>
              <a:t>Representação das estruturas internas da semente. Em</a:t>
            </a:r>
            <a:r>
              <a:rPr lang="pt-BR" sz="1400" b="1" dirty="0">
                <a:solidFill>
                  <a:srgbClr val="2F2F2E"/>
                </a:solidFill>
              </a:rPr>
              <a:t> A</a:t>
            </a:r>
            <a:r>
              <a:rPr lang="pt-BR" sz="1400" dirty="0">
                <a:solidFill>
                  <a:srgbClr val="2F2F2E"/>
                </a:solidFill>
              </a:rPr>
              <a:t>, esquemas de uma semente de milho inteira e em corte e, em </a:t>
            </a:r>
            <a:r>
              <a:rPr lang="pt-BR" sz="1400" b="1" dirty="0">
                <a:solidFill>
                  <a:srgbClr val="2F2F2E"/>
                </a:solidFill>
              </a:rPr>
              <a:t>B</a:t>
            </a:r>
            <a:r>
              <a:rPr lang="pt-BR" sz="1400" dirty="0">
                <a:solidFill>
                  <a:srgbClr val="2F2F2E"/>
                </a:solidFill>
              </a:rPr>
              <a:t>, esquemas de uma semente de feijão inteira e em corte.</a:t>
            </a:r>
          </a:p>
        </p:txBody>
      </p:sp>
    </p:spTree>
    <p:extLst>
      <p:ext uri="{BB962C8B-B14F-4D97-AF65-F5344CB8AC3E}">
        <p14:creationId xmlns:p14="http://schemas.microsoft.com/office/powerpoint/2010/main" val="427273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155789"/>
            <a:ext cx="9144000" cy="164468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 dirty="0">
                <a:latin typeface="+mn-lt"/>
              </a:rPr>
            </a:br>
            <a:r>
              <a:rPr lang="pt-BR" sz="4800" dirty="0">
                <a:latin typeface="+mn-lt"/>
              </a:rPr>
              <a:t>Apresentação 4 – </a:t>
            </a:r>
            <a:r>
              <a:rPr lang="pt-BR" sz="4800" b="1" dirty="0">
                <a:latin typeface="+mn-lt"/>
              </a:rPr>
              <a:t>PLANTAS E ANIMAIS: REPRODUÇÃO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968640"/>
            <a:ext cx="9144000" cy="1484203"/>
          </a:xfrm>
        </p:spPr>
        <p:txBody>
          <a:bodyPr>
            <a:noAutofit/>
          </a:bodyPr>
          <a:lstStyle/>
          <a:p>
            <a:r>
              <a:rPr lang="pt-BR" sz="4000" b="1" dirty="0"/>
              <a:t>Processos reprodutivos e os mecanismos adaptativos e evolutivos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3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0213897-A660-4E53-B724-3B8376797896}"/>
              </a:ext>
            </a:extLst>
          </p:cNvPr>
          <p:cNvSpPr txBox="1">
            <a:spLocks/>
          </p:cNvSpPr>
          <p:nvPr/>
        </p:nvSpPr>
        <p:spPr>
          <a:xfrm>
            <a:off x="0" y="7279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Reprodução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046386-5A00-4C01-A21A-4E1A08402C01}"/>
              </a:ext>
            </a:extLst>
          </p:cNvPr>
          <p:cNvSpPr/>
          <p:nvPr/>
        </p:nvSpPr>
        <p:spPr>
          <a:xfrm>
            <a:off x="1276349" y="1704100"/>
            <a:ext cx="96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A reprodução de um organismo vivo pode ocorrer de forma </a:t>
            </a:r>
            <a:r>
              <a:rPr lang="pt-BR" b="1">
                <a:solidFill>
                  <a:srgbClr val="2F2F2E"/>
                </a:solidFill>
              </a:rPr>
              <a:t>assexuada</a:t>
            </a:r>
            <a:r>
              <a:rPr lang="pt-BR">
                <a:solidFill>
                  <a:srgbClr val="2F2F2E"/>
                </a:solidFill>
              </a:rPr>
              <a:t> ou </a:t>
            </a:r>
            <a:r>
              <a:rPr lang="pt-BR" b="1">
                <a:solidFill>
                  <a:srgbClr val="2F2F2E"/>
                </a:solidFill>
              </a:rPr>
              <a:t>sexuada</a:t>
            </a:r>
            <a:r>
              <a:rPr lang="pt-BR">
                <a:solidFill>
                  <a:srgbClr val="2F2F2E"/>
                </a:solidFill>
              </a:rPr>
              <a:t>. Há organismos que podem se reproduzir de ambas as formas.</a:t>
            </a:r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958D581-4F9A-E859-3EC2-33D3934A7242}"/>
              </a:ext>
            </a:extLst>
          </p:cNvPr>
          <p:cNvGrpSpPr/>
          <p:nvPr/>
        </p:nvGrpSpPr>
        <p:grpSpPr>
          <a:xfrm>
            <a:off x="1318762" y="2759862"/>
            <a:ext cx="4120553" cy="2122131"/>
            <a:chOff x="1318762" y="2759862"/>
            <a:chExt cx="4120553" cy="212213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671633B-0822-478D-ABAC-0EC1060BE295}"/>
                </a:ext>
              </a:extLst>
            </p:cNvPr>
            <p:cNvSpPr/>
            <p:nvPr/>
          </p:nvSpPr>
          <p:spPr>
            <a:xfrm>
              <a:off x="1318762" y="2759862"/>
              <a:ext cx="410725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>
                  <a:solidFill>
                    <a:srgbClr val="2F2F2E"/>
                  </a:solidFill>
                </a:rPr>
                <a:t>Assexuada</a:t>
              </a:r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00432FE-5515-4E00-991B-D15A55D0381B}"/>
                </a:ext>
              </a:extLst>
            </p:cNvPr>
            <p:cNvSpPr/>
            <p:nvPr/>
          </p:nvSpPr>
          <p:spPr>
            <a:xfrm>
              <a:off x="1318762" y="3127667"/>
              <a:ext cx="4120553" cy="1754326"/>
            </a:xfrm>
            <a:prstGeom prst="rect">
              <a:avLst/>
            </a:prstGeom>
            <a:solidFill>
              <a:srgbClr val="EBF0F9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Caracteriza-se pela não participação de gametas.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dirty="0">
                <a:solidFill>
                  <a:srgbClr val="2F2F2E"/>
                </a:solidFill>
                <a:latin typeface="FrutigerLTStd-Ligh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O descendente apresenta </a:t>
              </a:r>
              <a:r>
                <a:rPr lang="pt-BR" b="1" dirty="0">
                  <a:solidFill>
                    <a:srgbClr val="2F2F2E"/>
                  </a:solidFill>
                  <a:latin typeface="FrutigerLTStd-Light"/>
                </a:rPr>
                <a:t>material genético igual</a:t>
              </a: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 ao do organismo que lhe deu origem.</a:t>
              </a:r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8FE5790-F30A-EEF9-A91B-26343A774B38}"/>
              </a:ext>
            </a:extLst>
          </p:cNvPr>
          <p:cNvGrpSpPr/>
          <p:nvPr/>
        </p:nvGrpSpPr>
        <p:grpSpPr>
          <a:xfrm>
            <a:off x="6785396" y="2758335"/>
            <a:ext cx="4120553" cy="1572163"/>
            <a:chOff x="6785396" y="2758335"/>
            <a:chExt cx="4120553" cy="157216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E183E16-6031-4E17-AACB-F811452B8B7A}"/>
                </a:ext>
              </a:extLst>
            </p:cNvPr>
            <p:cNvSpPr/>
            <p:nvPr/>
          </p:nvSpPr>
          <p:spPr>
            <a:xfrm>
              <a:off x="6785396" y="2758335"/>
              <a:ext cx="410725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>
                  <a:solidFill>
                    <a:srgbClr val="2F2F2E"/>
                  </a:solidFill>
                </a:rPr>
                <a:t>Sexuada</a:t>
              </a:r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31B1DDF-1096-46B8-A70E-092BA5B638D3}"/>
                </a:ext>
              </a:extLst>
            </p:cNvPr>
            <p:cNvSpPr/>
            <p:nvPr/>
          </p:nvSpPr>
          <p:spPr>
            <a:xfrm>
              <a:off x="6785396" y="3130169"/>
              <a:ext cx="4120553" cy="1200329"/>
            </a:xfrm>
            <a:prstGeom prst="rect">
              <a:avLst/>
            </a:prstGeom>
            <a:solidFill>
              <a:srgbClr val="EBF0F9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rgbClr val="2F2F2E"/>
                  </a:solidFill>
                  <a:latin typeface="FrutigerLTStd-Light"/>
                </a:rPr>
                <a:t>O</a:t>
              </a:r>
              <a:r>
                <a:rPr lang="pt-BR" dirty="0"/>
                <a:t>corre a produção de </a:t>
              </a:r>
              <a:r>
                <a:rPr lang="pt-BR" b="1" dirty="0"/>
                <a:t>gametas</a:t>
              </a:r>
              <a:r>
                <a:rPr lang="pt-BR" dirty="0"/>
                <a:t> femininos e masculinos, que se encontram e se unem, no processo denominado </a:t>
              </a:r>
              <a:r>
                <a:rPr lang="pt-BR" b="1" dirty="0"/>
                <a:t>fecundação</a:t>
              </a:r>
              <a:r>
                <a:rPr lang="pt-BR" dirty="0"/>
                <a:t>.</a:t>
              </a:r>
              <a:endParaRPr lang="pt-BR" dirty="0">
                <a:solidFill>
                  <a:srgbClr val="2F2F2E"/>
                </a:solidFill>
                <a:latin typeface="FrutigerLTStd-Ligh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3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1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1229C-7BB8-47F2-93CF-5A929BDF2157}"/>
              </a:ext>
            </a:extLst>
          </p:cNvPr>
          <p:cNvSpPr txBox="1">
            <a:spLocks/>
          </p:cNvSpPr>
          <p:nvPr/>
        </p:nvSpPr>
        <p:spPr>
          <a:xfrm>
            <a:off x="2703634" y="683308"/>
            <a:ext cx="6274279" cy="708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assexuada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D11E44-2BD4-4A37-940D-D66E7C297233}"/>
              </a:ext>
            </a:extLst>
          </p:cNvPr>
          <p:cNvSpPr/>
          <p:nvPr/>
        </p:nvSpPr>
        <p:spPr>
          <a:xfrm>
            <a:off x="590549" y="1582905"/>
            <a:ext cx="10994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Planárias podem se reproduzir assexuadamente por </a:t>
            </a:r>
            <a:r>
              <a:rPr lang="pt-BR" b="1" dirty="0">
                <a:solidFill>
                  <a:srgbClr val="2F2F2E"/>
                </a:solidFill>
              </a:rPr>
              <a:t>fissão</a:t>
            </a:r>
            <a:r>
              <a:rPr lang="pt-BR" dirty="0">
                <a:solidFill>
                  <a:srgbClr val="2F2F2E"/>
                </a:solidFill>
              </a:rPr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4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7AB49A0-6CDE-5C72-F717-2D47D50A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2150213"/>
            <a:ext cx="10500450" cy="371798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245A48-CB2D-AC51-DA1F-4808A0BD8B46}"/>
              </a:ext>
            </a:extLst>
          </p:cNvPr>
          <p:cNvSpPr txBox="1"/>
          <p:nvPr/>
        </p:nvSpPr>
        <p:spPr>
          <a:xfrm>
            <a:off x="4495917" y="5250500"/>
            <a:ext cx="64525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BRUSCA, Richard C.; MOORE, Wendy; SHUSTER, Stephen M.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Invertebrados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3. ed. Rio de Janeiro: Guanabara Koogan, 2018. p. 482-483.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simplificada da reprodução assexuada por fissão em planárias.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848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1229C-7BB8-47F2-93CF-5A929BDF2157}"/>
              </a:ext>
            </a:extLst>
          </p:cNvPr>
          <p:cNvSpPr txBox="1">
            <a:spLocks/>
          </p:cNvSpPr>
          <p:nvPr/>
        </p:nvSpPr>
        <p:spPr>
          <a:xfrm>
            <a:off x="2958860" y="619087"/>
            <a:ext cx="6274279" cy="7084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assexuada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8B194D-CF37-402B-8CA5-D9058FE00CDC}"/>
              </a:ext>
            </a:extLst>
          </p:cNvPr>
          <p:cNvSpPr/>
          <p:nvPr/>
        </p:nvSpPr>
        <p:spPr>
          <a:xfrm>
            <a:off x="595223" y="1461191"/>
            <a:ext cx="7548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esponjas do mar podem se reproduzir assexuadamente por </a:t>
            </a:r>
            <a:r>
              <a:rPr lang="pt-BR" b="1" dirty="0"/>
              <a:t>brotamento</a:t>
            </a:r>
            <a:r>
              <a:rPr lang="pt-BR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5938B8-C1D6-293E-F60E-3D04D34AD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0"/>
          <a:stretch/>
        </p:blipFill>
        <p:spPr>
          <a:xfrm>
            <a:off x="77638" y="2160333"/>
            <a:ext cx="8005313" cy="308029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35E8A4-F472-016D-C064-40A6395C7FB6}"/>
              </a:ext>
            </a:extLst>
          </p:cNvPr>
          <p:cNvSpPr txBox="1"/>
          <p:nvPr/>
        </p:nvSpPr>
        <p:spPr>
          <a:xfrm>
            <a:off x="837840" y="5240630"/>
            <a:ext cx="706287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RUPPERT, Edward E.; FOX, Richard S.; BARNES, Robert D.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Zoologia dos invertebrados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uma abordagem funcional-evolutiva. 7. ed. São Paulo: Roca, 2005. p. 105.</a:t>
            </a:r>
          </a:p>
          <a:p>
            <a:pPr algn="l"/>
            <a:endParaRPr lang="pt-BR" sz="120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simplificada da reprodução por brotamento em esponjas-do-mar.</a:t>
            </a:r>
            <a:endParaRPr lang="pt-BR" sz="110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D93DF2E-FD14-1F6A-26E8-D8F774C3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76" y="2758397"/>
            <a:ext cx="3363575" cy="231754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D6C8C4B-8B8C-6FF3-31D1-EF2256429687}"/>
              </a:ext>
            </a:extLst>
          </p:cNvPr>
          <p:cNvSpPr txBox="1"/>
          <p:nvPr/>
        </p:nvSpPr>
        <p:spPr>
          <a:xfrm>
            <a:off x="8388476" y="5053055"/>
            <a:ext cx="31486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Pólipos coloniais de </a:t>
            </a:r>
            <a:r>
              <a:rPr lang="pt-BR" sz="1400" b="0" i="0" u="none" strike="noStrike" baseline="0" err="1">
                <a:solidFill>
                  <a:srgbClr val="2F2F2E"/>
                </a:solidFill>
              </a:rPr>
              <a:t>zoantídeos</a:t>
            </a:r>
            <a:r>
              <a:rPr lang="pt-BR" sz="1400">
                <a:solidFill>
                  <a:srgbClr val="2F2F2E"/>
                </a:solidFill>
              </a:rPr>
              <a:t>.</a:t>
            </a:r>
            <a:endParaRPr lang="pt-BR" sz="14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FC9EE39-BC2C-4EEB-AAB0-527B37DDF963}"/>
              </a:ext>
            </a:extLst>
          </p:cNvPr>
          <p:cNvSpPr txBox="1"/>
          <p:nvPr/>
        </p:nvSpPr>
        <p:spPr>
          <a:xfrm>
            <a:off x="8328816" y="1560168"/>
            <a:ext cx="3208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Os brotos podem permanecer presos ao indivíduo que lhes deu origem, formando colônias de esponjas.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054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58CA651F-3EA5-240D-759E-F7B597DA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302" y="3834398"/>
            <a:ext cx="812343" cy="7427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7E2B06-2D75-47AB-96E0-F429F0BC7579}"/>
              </a:ext>
            </a:extLst>
          </p:cNvPr>
          <p:cNvSpPr txBox="1">
            <a:spLocks/>
          </p:cNvSpPr>
          <p:nvPr/>
        </p:nvSpPr>
        <p:spPr>
          <a:xfrm>
            <a:off x="0" y="63869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sexuada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5D4550-6D62-4447-B36C-D4D1F9DF4828}"/>
              </a:ext>
            </a:extLst>
          </p:cNvPr>
          <p:cNvSpPr txBox="1"/>
          <p:nvPr/>
        </p:nvSpPr>
        <p:spPr>
          <a:xfrm>
            <a:off x="2507531" y="1558670"/>
            <a:ext cx="191094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Homem</a:t>
            </a:r>
          </a:p>
          <a:p>
            <a:pPr algn="ctr"/>
            <a:r>
              <a:rPr lang="pt-BR" sz="1600"/>
              <a:t>2n = 46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BBDAC2-EB16-4626-9EF1-50216A6BC917}"/>
              </a:ext>
            </a:extLst>
          </p:cNvPr>
          <p:cNvSpPr txBox="1"/>
          <p:nvPr/>
        </p:nvSpPr>
        <p:spPr>
          <a:xfrm>
            <a:off x="6922371" y="1548325"/>
            <a:ext cx="191094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Mulher</a:t>
            </a:r>
          </a:p>
          <a:p>
            <a:pPr algn="ctr"/>
            <a:r>
              <a:rPr lang="pt-BR" sz="1600"/>
              <a:t>2n = 46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C51BB89-6EA9-49EC-AEBA-41611711A357}"/>
              </a:ext>
            </a:extLst>
          </p:cNvPr>
          <p:cNvCxnSpPr>
            <a:cxnSpLocks/>
          </p:cNvCxnSpPr>
          <p:nvPr/>
        </p:nvCxnSpPr>
        <p:spPr>
          <a:xfrm>
            <a:off x="3242134" y="2343845"/>
            <a:ext cx="0" cy="41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651A2F-2DE7-4C86-8F76-A7EFF97775AF}"/>
              </a:ext>
            </a:extLst>
          </p:cNvPr>
          <p:cNvSpPr txBox="1"/>
          <p:nvPr/>
        </p:nvSpPr>
        <p:spPr>
          <a:xfrm>
            <a:off x="2326749" y="2300504"/>
            <a:ext cx="93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meiose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D0E8D4-F0CA-4B29-A715-FC6F0266DBAC}"/>
              </a:ext>
            </a:extLst>
          </p:cNvPr>
          <p:cNvSpPr txBox="1"/>
          <p:nvPr/>
        </p:nvSpPr>
        <p:spPr>
          <a:xfrm>
            <a:off x="2780057" y="2867014"/>
            <a:ext cx="93226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Gameta</a:t>
            </a:r>
          </a:p>
          <a:p>
            <a:pPr algn="ctr"/>
            <a:r>
              <a:rPr lang="pt-BR" sz="1600"/>
              <a:t>n = 23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3C7A166-B8A8-49D0-908D-33FEDB38E805}"/>
              </a:ext>
            </a:extLst>
          </p:cNvPr>
          <p:cNvCxnSpPr>
            <a:cxnSpLocks/>
          </p:cNvCxnSpPr>
          <p:nvPr/>
        </p:nvCxnSpPr>
        <p:spPr>
          <a:xfrm>
            <a:off x="7652209" y="2304401"/>
            <a:ext cx="0" cy="41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DC4B16-283F-4857-8664-5444DEE2E8A0}"/>
              </a:ext>
            </a:extLst>
          </p:cNvPr>
          <p:cNvSpPr txBox="1"/>
          <p:nvPr/>
        </p:nvSpPr>
        <p:spPr>
          <a:xfrm>
            <a:off x="6853959" y="2262938"/>
            <a:ext cx="93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meiose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DF82E7-6AAF-4DDB-BB2E-FD86BEC228E3}"/>
              </a:ext>
            </a:extLst>
          </p:cNvPr>
          <p:cNvSpPr txBox="1"/>
          <p:nvPr/>
        </p:nvSpPr>
        <p:spPr>
          <a:xfrm>
            <a:off x="7190133" y="2837982"/>
            <a:ext cx="93226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Gameta</a:t>
            </a:r>
          </a:p>
          <a:p>
            <a:pPr algn="ctr"/>
            <a:r>
              <a:rPr lang="pt-BR" sz="1600"/>
              <a:t>n = 23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FFA7A3F-8E8D-49A7-A6FC-C742805D5D8E}"/>
              </a:ext>
            </a:extLst>
          </p:cNvPr>
          <p:cNvSpPr txBox="1"/>
          <p:nvPr/>
        </p:nvSpPr>
        <p:spPr>
          <a:xfrm>
            <a:off x="5753432" y="3958715"/>
            <a:ext cx="13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fecundação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5347A13-FE32-4D74-84FC-6451284D08BC}"/>
              </a:ext>
            </a:extLst>
          </p:cNvPr>
          <p:cNvCxnSpPr>
            <a:cxnSpLocks/>
          </p:cNvCxnSpPr>
          <p:nvPr/>
        </p:nvCxnSpPr>
        <p:spPr>
          <a:xfrm>
            <a:off x="5501993" y="4374690"/>
            <a:ext cx="0" cy="2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0AFE892-BAD4-4DA9-B235-3EAF13023B0D}"/>
              </a:ext>
            </a:extLst>
          </p:cNvPr>
          <p:cNvSpPr txBox="1"/>
          <p:nvPr/>
        </p:nvSpPr>
        <p:spPr>
          <a:xfrm>
            <a:off x="5085253" y="5273549"/>
            <a:ext cx="92839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Zigoto</a:t>
            </a:r>
          </a:p>
          <a:p>
            <a:pPr algn="ctr"/>
            <a:r>
              <a:rPr lang="pt-BR" sz="1600" dirty="0"/>
              <a:t>n = 46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48FFE1C-DA0A-449A-8A72-2F9D2AE2A9B5}"/>
              </a:ext>
            </a:extLst>
          </p:cNvPr>
          <p:cNvSpPr txBox="1"/>
          <p:nvPr/>
        </p:nvSpPr>
        <p:spPr>
          <a:xfrm>
            <a:off x="4916015" y="6118193"/>
            <a:ext cx="138291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Indivíduo</a:t>
            </a:r>
          </a:p>
          <a:p>
            <a:pPr algn="ctr"/>
            <a:r>
              <a:rPr lang="pt-BR" sz="1600"/>
              <a:t>n = 46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6</a:t>
            </a:fld>
            <a:endParaRPr lang="pt-BR"/>
          </a:p>
        </p:txBody>
      </p:sp>
      <p:pic>
        <p:nvPicPr>
          <p:cNvPr id="2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5166976-AA58-D2E0-CA2E-C07475B62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20" y="2867014"/>
            <a:ext cx="317201" cy="53382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2E3FA62-14B4-1205-A91E-6CB6A738C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054" y="2900613"/>
            <a:ext cx="502879" cy="510616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7891CEE-9A80-44B6-E077-47D99B850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553" y="4661293"/>
            <a:ext cx="502879" cy="510616"/>
          </a:xfrm>
          <a:prstGeom prst="rect">
            <a:avLst/>
          </a:prstGeom>
        </p:spPr>
      </p:pic>
      <p:sp>
        <p:nvSpPr>
          <p:cNvPr id="37" name="Chave Direita 36">
            <a:extLst>
              <a:ext uri="{FF2B5EF4-FFF2-40B4-BE49-F238E27FC236}">
                <a16:creationId xmlns:a16="http://schemas.microsoft.com/office/drawing/2014/main" id="{2A2261C4-3180-9070-E9FA-DB1185AC64F9}"/>
              </a:ext>
            </a:extLst>
          </p:cNvPr>
          <p:cNvSpPr/>
          <p:nvPr/>
        </p:nvSpPr>
        <p:spPr>
          <a:xfrm rot="5400000">
            <a:off x="5416629" y="1569618"/>
            <a:ext cx="134783" cy="4336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24218261-E59C-5846-9BE3-587978ED7E55}"/>
              </a:ext>
            </a:extLst>
          </p:cNvPr>
          <p:cNvCxnSpPr>
            <a:cxnSpLocks/>
          </p:cNvCxnSpPr>
          <p:nvPr/>
        </p:nvCxnSpPr>
        <p:spPr>
          <a:xfrm>
            <a:off x="5528906" y="5858324"/>
            <a:ext cx="0" cy="2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0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D3CF-6F01-4E10-B92E-568E2B901816}"/>
              </a:ext>
            </a:extLst>
          </p:cNvPr>
          <p:cNvSpPr txBox="1">
            <a:spLocks/>
          </p:cNvSpPr>
          <p:nvPr/>
        </p:nvSpPr>
        <p:spPr>
          <a:xfrm>
            <a:off x="0" y="740862"/>
            <a:ext cx="12192000" cy="756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Fecundação externa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8A8982-5296-4773-9D40-825FCBB9D101}"/>
              </a:ext>
            </a:extLst>
          </p:cNvPr>
          <p:cNvSpPr/>
          <p:nvPr/>
        </p:nvSpPr>
        <p:spPr>
          <a:xfrm>
            <a:off x="482089" y="2596805"/>
            <a:ext cx="2545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  <a:latin typeface="FrutigerLTStd-Bold"/>
              </a:rPr>
              <a:t>Na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 fecundação externa</a:t>
            </a:r>
            <a:r>
              <a:rPr lang="pt-BR" dirty="0">
                <a:solidFill>
                  <a:srgbClr val="2F2F2E"/>
                </a:solidFill>
                <a:latin typeface="FrutigerLTStd-Bold"/>
              </a:rPr>
              <a:t>,</a:t>
            </a:r>
            <a:r>
              <a:rPr lang="pt-BR" b="1" dirty="0">
                <a:solidFill>
                  <a:srgbClr val="2F2F2E"/>
                </a:solidFill>
                <a:latin typeface="FrutigerLTStd-Bold"/>
              </a:rPr>
              <a:t> 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os gametas são liberados no ambiente. </a:t>
            </a:r>
            <a:r>
              <a:rPr lang="pt-BR" dirty="0"/>
              <a:t>Os sapos e as rãs, anfíbios anuros, são animais que realizam a fecundação externa.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7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9F2125E-C2D4-E417-DF91-769BF3AD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20" y="1791221"/>
            <a:ext cx="8935227" cy="347599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689F49-1F35-57A5-5EE9-2DEE5704F30C}"/>
              </a:ext>
            </a:extLst>
          </p:cNvPr>
          <p:cNvSpPr txBox="1"/>
          <p:nvPr/>
        </p:nvSpPr>
        <p:spPr>
          <a:xfrm>
            <a:off x="4229879" y="5366535"/>
            <a:ext cx="76451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HICKMAN, Cleveland P.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Princípios integrados de zoologia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16. ed. Rio de Janeiro: Guanabara Koogan, 2019. Livro digital não paginado.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simplificada da reprodução em anfíbios anuros.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7205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D3CF-6F01-4E10-B92E-568E2B901816}"/>
              </a:ext>
            </a:extLst>
          </p:cNvPr>
          <p:cNvSpPr txBox="1">
            <a:spLocks/>
          </p:cNvSpPr>
          <p:nvPr/>
        </p:nvSpPr>
        <p:spPr>
          <a:xfrm>
            <a:off x="2020019" y="618999"/>
            <a:ext cx="8151962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Fecundação interna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36085B-24BF-4232-93A2-181224AC921C}"/>
              </a:ext>
            </a:extLst>
          </p:cNvPr>
          <p:cNvSpPr/>
          <p:nvPr/>
        </p:nvSpPr>
        <p:spPr>
          <a:xfrm>
            <a:off x="6970602" y="1400441"/>
            <a:ext cx="4383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</a:t>
            </a:r>
            <a:r>
              <a:rPr lang="pt-BR" b="1" dirty="0"/>
              <a:t>fecundação interna</a:t>
            </a:r>
            <a:r>
              <a:rPr lang="pt-BR" dirty="0"/>
              <a:t>, os gametas masculinos são depositados no interior do corpo da fêmea, onde ocorre a fecundação.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A505501-D310-1CAC-9E82-01AAFD4B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1" y="1400441"/>
            <a:ext cx="6267550" cy="504584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FC4CEE-EE8E-8408-9CF1-4CED18E607AF}"/>
              </a:ext>
            </a:extLst>
          </p:cNvPr>
          <p:cNvSpPr txBox="1"/>
          <p:nvPr/>
        </p:nvSpPr>
        <p:spPr>
          <a:xfrm>
            <a:off x="407664" y="6290008"/>
            <a:ext cx="55847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do ciclo de vida da tartaruga marinha.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334962C-957E-0600-16A0-C78EF702B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330" y="2331406"/>
            <a:ext cx="2893742" cy="340117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9D6DC9F-0360-7CB5-1F8A-C632D861D167}"/>
              </a:ext>
            </a:extLst>
          </p:cNvPr>
          <p:cNvSpPr txBox="1"/>
          <p:nvPr/>
        </p:nvSpPr>
        <p:spPr>
          <a:xfrm>
            <a:off x="7284576" y="5861514"/>
            <a:ext cx="3755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Tubarões, que são peixes cartilaginosos, também apresentam fecundação interna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CiutadellaRounded-Regular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331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E24D8-E38F-492B-BC00-7DE3D8A16171}"/>
              </a:ext>
            </a:extLst>
          </p:cNvPr>
          <p:cNvSpPr txBox="1">
            <a:spLocks/>
          </p:cNvSpPr>
          <p:nvPr/>
        </p:nvSpPr>
        <p:spPr>
          <a:xfrm>
            <a:off x="0" y="661894"/>
            <a:ext cx="12192000" cy="6694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Reprodução das plantas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F662B60-5991-4AD5-EC11-BFAE30C835BE}"/>
              </a:ext>
            </a:extLst>
          </p:cNvPr>
          <p:cNvGrpSpPr/>
          <p:nvPr/>
        </p:nvGrpSpPr>
        <p:grpSpPr>
          <a:xfrm>
            <a:off x="1226733" y="2604711"/>
            <a:ext cx="3021014" cy="2189006"/>
            <a:chOff x="876634" y="1859323"/>
            <a:chExt cx="3021014" cy="218900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74249AD-D588-4691-A592-51BC7ABEA8A6}"/>
                </a:ext>
              </a:extLst>
            </p:cNvPr>
            <p:cNvSpPr/>
            <p:nvPr/>
          </p:nvSpPr>
          <p:spPr>
            <a:xfrm>
              <a:off x="876635" y="1859323"/>
              <a:ext cx="3021013" cy="707886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>
                  <a:solidFill>
                    <a:srgbClr val="2F2F2E"/>
                  </a:solidFill>
                </a:rPr>
                <a:t>As plantas são classificadas em quatro grupos</a:t>
              </a:r>
              <a:endParaRPr lang="pt-BR" sz="2000" dirty="0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12C39D0-F9C2-4B25-A1E7-09CE9CE030C3}"/>
                </a:ext>
              </a:extLst>
            </p:cNvPr>
            <p:cNvSpPr/>
            <p:nvPr/>
          </p:nvSpPr>
          <p:spPr>
            <a:xfrm>
              <a:off x="876634" y="2567209"/>
              <a:ext cx="3021013" cy="369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Briófitas</a:t>
              </a: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04C808A-E321-4AF5-AD86-E127A122FF0D}"/>
                </a:ext>
              </a:extLst>
            </p:cNvPr>
            <p:cNvSpPr/>
            <p:nvPr/>
          </p:nvSpPr>
          <p:spPr>
            <a:xfrm>
              <a:off x="876634" y="2936541"/>
              <a:ext cx="3021013" cy="3693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2F2F2E"/>
                  </a:solidFill>
                </a:rPr>
                <a:t>Pteridófitas</a:t>
              </a:r>
              <a:endParaRPr lang="pt-BR" dirty="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3370E85-282E-49AC-8696-E8CD1300E88E}"/>
                </a:ext>
              </a:extLst>
            </p:cNvPr>
            <p:cNvSpPr/>
            <p:nvPr/>
          </p:nvSpPr>
          <p:spPr>
            <a:xfrm>
              <a:off x="876634" y="3307769"/>
              <a:ext cx="3021012" cy="36933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Gimnospermas</a:t>
              </a:r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7A01C85-7049-4CAC-910E-88912BE36BCA}"/>
                </a:ext>
              </a:extLst>
            </p:cNvPr>
            <p:cNvSpPr/>
            <p:nvPr/>
          </p:nvSpPr>
          <p:spPr>
            <a:xfrm>
              <a:off x="876635" y="3678997"/>
              <a:ext cx="3021010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pt-BR">
                  <a:solidFill>
                    <a:srgbClr val="2F2F2E"/>
                  </a:solidFill>
                </a:rPr>
                <a:t>Angiospermas</a:t>
              </a:r>
              <a:endParaRPr lang="pt-BR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6898-FA62-4682-ACAB-D43F7C1A59F6}" type="slidenum">
              <a:rPr lang="pt-BR" smtClean="0"/>
              <a:t>9</a:t>
            </a:fld>
            <a:endParaRPr lang="pt-BR"/>
          </a:p>
        </p:txBody>
      </p:sp>
      <p:pic>
        <p:nvPicPr>
          <p:cNvPr id="2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4CA403F-8A8C-11BD-5F71-8F184D6D9143}"/>
              </a:ext>
            </a:extLst>
          </p:cNvPr>
          <p:cNvGrpSpPr/>
          <p:nvPr/>
        </p:nvGrpSpPr>
        <p:grpSpPr>
          <a:xfrm>
            <a:off x="4456040" y="2052264"/>
            <a:ext cx="6672713" cy="3393650"/>
            <a:chOff x="4430598" y="2196445"/>
            <a:chExt cx="6672713" cy="3393650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1F18609B-9692-985F-1F5E-BBE184930240}"/>
                </a:ext>
              </a:extLst>
            </p:cNvPr>
            <p:cNvGrpSpPr/>
            <p:nvPr/>
          </p:nvGrpSpPr>
          <p:grpSpPr>
            <a:xfrm>
              <a:off x="4574440" y="2349270"/>
              <a:ext cx="6528871" cy="3167253"/>
              <a:chOff x="3933417" y="2380144"/>
              <a:chExt cx="6528871" cy="3167253"/>
            </a:xfrm>
          </p:grpSpPr>
          <p:sp>
            <p:nvSpPr>
              <p:cNvPr id="22" name="Título 1">
                <a:extLst>
                  <a:ext uri="{FF2B5EF4-FFF2-40B4-BE49-F238E27FC236}">
                    <a16:creationId xmlns:a16="http://schemas.microsoft.com/office/drawing/2014/main" id="{51C6154C-35F4-4E45-B53E-799584877C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0133" y="2916959"/>
                <a:ext cx="3061300" cy="412961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800" b="1">
                    <a:latin typeface="+mn-lt"/>
                  </a:rPr>
                  <a:t>Alternância de gerações</a:t>
                </a: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12C70F55-3B8E-4232-AF28-3C6719CA1512}"/>
                  </a:ext>
                </a:extLst>
              </p:cNvPr>
              <p:cNvSpPr/>
              <p:nvPr/>
            </p:nvSpPr>
            <p:spPr>
              <a:xfrm>
                <a:off x="4620195" y="3598972"/>
                <a:ext cx="1269130" cy="64633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Gametófito</a:t>
                </a:r>
              </a:p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(n)</a:t>
                </a:r>
                <a:endParaRPr lang="pt-BR"/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1233D8D-1139-4E54-B844-F12507A7C2F1}"/>
                  </a:ext>
                </a:extLst>
              </p:cNvPr>
              <p:cNvSpPr/>
              <p:nvPr/>
            </p:nvSpPr>
            <p:spPr>
              <a:xfrm>
                <a:off x="8592383" y="3616145"/>
                <a:ext cx="1269130" cy="64633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Esporófito</a:t>
                </a:r>
              </a:p>
              <a:p>
                <a:pPr algn="ctr"/>
                <a:r>
                  <a:rPr lang="pt-BR">
                    <a:solidFill>
                      <a:srgbClr val="2F2F2E"/>
                    </a:solidFill>
                  </a:rPr>
                  <a:t>(2n)</a:t>
                </a:r>
                <a:endParaRPr lang="pt-BR"/>
              </a:p>
            </p:txBody>
          </p:sp>
          <p:cxnSp>
            <p:nvCxnSpPr>
              <p:cNvPr id="26" name="Conector de Seta Reta 25">
                <a:extLst>
                  <a:ext uri="{FF2B5EF4-FFF2-40B4-BE49-F238E27FC236}">
                    <a16:creationId xmlns:a16="http://schemas.microsoft.com/office/drawing/2014/main" id="{F06F4E8E-DCE2-4B08-951B-85A708A1DC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510" y="4413238"/>
                <a:ext cx="0" cy="480457"/>
              </a:xfrm>
              <a:prstGeom prst="straightConnector1">
                <a:avLst/>
              </a:prstGeom>
              <a:ln>
                <a:noFill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3E3BCE77-D25B-40E7-9DCF-9228268D2CFC}"/>
                  </a:ext>
                </a:extLst>
              </p:cNvPr>
              <p:cNvSpPr/>
              <p:nvPr/>
            </p:nvSpPr>
            <p:spPr>
              <a:xfrm>
                <a:off x="3933417" y="4893696"/>
                <a:ext cx="257818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2F2F2E"/>
                    </a:solidFill>
                  </a:rPr>
                  <a:t>Produção de gametas por mitose no </a:t>
                </a:r>
                <a:r>
                  <a:rPr lang="pt-BR" b="1" dirty="0">
                    <a:solidFill>
                      <a:srgbClr val="2F2F2E"/>
                    </a:solidFill>
                  </a:rPr>
                  <a:t>gametângio</a:t>
                </a:r>
                <a:r>
                  <a:rPr lang="pt-BR" dirty="0">
                    <a:solidFill>
                      <a:srgbClr val="2F2F2E"/>
                    </a:solidFill>
                  </a:rPr>
                  <a:t>.</a:t>
                </a:r>
                <a:endParaRPr lang="pt-BR" dirty="0"/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07DF748-1A4A-4E66-954C-372EFA072275}"/>
                  </a:ext>
                </a:extLst>
              </p:cNvPr>
              <p:cNvSpPr/>
              <p:nvPr/>
            </p:nvSpPr>
            <p:spPr>
              <a:xfrm>
                <a:off x="7991608" y="4901066"/>
                <a:ext cx="24706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2F2F2E"/>
                    </a:solidFill>
                  </a:rPr>
                  <a:t>Produção de esporo por meiose no </a:t>
                </a:r>
                <a:r>
                  <a:rPr lang="pt-BR" b="1" dirty="0">
                    <a:solidFill>
                      <a:srgbClr val="2F2F2E"/>
                    </a:solidFill>
                  </a:rPr>
                  <a:t>esporângio</a:t>
                </a:r>
                <a:r>
                  <a:rPr lang="pt-BR" dirty="0">
                    <a:solidFill>
                      <a:srgbClr val="2F2F2E"/>
                    </a:solidFill>
                  </a:rPr>
                  <a:t>.</a:t>
                </a:r>
                <a:endParaRPr lang="pt-BR" dirty="0"/>
              </a:p>
            </p:txBody>
          </p:sp>
          <p:cxnSp>
            <p:nvCxnSpPr>
              <p:cNvPr id="30" name="Conector de Seta Reta 29">
                <a:extLst>
                  <a:ext uri="{FF2B5EF4-FFF2-40B4-BE49-F238E27FC236}">
                    <a16:creationId xmlns:a16="http://schemas.microsoft.com/office/drawing/2014/main" id="{60C68910-128D-4E9E-8705-394D1075E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6948" y="4413239"/>
                <a:ext cx="0" cy="480457"/>
              </a:xfrm>
              <a:prstGeom prst="straightConnector1">
                <a:avLst/>
              </a:prstGeom>
              <a:ln>
                <a:noFill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41F2632-9409-4A90-82E2-C0F20560B4E9}"/>
                  </a:ext>
                </a:extLst>
              </p:cNvPr>
              <p:cNvSpPr/>
              <p:nvPr/>
            </p:nvSpPr>
            <p:spPr>
              <a:xfrm>
                <a:off x="4359058" y="2380144"/>
                <a:ext cx="562314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pt-BR" dirty="0"/>
                  <a:t>No ciclo de vida de todas elas, alternam-se duas gerações.</a:t>
                </a:r>
                <a:endParaRPr lang="pt-BR" sz="2000" dirty="0"/>
              </a:p>
            </p:txBody>
          </p:sp>
        </p:grp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8380BF6-9C5F-097F-BF3C-E6445A4163B0}"/>
                </a:ext>
              </a:extLst>
            </p:cNvPr>
            <p:cNvSpPr/>
            <p:nvPr/>
          </p:nvSpPr>
          <p:spPr>
            <a:xfrm>
              <a:off x="4430598" y="2196445"/>
              <a:ext cx="6672713" cy="339365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46317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816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CiutadellaRounded-Regular</vt:lpstr>
      <vt:lpstr>FrutigerLTStd-Bold</vt:lpstr>
      <vt:lpstr>FrutigerLTStd-Cn</vt:lpstr>
      <vt:lpstr>FrutigerLTStd-Light</vt:lpstr>
      <vt:lpstr>Tema do Office</vt:lpstr>
      <vt:lpstr>Apresentação do PowerPoint</vt:lpstr>
      <vt:lpstr> Apresentação 4 – PLANTAS E ANIMAIS: REPRODUÇÃO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8º ano - CIÊNCIAS Apresentação 1 ENERGIA ELÉTRICA: FONTES E TIPOS</dc:title>
  <dc:creator>Maria Carolina Dias Carreira</dc:creator>
  <cp:lastModifiedBy> </cp:lastModifiedBy>
  <cp:revision>6</cp:revision>
  <dcterms:created xsi:type="dcterms:W3CDTF">2019-04-02T16:45:58Z</dcterms:created>
  <dcterms:modified xsi:type="dcterms:W3CDTF">2023-08-04T14:13:53Z</dcterms:modified>
</cp:coreProperties>
</file>