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3" r:id="rId3"/>
    <p:sldId id="324" r:id="rId4"/>
    <p:sldId id="325" r:id="rId5"/>
    <p:sldId id="326" r:id="rId6"/>
    <p:sldId id="350" r:id="rId7"/>
    <p:sldId id="327" r:id="rId8"/>
    <p:sldId id="328" r:id="rId9"/>
    <p:sldId id="329" r:id="rId10"/>
    <p:sldId id="330" r:id="rId11"/>
    <p:sldId id="331" r:id="rId12"/>
    <p:sldId id="33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9" clrIdx="0"/>
  <p:cmAuthor id="2" name="Lilian Semenichin Nogueira" initials="LSN" lastIdx="43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7EE"/>
    <a:srgbClr val="E4FCFB"/>
    <a:srgbClr val="ADC1E5"/>
    <a:srgbClr val="A6E0EC"/>
    <a:srgbClr val="C5D3ED"/>
    <a:srgbClr val="B6C8E8"/>
    <a:srgbClr val="CFF0F5"/>
    <a:srgbClr val="D5FBFA"/>
    <a:srgbClr val="E4EFFC"/>
    <a:srgbClr val="E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CC0AB-0425-4241-A6FC-E4DC702623E2}" v="5294" dt="2023-05-10T13:44:46.443"/>
    <p1510:client id="{43837FFC-CA20-4939-B0AB-68B1C813C314}" v="2084" dt="2023-05-09T18:36:4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C155-193E-A044-ACE8-7FBDE414C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055C-5A69-884F-91C8-2F50DB7895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1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AF0E-4703-B34D-8F00-6E3895BC3AB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5BE33-EB9F-C84F-BFF6-6FF86D6452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3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9DBC5-5F1B-4CB8-B9E5-546649F98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F41970-9850-4F0E-A799-D46C88AEB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6FEB7-DB03-444F-8D3E-FC298BA1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983D-AD07-7C4A-BF24-36076C3CE75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5DF3F-5791-466B-962A-EADA7A11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84B086-7838-4869-989F-634BD41B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FB-7E9D-400F-9F18-16697EC0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EE2F93-5276-46FA-9522-6C24BF99D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693873-8743-4219-9A68-27B7631D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6F0-82DC-CF45-9DB2-8E5A7797DCD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D9B97-54D5-4347-94A9-8C9D4A04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10D51-5494-4534-8088-7449B26B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58769-DE48-43C5-A177-6D6F3597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5F467B-BA37-4B13-B3F1-A1F0E3C8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B7427-8374-44CA-8556-604E180F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36C-2EEB-0B4B-B180-E27F8930EC2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44171E-EF43-4CFC-A28F-719BB4C7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962D1-70ED-470C-BEB9-F97F23A9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0C073-236D-4720-8D95-D7F59078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5A1311-9411-465D-86D5-AC6974C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6F6AB-53DF-4AF7-9C42-30E038A7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E2DE-FD05-3145-A339-8CC527A0639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1DDD7-1407-4761-8E75-269141F7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850C25-6704-4FC0-B74F-0D2F0BDB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71C6D-87BF-4B2D-9136-129C562E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1E6974-D7C3-49AD-9C0B-E035B82B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3C871D-5E86-4D9A-B51C-2D3251DF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96EB-80AE-104A-8B36-C6DB47E4A7C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B32A6-FD1A-4C38-8080-7CB019F2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84C281-5D49-445D-911A-3021EE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6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CDF0D-5FA3-4F3A-A48D-900B8DA7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E40F5-2E2D-4B9B-9392-38FDCF468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AD9495-347C-4B40-A6A9-82D4F144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BE19F-18BC-412D-ADB2-175F813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08A1-57FE-4E41-B550-4C07AF3089F6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0744A-3BBC-47EF-8873-1AEE4878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3237AD-7148-4AAE-845C-DF83F0D8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37385-B194-47BB-97BC-20BAE43E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7221BE-A79B-4517-965D-5DDA6BDD3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211421-E03F-45DA-8D50-AEA42C76B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1206EB-9CB4-4BA3-98CC-6E6414B84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EA6DAE-DB70-485B-804D-CB5E245C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6C1360-73CE-4660-B43A-89374013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196B-46F2-DE44-BC36-A6F02E8A01B7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71194D-8F7F-4901-8925-59F4DD28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188A78-2018-488C-951C-5B53BC5A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CA4CD-FB52-4C85-B2E8-FBD7E366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709D73-C548-4883-8470-F4C52C00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F8D4-9AB8-F945-8FDB-95E04F394F1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DE7773-80A2-4C8E-9C10-6953F579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BD351A-76E9-478B-8124-B33166D6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3440ED-B928-4C19-99A9-6B4CCF89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B7C1-1F5A-604A-8643-0AB73F648E96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641839-D2C2-48A8-904A-81BEFE35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A63893-237E-4654-905A-E42A729B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9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49598-6B68-4BE5-BAD8-B8838345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7B337-E559-405E-AE08-B2EAB3FC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954B25-F2B7-4129-8239-5D0AB016C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2EEB7-B0F4-435A-AF08-1CAB9A9F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8FFB-7920-CC42-A521-285B8CF17B7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8D8B12-155A-4B9E-9185-1D82BF00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4C9BD-6D3E-44BE-99A2-4F6861E8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4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5DC7-0ADC-4328-B76A-12381816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5AD90C-7CFC-4C83-946A-CF1473C76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257866-898E-4A2D-B3C9-DF74FB9A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BDB5FB-450F-4DE3-96AA-CD0744E4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E413-7B5E-6744-A2DA-0E0B81CA811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34C62-BB38-42CB-8CD6-13A62A77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17F944-8EB2-4239-B6C4-7599CFBC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17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157D31-030F-4CB3-8EE0-98080080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3CB196-DC34-4B31-9B80-BBEC4534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C6A5ED-7B78-48AE-9E09-129B19E86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59FB-AE13-4147-9122-4D4F575F6814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FF69BD-F69F-485D-87AF-36E73FD47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90A951-A73C-4D8F-B3A1-A2CFBD724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5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830"/>
          <a:stretch/>
        </p:blipFill>
        <p:spPr>
          <a:xfrm>
            <a:off x="0" y="0"/>
            <a:ext cx="9286613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6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2564E-750E-48BF-B5BE-0BD4720BABF4}"/>
              </a:ext>
            </a:extLst>
          </p:cNvPr>
          <p:cNvSpPr txBox="1">
            <a:spLocks/>
          </p:cNvSpPr>
          <p:nvPr/>
        </p:nvSpPr>
        <p:spPr>
          <a:xfrm>
            <a:off x="0" y="708946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Vulcanismo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59F4B6B-7768-46B7-A2E1-0CF52262AD29}"/>
              </a:ext>
            </a:extLst>
          </p:cNvPr>
          <p:cNvSpPr/>
          <p:nvPr/>
        </p:nvSpPr>
        <p:spPr>
          <a:xfrm>
            <a:off x="419318" y="1451593"/>
            <a:ext cx="11156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vulcões geralmente se localizam nas bordas das placas tectônicas, nas áreas onde elas se afastam ou colidem.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622285-0AE7-4333-A5D7-031EDC24FFD6}"/>
              </a:ext>
            </a:extLst>
          </p:cNvPr>
          <p:cNvSpPr/>
          <p:nvPr/>
        </p:nvSpPr>
        <p:spPr>
          <a:xfrm>
            <a:off x="9153680" y="3626972"/>
            <a:ext cx="22001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Os pontos vermelhos indicam vulcões ativos e inativos.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10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8EC2D7A-4F93-C347-0524-88817F39A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3"/>
          <a:stretch/>
        </p:blipFill>
        <p:spPr>
          <a:xfrm>
            <a:off x="395859" y="1842565"/>
            <a:ext cx="8214741" cy="451378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88608F-B26A-DC26-A8DC-480E97EE2100}"/>
              </a:ext>
            </a:extLst>
          </p:cNvPr>
          <p:cNvSpPr txBox="1"/>
          <p:nvPr/>
        </p:nvSpPr>
        <p:spPr>
          <a:xfrm>
            <a:off x="8563864" y="5279132"/>
            <a:ext cx="30591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Fonte: IBGE.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Atlas geográfico escolar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Rio de Janeiro: IBGE, 2018. p. 13.</a:t>
            </a:r>
          </a:p>
          <a:p>
            <a:pPr algn="l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Os pontos vermelhos indicam vulcões ativos e inativos.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0029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90E7F-6B59-417D-B875-6D6B5C1AD081}"/>
              </a:ext>
            </a:extLst>
          </p:cNvPr>
          <p:cNvSpPr txBox="1">
            <a:spLocks/>
          </p:cNvSpPr>
          <p:nvPr/>
        </p:nvSpPr>
        <p:spPr>
          <a:xfrm>
            <a:off x="0" y="653460"/>
            <a:ext cx="12192000" cy="6934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Deriva continental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BD0DFF3-E745-4D12-A821-905FE9FAF20E}"/>
              </a:ext>
            </a:extLst>
          </p:cNvPr>
          <p:cNvSpPr/>
          <p:nvPr/>
        </p:nvSpPr>
        <p:spPr>
          <a:xfrm>
            <a:off x="838200" y="1717220"/>
            <a:ext cx="31351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a teoria da </a:t>
            </a:r>
            <a:r>
              <a:rPr lang="pt-BR" b="1" dirty="0"/>
              <a:t>deriva continental</a:t>
            </a:r>
            <a:r>
              <a:rPr lang="pt-BR" dirty="0"/>
              <a:t>, há milhões de anos, existia somente um continente, chamado </a:t>
            </a:r>
            <a:r>
              <a:rPr lang="pt-BR" b="1" dirty="0"/>
              <a:t>Pangeia</a:t>
            </a:r>
            <a:r>
              <a:rPr lang="pt-BR" dirty="0"/>
              <a:t>, que se separou pelos movimentos das placas tectônicas com o passar dos anos. Formou-se a </a:t>
            </a:r>
            <a:r>
              <a:rPr lang="pt-BR" b="1" dirty="0" err="1"/>
              <a:t>Laurásia</a:t>
            </a:r>
            <a:r>
              <a:rPr lang="pt-BR" dirty="0"/>
              <a:t> e a </a:t>
            </a:r>
            <a:r>
              <a:rPr lang="pt-BR" b="1" dirty="0"/>
              <a:t>Gondwana</a:t>
            </a:r>
            <a:r>
              <a:rPr lang="pt-BR" dirty="0"/>
              <a:t>, até chegar à configuração atual.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11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DDE4B4-89A0-B4D3-DA37-3120C09E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84" y="1479049"/>
            <a:ext cx="7368871" cy="494817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18E0583-6542-9BAB-42EF-112B99044C52}"/>
              </a:ext>
            </a:extLst>
          </p:cNvPr>
          <p:cNvSpPr txBox="1"/>
          <p:nvPr/>
        </p:nvSpPr>
        <p:spPr>
          <a:xfrm>
            <a:off x="838200" y="4949900"/>
            <a:ext cx="32550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GROTZINGER, John P.; JORDAN, Thomas H.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Para entender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6. ed. Porto Alegre: Bookman, 2013. p. 46-47.</a:t>
            </a:r>
          </a:p>
          <a:p>
            <a:pPr algn="r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Linha do tempo mostrando a hipótese mais aceita sobre a distribuição dos continentes ao longo do tempo.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9736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175CC-07C5-4426-9E9D-F18113A723A5}"/>
              </a:ext>
            </a:extLst>
          </p:cNvPr>
          <p:cNvSpPr txBox="1">
            <a:spLocks/>
          </p:cNvSpPr>
          <p:nvPr/>
        </p:nvSpPr>
        <p:spPr>
          <a:xfrm>
            <a:off x="0" y="69482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Evidências da deriva continental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5314" y="6459098"/>
            <a:ext cx="2743200" cy="365125"/>
          </a:xfrm>
        </p:spPr>
        <p:txBody>
          <a:bodyPr/>
          <a:lstStyle/>
          <a:p>
            <a:fld id="{E35A26C7-9605-49FB-8340-334AF9A90FA9}" type="slidenum">
              <a:rPr lang="pt-BR" smtClean="0"/>
              <a:t>12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2177533-4C5F-CFEE-4066-60B4945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5" y="1429898"/>
            <a:ext cx="8448675" cy="50292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E421F5-D517-BD91-7113-F5EDA0ABC130}"/>
              </a:ext>
            </a:extLst>
          </p:cNvPr>
          <p:cNvSpPr txBox="1"/>
          <p:nvPr/>
        </p:nvSpPr>
        <p:spPr>
          <a:xfrm>
            <a:off x="528439" y="4797105"/>
            <a:ext cx="379952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[REJOINED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continents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].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USGS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Science for a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Changing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World. Virginia, 5 maio 1999. Disponível em: https://pubs.</a:t>
            </a:r>
          </a:p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usgs.gov/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gip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dynamic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/continents.html. Acesso em: 15 jun. 2022.</a:t>
            </a: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relação entre os continentes atuais de acordo com as correlações do registro fóssil de quatro espécies.</a:t>
            </a:r>
            <a:endParaRPr lang="pt-BR" sz="1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1C56FBB-EDE0-4A27-B9FD-EF96C6F68E61}"/>
              </a:ext>
            </a:extLst>
          </p:cNvPr>
          <p:cNvSpPr/>
          <p:nvPr/>
        </p:nvSpPr>
        <p:spPr>
          <a:xfrm>
            <a:off x="614164" y="2046602"/>
            <a:ext cx="3129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existência de fósseis e grupos de vegetação semelhantes em áreas separadas por oceanos inteiros e a constituição geológica semelhante entre continentes diferentes são evidências da deriva continental.</a:t>
            </a:r>
          </a:p>
        </p:txBody>
      </p:sp>
    </p:spTree>
    <p:extLst>
      <p:ext uri="{BB962C8B-B14F-4D97-AF65-F5344CB8AC3E}">
        <p14:creationId xmlns:p14="http://schemas.microsoft.com/office/powerpoint/2010/main" val="313663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5157"/>
            <a:ext cx="9144000" cy="1923311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 dirty="0">
                <a:latin typeface="+mn-lt"/>
              </a:rPr>
              <a:t>Apresentação 8 –</a:t>
            </a:r>
            <a:r>
              <a:rPr lang="pt-BR" sz="4800" b="1" dirty="0">
                <a:latin typeface="+mn-lt"/>
              </a:rPr>
              <a:t> TERRA: DINÂMICA DA CROSTA TERRESTRE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387"/>
            <a:ext cx="9144000" cy="2526130"/>
          </a:xfrm>
        </p:spPr>
        <p:txBody>
          <a:bodyPr>
            <a:noAutofit/>
          </a:bodyPr>
          <a:lstStyle/>
          <a:p>
            <a:pPr lvl="0"/>
            <a:r>
              <a:rPr lang="pt-BR" sz="4000" b="1" dirty="0">
                <a:latin typeface="+mn-lt"/>
              </a:rPr>
              <a:t>Constituição da Terra (camadas internas)</a:t>
            </a:r>
          </a:p>
          <a:p>
            <a:pPr lvl="0"/>
            <a:r>
              <a:rPr lang="pt-BR" sz="4000" b="1" dirty="0">
                <a:latin typeface="+mn-lt"/>
              </a:rPr>
              <a:t>Placas tectônicas e deriva continental</a:t>
            </a:r>
          </a:p>
          <a:p>
            <a:r>
              <a:rPr lang="pt-BR" sz="4000" b="1" dirty="0">
                <a:latin typeface="+mn-lt"/>
              </a:rPr>
              <a:t>Fenômenos naturais (vulcões, terremotos e </a:t>
            </a:r>
            <a:r>
              <a:rPr lang="pt-BR" sz="4000" b="1" i="1" dirty="0">
                <a:latin typeface="+mn-lt"/>
              </a:rPr>
              <a:t>tsunamis</a:t>
            </a:r>
            <a:r>
              <a:rPr lang="pt-BR" sz="4000" b="1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48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3</a:t>
            </a:fld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2844800" y="812811"/>
            <a:ext cx="592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Constituição da Terra</a:t>
            </a: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A6FF71-20D3-779E-0FA6-0FD83A98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10" y="561975"/>
            <a:ext cx="12194810" cy="53084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87BAAD0-750A-E7A2-2E4B-B29018A4787C}"/>
              </a:ext>
            </a:extLst>
          </p:cNvPr>
          <p:cNvSpPr txBox="1"/>
          <p:nvPr/>
        </p:nvSpPr>
        <p:spPr>
          <a:xfrm>
            <a:off x="1024247" y="5925463"/>
            <a:ext cx="101406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chemeClr val="bg1"/>
                </a:solidFill>
              </a:rPr>
              <a:t>Elaborado com base em: TEIXEIRA, Wilson </a:t>
            </a:r>
            <a:r>
              <a:rPr lang="pt-BR" sz="1200" b="0" i="1" u="none" strike="noStrike" baseline="0">
                <a:solidFill>
                  <a:schemeClr val="bg1"/>
                </a:solidFill>
              </a:rPr>
              <a:t>et al. </a:t>
            </a:r>
            <a:r>
              <a:rPr lang="pt-BR" sz="1200" b="0" i="0" u="none" strike="noStrike" baseline="0">
                <a:solidFill>
                  <a:schemeClr val="bg1"/>
                </a:solidFill>
              </a:rPr>
              <a:t>(org.). </a:t>
            </a:r>
            <a:r>
              <a:rPr lang="pt-BR" sz="1200" b="1" i="0" u="none" strike="noStrike" baseline="0">
                <a:solidFill>
                  <a:schemeClr val="bg1"/>
                </a:solidFill>
              </a:rPr>
              <a:t>Decifrando a Terra</a:t>
            </a:r>
            <a:r>
              <a:rPr lang="pt-BR" sz="1200" b="0" i="0" u="none" strike="noStrike" baseline="0">
                <a:solidFill>
                  <a:schemeClr val="bg1"/>
                </a:solidFill>
              </a:rPr>
              <a:t>. 2. ed. São Paulo: Companhia Editora Nacional, 2007. p. 51.</a:t>
            </a:r>
          </a:p>
          <a:p>
            <a:pPr algn="r"/>
            <a:endParaRPr lang="pt-BR" sz="1200">
              <a:solidFill>
                <a:schemeClr val="bg1"/>
              </a:solidFill>
            </a:endParaRPr>
          </a:p>
          <a:p>
            <a:r>
              <a:rPr lang="pt-BR" sz="1400" b="0" i="0" u="none" strike="noStrike" baseline="0">
                <a:solidFill>
                  <a:schemeClr val="bg1"/>
                </a:solidFill>
              </a:rPr>
              <a:t>Representação do planeta Terra em camadas, evidenciando a crosta, o manto e o núcleo.</a:t>
            </a:r>
            <a:endParaRPr lang="pt-BR" sz="1400">
              <a:solidFill>
                <a:schemeClr val="bg1"/>
              </a:solidFill>
            </a:endParaRPr>
          </a:p>
          <a:p>
            <a:pPr algn="r"/>
            <a:endParaRPr lang="pt-B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0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AD301-1DA8-4D61-A9A9-E2393C924D4E}"/>
              </a:ext>
            </a:extLst>
          </p:cNvPr>
          <p:cNvSpPr txBox="1">
            <a:spLocks/>
          </p:cNvSpPr>
          <p:nvPr/>
        </p:nvSpPr>
        <p:spPr>
          <a:xfrm>
            <a:off x="-1524" y="661764"/>
            <a:ext cx="12192000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Placas tectônicas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08F724F-078D-44AF-A812-20CFD2055F4E}"/>
              </a:ext>
            </a:extLst>
          </p:cNvPr>
          <p:cNvSpPr/>
          <p:nvPr/>
        </p:nvSpPr>
        <p:spPr>
          <a:xfrm>
            <a:off x="338327" y="1437864"/>
            <a:ext cx="1165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crosta terrestre e uma parte do manto logo abaixo dela formam a </a:t>
            </a:r>
            <a:r>
              <a:rPr lang="pt-BR" b="1" dirty="0"/>
              <a:t>litosfera</a:t>
            </a:r>
            <a:r>
              <a:rPr lang="pt-BR" dirty="0"/>
              <a:t>, uma camada sólida. A litosfera é fragmentada em 13 partes principais. Cada um desses fragmentos recebe o nome de </a:t>
            </a:r>
            <a:r>
              <a:rPr lang="pt-BR" b="1" dirty="0"/>
              <a:t>placa tectônica </a:t>
            </a:r>
            <a:r>
              <a:rPr lang="pt-BR" dirty="0"/>
              <a:t>ou </a:t>
            </a:r>
            <a:r>
              <a:rPr lang="pt-BR" b="1" dirty="0"/>
              <a:t>placas litosféricas</a:t>
            </a:r>
            <a:r>
              <a:rPr lang="pt-BR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4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1CC1D96-AFFE-6216-0651-EF5AE348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7" y="2154004"/>
            <a:ext cx="6811981" cy="447401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DE2E316-2536-42C7-9797-67C095D24220}"/>
              </a:ext>
            </a:extLst>
          </p:cNvPr>
          <p:cNvSpPr txBox="1"/>
          <p:nvPr/>
        </p:nvSpPr>
        <p:spPr>
          <a:xfrm>
            <a:off x="7025890" y="5892581"/>
            <a:ext cx="3547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Fonte dos dados: INSTITUTO BRASILEIRO DE GEOGRAFIA E ESTATÍSTICA.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Atlas geográfico escolar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8. ed. Rio de Janeiro: IBGE, 2018. p. 12.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0326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32580-90BF-48D6-8E80-3A8A4D2BF8BD}"/>
              </a:ext>
            </a:extLst>
          </p:cNvPr>
          <p:cNvSpPr txBox="1">
            <a:spLocks/>
          </p:cNvSpPr>
          <p:nvPr/>
        </p:nvSpPr>
        <p:spPr>
          <a:xfrm>
            <a:off x="0" y="676351"/>
            <a:ext cx="12192000" cy="678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Placas tectônicas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89BBEA2-5DCF-41FE-AE6A-5FB0A715448A}"/>
              </a:ext>
            </a:extLst>
          </p:cNvPr>
          <p:cNvSpPr/>
          <p:nvPr/>
        </p:nvSpPr>
        <p:spPr>
          <a:xfrm>
            <a:off x="400050" y="1469468"/>
            <a:ext cx="1139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As placas tectônicas se movem, lenta e continuadamente, alguns centímetros por ano. O movimento dessas placas se deve, principalmente, às </a:t>
            </a:r>
            <a:r>
              <a:rPr lang="pt-BR" b="1"/>
              <a:t>correntes de convecção </a:t>
            </a:r>
            <a:r>
              <a:rPr lang="pt-BR"/>
              <a:t>do manto.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FEB01EC-26BC-4902-96A1-5B4E8DF857EF}"/>
              </a:ext>
            </a:extLst>
          </p:cNvPr>
          <p:cNvSpPr/>
          <p:nvPr/>
        </p:nvSpPr>
        <p:spPr>
          <a:xfrm>
            <a:off x="8686799" y="2659411"/>
            <a:ext cx="290059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O material mais quente, formado por rochas e magma, sobe por causa da sua menor densidade, resfria-se próximo à litosfera, tornando-se mais denso, e desce em direção ao núcleo, onde se aquece novamente, completando o ciclo.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5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924800" y="2963333"/>
            <a:ext cx="575733" cy="13377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FEFA696-2FB1-0841-2623-543F589D1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" y="2220731"/>
            <a:ext cx="7934325" cy="32385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18FDD2-8EE9-722B-0DBA-E0C239D8A7AE}"/>
              </a:ext>
            </a:extLst>
          </p:cNvPr>
          <p:cNvSpPr txBox="1"/>
          <p:nvPr/>
        </p:nvSpPr>
        <p:spPr>
          <a:xfrm>
            <a:off x="400049" y="5564163"/>
            <a:ext cx="7754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TEIXEIRA, Wilson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al. 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(org.).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Decifrando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2. ed. São Paulo: Companhia Editora Nacional, 2007. p. 53.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processo de transmissão de calor por convecção em uma panela de feijão e no interior da Terra.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4275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4EC90FB-E107-B1B5-22F9-D9A87A92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6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813A69-7D6E-CE42-9573-6158CD53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5" y="1473200"/>
            <a:ext cx="6524625" cy="524827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9CDA78B-48DB-C680-2690-0D64575F6216}"/>
              </a:ext>
            </a:extLst>
          </p:cNvPr>
          <p:cNvSpPr txBox="1">
            <a:spLocks/>
          </p:cNvSpPr>
          <p:nvPr/>
        </p:nvSpPr>
        <p:spPr>
          <a:xfrm>
            <a:off x="0" y="678217"/>
            <a:ext cx="12192000" cy="678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Placas tectônicas</a:t>
            </a:r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4827B001-9CAE-3C0B-3B18-020FCCC297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AA0AA90-3E5A-58AC-C053-85DE15DC81BE}"/>
              </a:ext>
            </a:extLst>
          </p:cNvPr>
          <p:cNvSpPr txBox="1"/>
          <p:nvPr/>
        </p:nvSpPr>
        <p:spPr>
          <a:xfrm>
            <a:off x="6217919" y="5277028"/>
            <a:ext cx="44700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GROTZINGER, John P.; JORDAN, Thomas H.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Para entender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6. ed. Porto Alegre: Bookman, 2013. p. 32-33.</a:t>
            </a:r>
          </a:p>
          <a:p>
            <a:pPr algn="l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partes da Terra em corte, mostrando os movimentos de placas tectônicas.</a:t>
            </a:r>
            <a:endParaRPr lang="pt-BR" sz="1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24446E-8F07-81D1-F77B-F3CFF341C4AA}"/>
              </a:ext>
            </a:extLst>
          </p:cNvPr>
          <p:cNvSpPr txBox="1"/>
          <p:nvPr/>
        </p:nvSpPr>
        <p:spPr>
          <a:xfrm>
            <a:off x="7569387" y="2220952"/>
            <a:ext cx="35383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Os </a:t>
            </a:r>
            <a:r>
              <a:rPr lang="pt-BR" sz="1800" i="0" u="none" strike="noStrike" baseline="0" dirty="0">
                <a:solidFill>
                  <a:srgbClr val="2F2F2E"/>
                </a:solidFill>
              </a:rPr>
              <a:t>movimentos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 realizados pelas placas tectônicas acontecem em diferentes direções.</a:t>
            </a:r>
          </a:p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Por causa da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movimentação das placas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, ao redor de seus </a:t>
            </a:r>
            <a:r>
              <a:rPr lang="pt-BR" sz="1800" i="0" u="none" strike="noStrike" baseline="0" dirty="0">
                <a:solidFill>
                  <a:srgbClr val="2F2F2E"/>
                </a:solidFill>
                <a:latin typeface="FrutigerLTStd-Light"/>
              </a:rPr>
              <a:t>limites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é onde se registram as maiores intensidades de eventos geológicos, como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terremotos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e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vulcões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16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27DCF-DC9A-47BE-8B8E-87640F9CBC7A}"/>
              </a:ext>
            </a:extLst>
          </p:cNvPr>
          <p:cNvSpPr txBox="1">
            <a:spLocks/>
          </p:cNvSpPr>
          <p:nvPr/>
        </p:nvSpPr>
        <p:spPr>
          <a:xfrm>
            <a:off x="0" y="640891"/>
            <a:ext cx="12192000" cy="716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Terremotos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0F75785-36B1-4249-87DF-F2788754B669}"/>
              </a:ext>
            </a:extLst>
          </p:cNvPr>
          <p:cNvSpPr/>
          <p:nvPr/>
        </p:nvSpPr>
        <p:spPr>
          <a:xfrm>
            <a:off x="487363" y="1730973"/>
            <a:ext cx="34597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São tremores abruptos e intensos que ocorrem na superfície terrestre, no encontro entre placas litosféricas que colidem ou deslizam umas contra as outras. São chamados sismos ou abalos sísmicos.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6CDC935-D058-42C2-9069-8D618E5464AE}"/>
              </a:ext>
            </a:extLst>
          </p:cNvPr>
          <p:cNvSpPr/>
          <p:nvPr/>
        </p:nvSpPr>
        <p:spPr>
          <a:xfrm>
            <a:off x="487363" y="4098512"/>
            <a:ext cx="365283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A região onde se inicia a rachadura e há a liberação da tensão acumulada é denominada </a:t>
            </a:r>
            <a:r>
              <a:rPr lang="pt-BR" b="1" dirty="0"/>
              <a:t>hipocentro </a:t>
            </a:r>
            <a:r>
              <a:rPr lang="pt-BR" dirty="0"/>
              <a:t>ou </a:t>
            </a:r>
            <a:r>
              <a:rPr lang="pt-BR" b="1" dirty="0"/>
              <a:t>foco</a:t>
            </a:r>
            <a:r>
              <a:rPr lang="pt-BR" dirty="0"/>
              <a:t>. A área correspondente na superfície recebe o nome de </a:t>
            </a:r>
            <a:r>
              <a:rPr lang="pt-BR" b="1" dirty="0"/>
              <a:t>epicentro</a:t>
            </a:r>
            <a:r>
              <a:rPr lang="pt-B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7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89FC209-7895-CDAF-82C2-3CF9BD8E8634}"/>
              </a:ext>
            </a:extLst>
          </p:cNvPr>
          <p:cNvGrpSpPr/>
          <p:nvPr/>
        </p:nvGrpSpPr>
        <p:grpSpPr>
          <a:xfrm>
            <a:off x="4566396" y="1542190"/>
            <a:ext cx="6469486" cy="4334556"/>
            <a:chOff x="4511042" y="1206266"/>
            <a:chExt cx="7620000" cy="5105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0CC4DED-0C42-7123-8B13-772F2F5C9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42" y="1206266"/>
              <a:ext cx="7620000" cy="510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3D20C41-9545-D4D2-0AD8-65FB5632A561}"/>
                </a:ext>
              </a:extLst>
            </p:cNvPr>
            <p:cNvSpPr txBox="1"/>
            <p:nvPr/>
          </p:nvSpPr>
          <p:spPr>
            <a:xfrm>
              <a:off x="5420104" y="3558160"/>
              <a:ext cx="14638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t-BR" sz="1400" b="0" i="0" u="none" strike="noStrike" baseline="0">
                  <a:solidFill>
                    <a:srgbClr val="2F2F2E"/>
                  </a:solidFill>
                </a:rPr>
                <a:t>Ondas sísmicas</a:t>
              </a:r>
              <a:endParaRPr lang="pt-BR" sz="400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EEEC29C-6655-86E4-2FE2-93F81C728805}"/>
                </a:ext>
              </a:extLst>
            </p:cNvPr>
            <p:cNvSpPr txBox="1"/>
            <p:nvPr/>
          </p:nvSpPr>
          <p:spPr>
            <a:xfrm>
              <a:off x="8321042" y="1648218"/>
              <a:ext cx="10881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0" i="0" u="none" strike="noStrike" baseline="0">
                  <a:solidFill>
                    <a:srgbClr val="2F2F2E"/>
                  </a:solidFill>
                </a:rPr>
                <a:t>Epicentro</a:t>
              </a:r>
              <a:endParaRPr lang="pt-BR" sz="140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6C81952-3665-98D5-E86F-D7545994F8FF}"/>
                </a:ext>
              </a:extLst>
            </p:cNvPr>
            <p:cNvSpPr txBox="1"/>
            <p:nvPr/>
          </p:nvSpPr>
          <p:spPr>
            <a:xfrm>
              <a:off x="10485884" y="4252772"/>
              <a:ext cx="157099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t-BR" sz="1400" b="0" i="0" u="none" strike="noStrike" baseline="0" dirty="0">
                  <a:solidFill>
                    <a:srgbClr val="2F2F2E"/>
                  </a:solidFill>
                </a:rPr>
                <a:t>Falha geológica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B2E5084-FF79-5BCA-41BA-D8598EB12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87000" y="4562856"/>
              <a:ext cx="347472" cy="548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D711CCCF-D9ED-1590-3406-0B6AC9871DA2}"/>
                </a:ext>
              </a:extLst>
            </p:cNvPr>
            <p:cNvSpPr txBox="1"/>
            <p:nvPr/>
          </p:nvSpPr>
          <p:spPr>
            <a:xfrm>
              <a:off x="10460736" y="3108488"/>
              <a:ext cx="136295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t-BR" sz="1400" b="0" i="0" u="none" strike="noStrike" baseline="0">
                  <a:solidFill>
                    <a:srgbClr val="2F2F2E"/>
                  </a:solidFill>
                </a:rPr>
                <a:t>Hipocentro</a:t>
              </a:r>
            </a:p>
          </p:txBody>
        </p: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67B6181D-F63C-FF62-F5A5-F4AD5D1827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5464" y="3378465"/>
              <a:ext cx="1618050" cy="6820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F087C644-38D9-AF22-0BC3-43789A21BC88}"/>
                </a:ext>
              </a:extLst>
            </p:cNvPr>
            <p:cNvCxnSpPr>
              <a:cxnSpLocks/>
            </p:cNvCxnSpPr>
            <p:nvPr/>
          </p:nvCxnSpPr>
          <p:spPr>
            <a:xfrm>
              <a:off x="6560555" y="3824192"/>
              <a:ext cx="1028023" cy="502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2186C87-9400-18D0-19ED-C3E76935E3ED}"/>
              </a:ext>
            </a:extLst>
          </p:cNvPr>
          <p:cNvSpPr txBox="1"/>
          <p:nvPr/>
        </p:nvSpPr>
        <p:spPr>
          <a:xfrm>
            <a:off x="4566396" y="5881821"/>
            <a:ext cx="64694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TEIXEIRA, Wilson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al. 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(org.).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Decifrando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2. ed. São Paulo: Companhia Editora Nacional, 2007. p. 54.</a:t>
            </a:r>
          </a:p>
          <a:p>
            <a:pPr algn="r"/>
            <a:endParaRPr lang="pt-BR" sz="10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origem de um terremoto.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3900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7A898-C0EC-4E27-9B1F-DC8DF4C79039}"/>
              </a:ext>
            </a:extLst>
          </p:cNvPr>
          <p:cNvSpPr txBox="1">
            <a:spLocks/>
          </p:cNvSpPr>
          <p:nvPr/>
        </p:nvSpPr>
        <p:spPr>
          <a:xfrm>
            <a:off x="0" y="670563"/>
            <a:ext cx="12192000" cy="7002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i="1" dirty="0">
                <a:latin typeface="+mn-lt"/>
              </a:rPr>
              <a:t>Tsunamis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8F8C9C-16DB-41D6-98C4-FE3D5D899C3F}"/>
              </a:ext>
            </a:extLst>
          </p:cNvPr>
          <p:cNvSpPr/>
          <p:nvPr/>
        </p:nvSpPr>
        <p:spPr>
          <a:xfrm>
            <a:off x="326795" y="1478491"/>
            <a:ext cx="1153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Quando ocorre um terremoto no fundo do mar, na crosta oceânica, ele pode gerar um </a:t>
            </a:r>
            <a:r>
              <a:rPr lang="pt-BR" i="1" dirty="0"/>
              <a:t>tsunami </a:t>
            </a:r>
            <a:r>
              <a:rPr lang="pt-BR" dirty="0"/>
              <a:t>ou </a:t>
            </a:r>
            <a:r>
              <a:rPr lang="pt-BR" dirty="0" err="1"/>
              <a:t>tsunâmi</a:t>
            </a:r>
            <a:r>
              <a:rPr lang="pt-BR" dirty="0"/>
              <a:t>, também conhecido como </a:t>
            </a:r>
            <a:r>
              <a:rPr lang="pt-BR" b="1" dirty="0"/>
              <a:t>maremoto</a:t>
            </a:r>
            <a:r>
              <a:rPr lang="pt-BR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32ED3A9-8CEB-4D38-80B3-03B2AAF04316}"/>
              </a:ext>
            </a:extLst>
          </p:cNvPr>
          <p:cNvSpPr/>
          <p:nvPr/>
        </p:nvSpPr>
        <p:spPr>
          <a:xfrm>
            <a:off x="8882505" y="2415369"/>
            <a:ext cx="247129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O </a:t>
            </a:r>
            <a:r>
              <a:rPr lang="pt-BR" b="1" dirty="0" err="1"/>
              <a:t>tsunâmi</a:t>
            </a:r>
            <a:r>
              <a:rPr lang="pt-BR" i="1" dirty="0">
                <a:latin typeface="FrutigerLTStd-LightItalic"/>
              </a:rPr>
              <a:t> </a:t>
            </a:r>
            <a:r>
              <a:rPr lang="pt-BR" dirty="0">
                <a:latin typeface="FrutigerLTStd-Light"/>
              </a:rPr>
              <a:t>é uma onda gigante que causa grande devastação nas áreas costeiras que</a:t>
            </a:r>
          </a:p>
          <a:p>
            <a:r>
              <a:rPr lang="pt-BR" dirty="0">
                <a:latin typeface="FrutigerLTStd-Light"/>
              </a:rPr>
              <a:t>atinge.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8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540933" y="2523067"/>
            <a:ext cx="4030134" cy="3894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569C1FB-FE73-2BF8-F04A-80B26E45C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8" y="2523066"/>
            <a:ext cx="7821614" cy="354794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5D0D7F-695F-0E6E-9E87-B0F64FF3E39C}"/>
              </a:ext>
            </a:extLst>
          </p:cNvPr>
          <p:cNvSpPr txBox="1"/>
          <p:nvPr/>
        </p:nvSpPr>
        <p:spPr>
          <a:xfrm>
            <a:off x="8118916" y="4640845"/>
            <a:ext cx="358927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GROTZINGER, John P.; JORDAN, Thomas H.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Para entender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6. ed. Porto Alegre: Bookman, 2013. p. 371.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um trecho em corte do litoral, mostrando a formação de um </a:t>
            </a:r>
            <a:r>
              <a:rPr lang="pt-BR" sz="1400" b="0" i="0" u="none" strike="noStrike" baseline="0" dirty="0" err="1">
                <a:solidFill>
                  <a:srgbClr val="2F2F2E"/>
                </a:solidFill>
              </a:rPr>
              <a:t>tsunâmi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9567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4588F-962D-49F9-8F44-57048DB7D73C}"/>
              </a:ext>
            </a:extLst>
          </p:cNvPr>
          <p:cNvSpPr txBox="1">
            <a:spLocks/>
          </p:cNvSpPr>
          <p:nvPr/>
        </p:nvSpPr>
        <p:spPr>
          <a:xfrm>
            <a:off x="-86864" y="622300"/>
            <a:ext cx="12192000" cy="6478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Vulcanismo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6E20CFD-4D9D-486E-BB94-B4EEE6995C11}"/>
              </a:ext>
            </a:extLst>
          </p:cNvPr>
          <p:cNvSpPr/>
          <p:nvPr/>
        </p:nvSpPr>
        <p:spPr>
          <a:xfrm>
            <a:off x="336393" y="2504224"/>
            <a:ext cx="2536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Vulcanismo </a:t>
            </a:r>
            <a:r>
              <a:rPr lang="pt-BR" dirty="0"/>
              <a:t>se refere ao conjunto de processos relacionados ao derrame na superfície terrestre de lava (magma que chega à superfície), gases e outros produtos provenientes do interior da Terra.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729DA94-A47E-4AB9-88BB-72A687CD8AC0}"/>
              </a:ext>
            </a:extLst>
          </p:cNvPr>
          <p:cNvSpPr/>
          <p:nvPr/>
        </p:nvSpPr>
        <p:spPr>
          <a:xfrm>
            <a:off x="9597457" y="1489261"/>
            <a:ext cx="2094872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Os </a:t>
            </a:r>
            <a:r>
              <a:rPr lang="pt-BR" b="1" dirty="0">
                <a:latin typeface="FrutigerLTStd-Bold"/>
              </a:rPr>
              <a:t>vulcões </a:t>
            </a:r>
            <a:r>
              <a:rPr lang="pt-BR" dirty="0">
                <a:latin typeface="FrutigerLTStd-Light"/>
              </a:rPr>
              <a:t>são formados por aberturas na crosta terrestre, de onde ocorre o extravasamento de lava, gases, cinzas e vapor de água originados do interior da Terra. 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9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869B4C5-83BD-B7D4-F3C1-7205472AF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374" y="1331153"/>
            <a:ext cx="6208396" cy="539032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AF26C4-1E86-01B3-BB4D-9B62BBA454E4}"/>
              </a:ext>
            </a:extLst>
          </p:cNvPr>
          <p:cNvSpPr txBox="1"/>
          <p:nvPr/>
        </p:nvSpPr>
        <p:spPr>
          <a:xfrm>
            <a:off x="9112407" y="4789150"/>
            <a:ext cx="2743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GROTZINGER, John P.; JORDAN, Thomas H.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Para entender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6. ed. Porto Alegre: Bookman, 2013. p. 318.</a:t>
            </a:r>
          </a:p>
          <a:p>
            <a:pPr algn="l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Esquema mostrando um vulcão em atividade, parcialmente em corte.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27293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973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FrutigerLTStd-Bold</vt:lpstr>
      <vt:lpstr>FrutigerLTStd-Light</vt:lpstr>
      <vt:lpstr>FrutigerLTStd-LightItalic</vt:lpstr>
      <vt:lpstr>Tema do Office</vt:lpstr>
      <vt:lpstr>Apresentação do PowerPoint</vt:lpstr>
      <vt:lpstr>Apresentação 8 – TERRA: DINÂMICA DA CROSTA TERRESTRE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7º ano - CIÊNCIAS Apresentação 1 FORÇAS E MOVIMENTO</dc:title>
  <dc:creator>Maria Carolina Dias Carreira</dc:creator>
  <cp:lastModifiedBy> </cp:lastModifiedBy>
  <cp:revision>4</cp:revision>
  <dcterms:created xsi:type="dcterms:W3CDTF">2019-03-24T20:04:22Z</dcterms:created>
  <dcterms:modified xsi:type="dcterms:W3CDTF">2023-08-04T13:46:02Z</dcterms:modified>
</cp:coreProperties>
</file>