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313" r:id="rId3"/>
    <p:sldId id="314" r:id="rId4"/>
    <p:sldId id="315" r:id="rId5"/>
    <p:sldId id="316" r:id="rId6"/>
    <p:sldId id="317" r:id="rId7"/>
    <p:sldId id="318" r:id="rId8"/>
    <p:sldId id="351" r:id="rId9"/>
    <p:sldId id="319" r:id="rId10"/>
    <p:sldId id="320" r:id="rId11"/>
    <p:sldId id="321" r:id="rId1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FF4071-68CF-FF0F-342B-289D286956B6}" name="Paula Signorini" initials="PS" userId="S::ed-paulas@ftd.com.br::4e228791-b286-44d8-b29d-2215c3662a74" providerId="AD"/>
  <p188:author id="{533511CC-8B1F-3F60-3864-98E4C5410094}" name="Flávia Milão Silva" initials="FMS" userId="S::ed-flavias@ftd.com.br::d802b1ff-87be-4c5d-820b-e18e60c9c0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ecilia farias" initials="cf" lastIdx="9" clrIdx="0"/>
  <p:cmAuthor id="2" name="Lilian Semenichin Nogueira" initials="LSN" lastIdx="43" clrIdx="1"/>
  <p:cmAuthor id="3" name="Marcia Takeuchi"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7EE"/>
    <a:srgbClr val="E4FCFB"/>
    <a:srgbClr val="ADC1E5"/>
    <a:srgbClr val="A6E0EC"/>
    <a:srgbClr val="C5D3ED"/>
    <a:srgbClr val="B6C8E8"/>
    <a:srgbClr val="CFF0F5"/>
    <a:srgbClr val="D5FBFA"/>
    <a:srgbClr val="E4EFFC"/>
    <a:srgbClr val="E6F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CC0AB-0425-4241-A6FC-E4DC702623E2}" v="5294" dt="2023-05-10T13:44:46.443"/>
    <p1510:client id="{43837FFC-CA20-4939-B0AB-68B1C813C314}" v="2084" dt="2023-05-09T18:36:45.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94660"/>
  </p:normalViewPr>
  <p:slideViewPr>
    <p:cSldViewPr snapToGrid="0">
      <p:cViewPr varScale="1">
        <p:scale>
          <a:sx n="68" d="100"/>
          <a:sy n="68" d="100"/>
        </p:scale>
        <p:origin x="75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BCC155-193E-A044-ACE8-7FBDE414CC0F}" type="datetimeFigureOut">
              <a:rPr lang="en-US" smtClean="0"/>
              <a:t>8/4/2023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9A055C-5A69-884F-91C8-2F50DB789519}" type="slidenum">
              <a:rPr lang="en-US" smtClean="0"/>
              <a:t>‹nº›</a:t>
            </a:fld>
            <a:endParaRPr lang="en-US"/>
          </a:p>
        </p:txBody>
      </p:sp>
    </p:spTree>
    <p:extLst>
      <p:ext uri="{BB962C8B-B14F-4D97-AF65-F5344CB8AC3E}">
        <p14:creationId xmlns:p14="http://schemas.microsoft.com/office/powerpoint/2010/main" val="3296811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9EAF0E-4703-B34D-8F00-6E3895BC3AB0}" type="datetimeFigureOut">
              <a:rPr lang="en-US" smtClean="0"/>
              <a:t>8/4/2023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5BE33-EB9F-C84F-BFF6-6FF86D6452AD}" type="slidenum">
              <a:rPr lang="en-US" smtClean="0"/>
              <a:t>‹nº›</a:t>
            </a:fld>
            <a:endParaRPr lang="en-US"/>
          </a:p>
        </p:txBody>
      </p:sp>
    </p:spTree>
    <p:extLst>
      <p:ext uri="{BB962C8B-B14F-4D97-AF65-F5344CB8AC3E}">
        <p14:creationId xmlns:p14="http://schemas.microsoft.com/office/powerpoint/2010/main" val="10979238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445BE33-EB9F-C84F-BFF6-6FF86D6452AD}" type="slidenum">
              <a:rPr lang="en-US" smtClean="0"/>
              <a:t>11</a:t>
            </a:fld>
            <a:endParaRPr lang="en-US"/>
          </a:p>
        </p:txBody>
      </p:sp>
    </p:spTree>
    <p:extLst>
      <p:ext uri="{BB962C8B-B14F-4D97-AF65-F5344CB8AC3E}">
        <p14:creationId xmlns:p14="http://schemas.microsoft.com/office/powerpoint/2010/main" val="328920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9DBC5-5F1B-4CB8-B9E5-546649F9810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FF41970-9850-4F0E-A799-D46C88AEBB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F36FEB7-DB03-444F-8D3E-FC298BA1E3B6}"/>
              </a:ext>
            </a:extLst>
          </p:cNvPr>
          <p:cNvSpPr>
            <a:spLocks noGrp="1"/>
          </p:cNvSpPr>
          <p:nvPr>
            <p:ph type="dt" sz="half" idx="10"/>
          </p:nvPr>
        </p:nvSpPr>
        <p:spPr/>
        <p:txBody>
          <a:bodyPr/>
          <a:lstStyle/>
          <a:p>
            <a:fld id="{61A8983D-AD07-7C4A-BF24-36076C3CE757}" type="datetime1">
              <a:rPr lang="pt-BR" smtClean="0"/>
              <a:t>04/08/2023</a:t>
            </a:fld>
            <a:endParaRPr lang="pt-BR"/>
          </a:p>
        </p:txBody>
      </p:sp>
      <p:sp>
        <p:nvSpPr>
          <p:cNvPr id="5" name="Espaço Reservado para Rodapé 4">
            <a:extLst>
              <a:ext uri="{FF2B5EF4-FFF2-40B4-BE49-F238E27FC236}">
                <a16:creationId xmlns:a16="http://schemas.microsoft.com/office/drawing/2014/main" id="{5A15DF3F-5791-466B-962A-EADA7A11A19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084B086-7838-4869-989F-634BD41B9811}"/>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411235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9DC8FB-7E9D-400F-9F18-16697EC08AD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0EE2F93-5276-46FA-9522-6C24BF99DC4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693873-8743-4219-9A68-27B7631D0D79}"/>
              </a:ext>
            </a:extLst>
          </p:cNvPr>
          <p:cNvSpPr>
            <a:spLocks noGrp="1"/>
          </p:cNvSpPr>
          <p:nvPr>
            <p:ph type="dt" sz="half" idx="10"/>
          </p:nvPr>
        </p:nvSpPr>
        <p:spPr/>
        <p:txBody>
          <a:bodyPr/>
          <a:lstStyle/>
          <a:p>
            <a:fld id="{6FB8A6F0-82DC-CF45-9DB2-8E5A7797DCDE}" type="datetime1">
              <a:rPr lang="pt-BR" smtClean="0"/>
              <a:t>04/08/2023</a:t>
            </a:fld>
            <a:endParaRPr lang="pt-BR"/>
          </a:p>
        </p:txBody>
      </p:sp>
      <p:sp>
        <p:nvSpPr>
          <p:cNvPr id="5" name="Espaço Reservado para Rodapé 4">
            <a:extLst>
              <a:ext uri="{FF2B5EF4-FFF2-40B4-BE49-F238E27FC236}">
                <a16:creationId xmlns:a16="http://schemas.microsoft.com/office/drawing/2014/main" id="{266D9B97-54D5-4347-94A9-8C9D4A04681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0210D51-5494-4534-8088-7449B26BD055}"/>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121835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058769-DE48-43C5-A177-6D6F3597901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F5F467B-BA37-4B13-B3F1-A1F0E3C8C72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44B7427-8374-44CA-8556-604E180F5CC0}"/>
              </a:ext>
            </a:extLst>
          </p:cNvPr>
          <p:cNvSpPr>
            <a:spLocks noGrp="1"/>
          </p:cNvSpPr>
          <p:nvPr>
            <p:ph type="dt" sz="half" idx="10"/>
          </p:nvPr>
        </p:nvSpPr>
        <p:spPr/>
        <p:txBody>
          <a:bodyPr/>
          <a:lstStyle/>
          <a:p>
            <a:fld id="{86EAE36C-2EEB-0B4B-B180-E27F8930EC20}" type="datetime1">
              <a:rPr lang="pt-BR" smtClean="0"/>
              <a:t>04/08/2023</a:t>
            </a:fld>
            <a:endParaRPr lang="pt-BR"/>
          </a:p>
        </p:txBody>
      </p:sp>
      <p:sp>
        <p:nvSpPr>
          <p:cNvPr id="5" name="Espaço Reservado para Rodapé 4">
            <a:extLst>
              <a:ext uri="{FF2B5EF4-FFF2-40B4-BE49-F238E27FC236}">
                <a16:creationId xmlns:a16="http://schemas.microsoft.com/office/drawing/2014/main" id="{0244171E-EF43-4CFC-A28F-719BB4C772F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A3962D1-70ED-470C-BEB9-F97F23A9AFB7}"/>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14684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0C073-236D-4720-8D95-D7F59078A2B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45A1311-9411-465D-86D5-AC6974C025DA}"/>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E96F6AB-53DF-4AF7-9C42-30E038A7E7A5}"/>
              </a:ext>
            </a:extLst>
          </p:cNvPr>
          <p:cNvSpPr>
            <a:spLocks noGrp="1"/>
          </p:cNvSpPr>
          <p:nvPr>
            <p:ph type="dt" sz="half" idx="10"/>
          </p:nvPr>
        </p:nvSpPr>
        <p:spPr/>
        <p:txBody>
          <a:bodyPr/>
          <a:lstStyle/>
          <a:p>
            <a:fld id="{3813E2DE-FD05-3145-A339-8CC527A0639E}" type="datetime1">
              <a:rPr lang="pt-BR" smtClean="0"/>
              <a:t>04/08/2023</a:t>
            </a:fld>
            <a:endParaRPr lang="pt-BR"/>
          </a:p>
        </p:txBody>
      </p:sp>
      <p:sp>
        <p:nvSpPr>
          <p:cNvPr id="5" name="Espaço Reservado para Rodapé 4">
            <a:extLst>
              <a:ext uri="{FF2B5EF4-FFF2-40B4-BE49-F238E27FC236}">
                <a16:creationId xmlns:a16="http://schemas.microsoft.com/office/drawing/2014/main" id="{41E1DDD7-1407-4761-8E75-269141F71F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850C25-6704-4FC0-B74F-0D2F0BDBA7C8}"/>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224196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371C6D-87BF-4B2D-9136-129C562ED86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EE1E6974-D7C3-49AD-9C0B-E035B82B4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43C871D-5E86-4D9A-B51C-2D3251DF6DF0}"/>
              </a:ext>
            </a:extLst>
          </p:cNvPr>
          <p:cNvSpPr>
            <a:spLocks noGrp="1"/>
          </p:cNvSpPr>
          <p:nvPr>
            <p:ph type="dt" sz="half" idx="10"/>
          </p:nvPr>
        </p:nvSpPr>
        <p:spPr/>
        <p:txBody>
          <a:bodyPr/>
          <a:lstStyle/>
          <a:p>
            <a:fld id="{AC3296EB-80AE-104A-8B36-C6DB47E4A7CE}" type="datetime1">
              <a:rPr lang="pt-BR" smtClean="0"/>
              <a:t>04/08/2023</a:t>
            </a:fld>
            <a:endParaRPr lang="pt-BR"/>
          </a:p>
        </p:txBody>
      </p:sp>
      <p:sp>
        <p:nvSpPr>
          <p:cNvPr id="5" name="Espaço Reservado para Rodapé 4">
            <a:extLst>
              <a:ext uri="{FF2B5EF4-FFF2-40B4-BE49-F238E27FC236}">
                <a16:creationId xmlns:a16="http://schemas.microsoft.com/office/drawing/2014/main" id="{435B32A6-FD1A-4C38-8080-7CB019F2F30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484C281-5D49-445D-911A-3021EE9ECC3F}"/>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82464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1CDF0D-5FA3-4F3A-A48D-900B8DA71BB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7DE40F5-2E2D-4B9B-9392-38FDCF46839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CAD9495-347C-4B40-A6A9-82D4F144048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23BE19F-18BC-412D-ADB2-175F813ACB32}"/>
              </a:ext>
            </a:extLst>
          </p:cNvPr>
          <p:cNvSpPr>
            <a:spLocks noGrp="1"/>
          </p:cNvSpPr>
          <p:nvPr>
            <p:ph type="dt" sz="half" idx="10"/>
          </p:nvPr>
        </p:nvSpPr>
        <p:spPr/>
        <p:txBody>
          <a:bodyPr/>
          <a:lstStyle/>
          <a:p>
            <a:fld id="{952608A1-57FE-4E41-B550-4C07AF3089F6}" type="datetime1">
              <a:rPr lang="pt-BR" smtClean="0"/>
              <a:t>04/08/2023</a:t>
            </a:fld>
            <a:endParaRPr lang="pt-BR"/>
          </a:p>
        </p:txBody>
      </p:sp>
      <p:sp>
        <p:nvSpPr>
          <p:cNvPr id="6" name="Espaço Reservado para Rodapé 5">
            <a:extLst>
              <a:ext uri="{FF2B5EF4-FFF2-40B4-BE49-F238E27FC236}">
                <a16:creationId xmlns:a16="http://schemas.microsoft.com/office/drawing/2014/main" id="{DC30744A-3BBC-47EF-8873-1AEE4878AC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53237AD-7148-4AAE-845C-DF83F0D853FC}"/>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2093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37385-B194-47BB-97BC-20BAE43E755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87221BE-A79B-4517-965D-5DDA6BDD33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E211421-E03F-45DA-8D50-AEA42C76BCD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41206EB-9CB4-4BA3-98CC-6E6414B84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EEA6DAE-DB70-485B-804D-CB5E245CF82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06C1360-73CE-4660-B43A-89374013A0FC}"/>
              </a:ext>
            </a:extLst>
          </p:cNvPr>
          <p:cNvSpPr>
            <a:spLocks noGrp="1"/>
          </p:cNvSpPr>
          <p:nvPr>
            <p:ph type="dt" sz="half" idx="10"/>
          </p:nvPr>
        </p:nvSpPr>
        <p:spPr/>
        <p:txBody>
          <a:bodyPr/>
          <a:lstStyle/>
          <a:p>
            <a:fld id="{3AE2196B-46F2-DE44-BC36-A6F02E8A01B7}" type="datetime1">
              <a:rPr lang="pt-BR" smtClean="0"/>
              <a:t>04/08/2023</a:t>
            </a:fld>
            <a:endParaRPr lang="pt-BR"/>
          </a:p>
        </p:txBody>
      </p:sp>
      <p:sp>
        <p:nvSpPr>
          <p:cNvPr id="8" name="Espaço Reservado para Rodapé 7">
            <a:extLst>
              <a:ext uri="{FF2B5EF4-FFF2-40B4-BE49-F238E27FC236}">
                <a16:creationId xmlns:a16="http://schemas.microsoft.com/office/drawing/2014/main" id="{BD71194D-8F7F-4901-8925-59F4DD28D36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C188A78-2018-488C-951C-5B53BC5A3CB2}"/>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158865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9CA4CD-FB52-4C85-B2E8-FBD7E366DB6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2709D73-C548-4883-8470-F4C52C00D928}"/>
              </a:ext>
            </a:extLst>
          </p:cNvPr>
          <p:cNvSpPr>
            <a:spLocks noGrp="1"/>
          </p:cNvSpPr>
          <p:nvPr>
            <p:ph type="dt" sz="half" idx="10"/>
          </p:nvPr>
        </p:nvSpPr>
        <p:spPr/>
        <p:txBody>
          <a:bodyPr/>
          <a:lstStyle/>
          <a:p>
            <a:fld id="{7F95F8D4-9AB8-F945-8FDB-95E04F394F10}" type="datetime1">
              <a:rPr lang="pt-BR" smtClean="0"/>
              <a:t>04/08/2023</a:t>
            </a:fld>
            <a:endParaRPr lang="pt-BR"/>
          </a:p>
        </p:txBody>
      </p:sp>
      <p:sp>
        <p:nvSpPr>
          <p:cNvPr id="4" name="Espaço Reservado para Rodapé 3">
            <a:extLst>
              <a:ext uri="{FF2B5EF4-FFF2-40B4-BE49-F238E27FC236}">
                <a16:creationId xmlns:a16="http://schemas.microsoft.com/office/drawing/2014/main" id="{D0DE7773-80A2-4C8E-9C10-6953F579A88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2CBD351A-76E9-478B-8124-B33166D6DE67}"/>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7703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73440ED-B928-4C19-99A9-6B4CCF897E92}"/>
              </a:ext>
            </a:extLst>
          </p:cNvPr>
          <p:cNvSpPr>
            <a:spLocks noGrp="1"/>
          </p:cNvSpPr>
          <p:nvPr>
            <p:ph type="dt" sz="half" idx="10"/>
          </p:nvPr>
        </p:nvSpPr>
        <p:spPr/>
        <p:txBody>
          <a:bodyPr/>
          <a:lstStyle/>
          <a:p>
            <a:fld id="{065CB7C1-1F5A-604A-8643-0AB73F648E96}" type="datetime1">
              <a:rPr lang="pt-BR" smtClean="0"/>
              <a:t>04/08/2023</a:t>
            </a:fld>
            <a:endParaRPr lang="pt-BR"/>
          </a:p>
        </p:txBody>
      </p:sp>
      <p:sp>
        <p:nvSpPr>
          <p:cNvPr id="3" name="Espaço Reservado para Rodapé 2">
            <a:extLst>
              <a:ext uri="{FF2B5EF4-FFF2-40B4-BE49-F238E27FC236}">
                <a16:creationId xmlns:a16="http://schemas.microsoft.com/office/drawing/2014/main" id="{65641839-D2C2-48A8-904A-81BEFE354CA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6A63893-237E-4654-905A-E42A729BEE74}"/>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288194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49598-6B68-4BE5-BAD8-B8838345B56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FB7B337-E559-405E-AE08-B2EAB3FC6C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A954B25-F2B7-4129-8239-5D0AB016C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8D2EEB7-B0F4-435A-AF08-1CAB9A9FBC08}"/>
              </a:ext>
            </a:extLst>
          </p:cNvPr>
          <p:cNvSpPr>
            <a:spLocks noGrp="1"/>
          </p:cNvSpPr>
          <p:nvPr>
            <p:ph type="dt" sz="half" idx="10"/>
          </p:nvPr>
        </p:nvSpPr>
        <p:spPr/>
        <p:txBody>
          <a:bodyPr/>
          <a:lstStyle/>
          <a:p>
            <a:fld id="{73DB8FFB-7920-CC42-A521-285B8CF17B74}" type="datetime1">
              <a:rPr lang="pt-BR" smtClean="0"/>
              <a:t>04/08/2023</a:t>
            </a:fld>
            <a:endParaRPr lang="pt-BR"/>
          </a:p>
        </p:txBody>
      </p:sp>
      <p:sp>
        <p:nvSpPr>
          <p:cNvPr id="6" name="Espaço Reservado para Rodapé 5">
            <a:extLst>
              <a:ext uri="{FF2B5EF4-FFF2-40B4-BE49-F238E27FC236}">
                <a16:creationId xmlns:a16="http://schemas.microsoft.com/office/drawing/2014/main" id="{F58D8B12-155A-4B9E-9185-1D82BF0059C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A54C9BD-6D3E-44BE-99A2-4F6861E8F60A}"/>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10940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35DC7-0ADC-4328-B76A-12381816797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75AD90C-7CFC-4C83-946A-CF1473C76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D257866-898E-4A2D-B3C9-DF74FB9AA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EBDB5FB-450F-4DE3-96AA-CD0744E43FBF}"/>
              </a:ext>
            </a:extLst>
          </p:cNvPr>
          <p:cNvSpPr>
            <a:spLocks noGrp="1"/>
          </p:cNvSpPr>
          <p:nvPr>
            <p:ph type="dt" sz="half" idx="10"/>
          </p:nvPr>
        </p:nvSpPr>
        <p:spPr/>
        <p:txBody>
          <a:bodyPr/>
          <a:lstStyle/>
          <a:p>
            <a:fld id="{CB21E413-7B5E-6744-A2DA-0E0B81CA8118}" type="datetime1">
              <a:rPr lang="pt-BR" smtClean="0"/>
              <a:t>04/08/2023</a:t>
            </a:fld>
            <a:endParaRPr lang="pt-BR"/>
          </a:p>
        </p:txBody>
      </p:sp>
      <p:sp>
        <p:nvSpPr>
          <p:cNvPr id="6" name="Espaço Reservado para Rodapé 5">
            <a:extLst>
              <a:ext uri="{FF2B5EF4-FFF2-40B4-BE49-F238E27FC236}">
                <a16:creationId xmlns:a16="http://schemas.microsoft.com/office/drawing/2014/main" id="{A6134C62-BB38-42CB-8CD6-13A62A7757D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E17F944-8EB2-4239-B6C4-7599CFBCD2CD}"/>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278517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5157D31-030F-4CB3-8EE0-980800802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23CB196-DC34-4B31-9B80-BBEC4534E1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1C6A5ED-7B78-48AE-9E09-129B19E867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C59FB-AE13-4147-9122-4D4F575F6814}" type="datetime1">
              <a:rPr lang="pt-BR" smtClean="0"/>
              <a:t>04/08/2023</a:t>
            </a:fld>
            <a:endParaRPr lang="pt-BR"/>
          </a:p>
        </p:txBody>
      </p:sp>
      <p:sp>
        <p:nvSpPr>
          <p:cNvPr id="5" name="Espaço Reservado para Rodapé 4">
            <a:extLst>
              <a:ext uri="{FF2B5EF4-FFF2-40B4-BE49-F238E27FC236}">
                <a16:creationId xmlns:a16="http://schemas.microsoft.com/office/drawing/2014/main" id="{27FF69BD-F69F-485D-87AF-36E73FD47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C90A951-A73C-4D8F-B3A1-A2CFBD724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A26C7-9605-49FB-8340-334AF9A90FA9}" type="slidenum">
              <a:rPr lang="pt-BR" smtClean="0"/>
              <a:t>‹nº›</a:t>
            </a:fld>
            <a:endParaRPr lang="pt-BR"/>
          </a:p>
        </p:txBody>
      </p:sp>
    </p:spTree>
    <p:extLst>
      <p:ext uri="{BB962C8B-B14F-4D97-AF65-F5344CB8AC3E}">
        <p14:creationId xmlns:p14="http://schemas.microsoft.com/office/powerpoint/2010/main" val="618593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1253"/>
        </a:solidFill>
        <a:effectLst/>
      </p:bgPr>
    </p:bg>
    <p:spTree>
      <p:nvGrpSpPr>
        <p:cNvPr id="1" name=""/>
        <p:cNvGrpSpPr/>
        <p:nvPr/>
      </p:nvGrpSpPr>
      <p:grpSpPr>
        <a:xfrm>
          <a:off x="0" y="0"/>
          <a:ext cx="0" cy="0"/>
          <a:chOff x="0" y="0"/>
          <a:chExt cx="0" cy="0"/>
        </a:xfrm>
      </p:grpSpPr>
      <p:pic>
        <p:nvPicPr>
          <p:cNvPr id="5" name="Google Shape;54;p13"/>
          <p:cNvPicPr preferRelativeResize="0"/>
          <p:nvPr/>
        </p:nvPicPr>
        <p:blipFill rotWithShape="1">
          <a:blip r:embed="rId2">
            <a:alphaModFix/>
            <a:extLst>
              <a:ext uri="{28A0092B-C50C-407E-A947-70E740481C1C}">
                <a14:useLocalDpi xmlns:a14="http://schemas.microsoft.com/office/drawing/2010/main" val="0"/>
              </a:ext>
            </a:extLst>
          </a:blip>
          <a:srcRect l="1" r="23830"/>
          <a:stretch/>
        </p:blipFill>
        <p:spPr>
          <a:xfrm>
            <a:off x="0" y="0"/>
            <a:ext cx="9286613" cy="6858005"/>
          </a:xfrm>
          <a:prstGeom prst="rect">
            <a:avLst/>
          </a:prstGeom>
          <a:noFill/>
          <a:ln>
            <a:noFill/>
          </a:ln>
        </p:spPr>
      </p:pic>
    </p:spTree>
    <p:extLst>
      <p:ext uri="{BB962C8B-B14F-4D97-AF65-F5344CB8AC3E}">
        <p14:creationId xmlns:p14="http://schemas.microsoft.com/office/powerpoint/2010/main" val="92696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9ABD0-78B7-4A30-BE0B-DCA16D78EEDC}"/>
              </a:ext>
            </a:extLst>
          </p:cNvPr>
          <p:cNvSpPr txBox="1">
            <a:spLocks/>
          </p:cNvSpPr>
          <p:nvPr/>
        </p:nvSpPr>
        <p:spPr>
          <a:xfrm>
            <a:off x="33337" y="689042"/>
            <a:ext cx="12125325"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Aquecimento global</a:t>
            </a:r>
          </a:p>
        </p:txBody>
      </p:sp>
      <p:sp>
        <p:nvSpPr>
          <p:cNvPr id="4" name="Retângulo 3">
            <a:extLst>
              <a:ext uri="{FF2B5EF4-FFF2-40B4-BE49-F238E27FC236}">
                <a16:creationId xmlns:a16="http://schemas.microsoft.com/office/drawing/2014/main" id="{A4F5639C-0434-4080-9EDC-0E64A40C79F8}"/>
              </a:ext>
            </a:extLst>
          </p:cNvPr>
          <p:cNvSpPr/>
          <p:nvPr/>
        </p:nvSpPr>
        <p:spPr>
          <a:xfrm>
            <a:off x="725497" y="1562794"/>
            <a:ext cx="10628303" cy="369332"/>
          </a:xfrm>
          <a:prstGeom prst="rect">
            <a:avLst/>
          </a:prstGeom>
        </p:spPr>
        <p:txBody>
          <a:bodyPr wrap="square">
            <a:spAutoFit/>
          </a:bodyPr>
          <a:lstStyle/>
          <a:p>
            <a:r>
              <a:rPr lang="pt-BR" dirty="0"/>
              <a:t>O aumento da concentração de gases de efeito estufa na atmosfera produz o chamado </a:t>
            </a:r>
            <a:r>
              <a:rPr lang="pt-BR" b="1" dirty="0"/>
              <a:t>aquecimento global</a:t>
            </a:r>
            <a:r>
              <a:rPr lang="pt-BR" dirty="0"/>
              <a:t>.</a:t>
            </a:r>
          </a:p>
        </p:txBody>
      </p:sp>
      <p:sp>
        <p:nvSpPr>
          <p:cNvPr id="6" name="Slide Number Placeholder 5"/>
          <p:cNvSpPr>
            <a:spLocks noGrp="1"/>
          </p:cNvSpPr>
          <p:nvPr>
            <p:ph type="sldNum" sz="quarter" idx="12"/>
          </p:nvPr>
        </p:nvSpPr>
        <p:spPr/>
        <p:txBody>
          <a:bodyPr/>
          <a:lstStyle/>
          <a:p>
            <a:fld id="{E35A26C7-9605-49FB-8340-334AF9A90FA9}" type="slidenum">
              <a:rPr lang="pt-BR" smtClean="0"/>
              <a:t>10</a:t>
            </a:fld>
            <a:endParaRPr lang="pt-BR"/>
          </a:p>
        </p:txBody>
      </p:sp>
      <p:pic>
        <p:nvPicPr>
          <p:cNvPr id="7"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grpSp>
        <p:nvGrpSpPr>
          <p:cNvPr id="12" name="Agrupar 11">
            <a:extLst>
              <a:ext uri="{FF2B5EF4-FFF2-40B4-BE49-F238E27FC236}">
                <a16:creationId xmlns:a16="http://schemas.microsoft.com/office/drawing/2014/main" id="{E36BD9C9-4CD9-E01D-AC37-37F4B8617A5D}"/>
              </a:ext>
            </a:extLst>
          </p:cNvPr>
          <p:cNvGrpSpPr/>
          <p:nvPr/>
        </p:nvGrpSpPr>
        <p:grpSpPr>
          <a:xfrm>
            <a:off x="59960" y="2128603"/>
            <a:ext cx="12067082" cy="3852471"/>
            <a:chOff x="119690" y="1920814"/>
            <a:chExt cx="13559259" cy="3534219"/>
          </a:xfrm>
        </p:grpSpPr>
        <p:pic>
          <p:nvPicPr>
            <p:cNvPr id="9" name="Imagem 8">
              <a:extLst>
                <a:ext uri="{FF2B5EF4-FFF2-40B4-BE49-F238E27FC236}">
                  <a16:creationId xmlns:a16="http://schemas.microsoft.com/office/drawing/2014/main" id="{CFD3A066-C4F4-E659-97DD-EE02A7A0BE87}"/>
                </a:ext>
              </a:extLst>
            </p:cNvPr>
            <p:cNvPicPr>
              <a:picLocks noChangeAspect="1"/>
            </p:cNvPicPr>
            <p:nvPr/>
          </p:nvPicPr>
          <p:blipFill rotWithShape="1">
            <a:blip r:embed="rId3"/>
            <a:srcRect l="1687"/>
            <a:stretch/>
          </p:blipFill>
          <p:spPr>
            <a:xfrm>
              <a:off x="119690" y="1920814"/>
              <a:ext cx="6978534" cy="3511343"/>
            </a:xfrm>
            <a:prstGeom prst="rect">
              <a:avLst/>
            </a:prstGeom>
          </p:spPr>
        </p:pic>
        <p:pic>
          <p:nvPicPr>
            <p:cNvPr id="11" name="Imagem 10">
              <a:extLst>
                <a:ext uri="{FF2B5EF4-FFF2-40B4-BE49-F238E27FC236}">
                  <a16:creationId xmlns:a16="http://schemas.microsoft.com/office/drawing/2014/main" id="{4347B2ED-5895-B852-149E-1635FB60A193}"/>
                </a:ext>
              </a:extLst>
            </p:cNvPr>
            <p:cNvPicPr>
              <a:picLocks noChangeAspect="1"/>
            </p:cNvPicPr>
            <p:nvPr/>
          </p:nvPicPr>
          <p:blipFill rotWithShape="1">
            <a:blip r:embed="rId4"/>
            <a:srcRect r="2246"/>
            <a:stretch/>
          </p:blipFill>
          <p:spPr>
            <a:xfrm>
              <a:off x="7067229" y="1951810"/>
              <a:ext cx="6611720" cy="3503223"/>
            </a:xfrm>
            <a:prstGeom prst="rect">
              <a:avLst/>
            </a:prstGeom>
          </p:spPr>
        </p:pic>
      </p:grpSp>
      <p:sp>
        <p:nvSpPr>
          <p:cNvPr id="14" name="CaixaDeTexto 13">
            <a:extLst>
              <a:ext uri="{FF2B5EF4-FFF2-40B4-BE49-F238E27FC236}">
                <a16:creationId xmlns:a16="http://schemas.microsoft.com/office/drawing/2014/main" id="{1F7DBB14-F426-4EE1-AE66-560F9F2FEF71}"/>
              </a:ext>
            </a:extLst>
          </p:cNvPr>
          <p:cNvSpPr txBox="1"/>
          <p:nvPr/>
        </p:nvSpPr>
        <p:spPr>
          <a:xfrm>
            <a:off x="271511" y="5989925"/>
            <a:ext cx="7718245" cy="461665"/>
          </a:xfrm>
          <a:prstGeom prst="rect">
            <a:avLst/>
          </a:prstGeom>
          <a:noFill/>
        </p:spPr>
        <p:txBody>
          <a:bodyPr wrap="square">
            <a:spAutoFit/>
          </a:bodyPr>
          <a:lstStyle/>
          <a:p>
            <a:pPr algn="l"/>
            <a:r>
              <a:rPr lang="pt-BR" sz="1200" b="0" i="0" u="none" strike="noStrike" baseline="0" dirty="0"/>
              <a:t>Elaborado com base em: CAUSAS e efeitos das mudanças climáticas. </a:t>
            </a:r>
            <a:r>
              <a:rPr lang="pt-BR" sz="1200" b="1" i="0" u="none" strike="noStrike" baseline="0" dirty="0"/>
              <a:t>Nações Unidas Brasil</a:t>
            </a:r>
            <a:r>
              <a:rPr lang="pt-BR" sz="1200" b="0" i="0" u="none" strike="noStrike" baseline="0" dirty="0"/>
              <a:t>. [</a:t>
            </a:r>
            <a:r>
              <a:rPr lang="pt-BR" sz="1200" b="0" i="1" u="none" strike="noStrike" baseline="0" dirty="0"/>
              <a:t>S. l</a:t>
            </a:r>
            <a:r>
              <a:rPr lang="pt-BR" sz="1200" b="0" i="0" u="none" strike="noStrike" baseline="0" dirty="0"/>
              <a:t>.], [2022?]. Disponível em: https://www.un.org/</a:t>
            </a:r>
            <a:r>
              <a:rPr lang="pt-BR" sz="1200" b="0" i="0" u="none" strike="noStrike" baseline="0" dirty="0" err="1"/>
              <a:t>pt</a:t>
            </a:r>
            <a:r>
              <a:rPr lang="pt-BR" sz="1200" b="0" i="0" u="none" strike="noStrike" baseline="0" dirty="0"/>
              <a:t>/</a:t>
            </a:r>
            <a:r>
              <a:rPr lang="pt-BR" sz="1200" b="0" i="0" u="none" strike="noStrike" baseline="0" dirty="0" err="1"/>
              <a:t>climatechange</a:t>
            </a:r>
            <a:r>
              <a:rPr lang="pt-BR" sz="1200" b="0" i="0" u="none" strike="noStrike" baseline="0" dirty="0"/>
              <a:t>/</a:t>
            </a:r>
            <a:r>
              <a:rPr lang="pt-BR" sz="1200" b="0" i="0" u="none" strike="noStrike" baseline="0" dirty="0" err="1"/>
              <a:t>science</a:t>
            </a:r>
            <a:r>
              <a:rPr lang="pt-BR" sz="1200" b="0" i="0" u="none" strike="noStrike" baseline="0" dirty="0"/>
              <a:t>/causes-</a:t>
            </a:r>
            <a:r>
              <a:rPr lang="pt-BR" sz="1200" b="0" i="0" u="none" strike="noStrike" baseline="0" dirty="0" err="1"/>
              <a:t>effects</a:t>
            </a:r>
            <a:r>
              <a:rPr lang="pt-BR" sz="1200" b="0" i="0" u="none" strike="noStrike" baseline="0" dirty="0"/>
              <a:t>-</a:t>
            </a:r>
            <a:r>
              <a:rPr lang="pt-BR" sz="1200" b="0" i="0" u="none" strike="noStrike" baseline="0" dirty="0" err="1"/>
              <a:t>climate-change</a:t>
            </a:r>
            <a:r>
              <a:rPr lang="pt-BR" sz="1200" b="0" i="0" u="none" strike="noStrike" baseline="0" dirty="0"/>
              <a:t>. Acesso em: 30 jun. 2022.</a:t>
            </a:r>
            <a:endParaRPr lang="pt-BR" sz="1200" dirty="0"/>
          </a:p>
        </p:txBody>
      </p:sp>
    </p:spTree>
    <p:extLst>
      <p:ext uri="{BB962C8B-B14F-4D97-AF65-F5344CB8AC3E}">
        <p14:creationId xmlns:p14="http://schemas.microsoft.com/office/powerpoint/2010/main" val="225436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a:extLst>
              <a:ext uri="{FF2B5EF4-FFF2-40B4-BE49-F238E27FC236}">
                <a16:creationId xmlns:a16="http://schemas.microsoft.com/office/drawing/2014/main" id="{E8E66BDF-21F1-36C8-BD38-18A38D9F42AE}"/>
              </a:ext>
            </a:extLst>
          </p:cNvPr>
          <p:cNvPicPr>
            <a:picLocks noChangeAspect="1"/>
          </p:cNvPicPr>
          <p:nvPr/>
        </p:nvPicPr>
        <p:blipFill rotWithShape="1">
          <a:blip r:embed="rId3"/>
          <a:srcRect l="9084" b="13208"/>
          <a:stretch/>
        </p:blipFill>
        <p:spPr>
          <a:xfrm>
            <a:off x="0" y="3932817"/>
            <a:ext cx="3132364" cy="2925183"/>
          </a:xfrm>
          <a:prstGeom prst="ellipse">
            <a:avLst/>
          </a:prstGeom>
        </p:spPr>
      </p:pic>
      <p:sp>
        <p:nvSpPr>
          <p:cNvPr id="2" name="Título 1">
            <a:extLst>
              <a:ext uri="{FF2B5EF4-FFF2-40B4-BE49-F238E27FC236}">
                <a16:creationId xmlns:a16="http://schemas.microsoft.com/office/drawing/2014/main" id="{DC3FDBE4-FB03-4898-87DA-6A5156F74593}"/>
              </a:ext>
            </a:extLst>
          </p:cNvPr>
          <p:cNvSpPr txBox="1">
            <a:spLocks/>
          </p:cNvSpPr>
          <p:nvPr/>
        </p:nvSpPr>
        <p:spPr>
          <a:xfrm>
            <a:off x="0" y="732102"/>
            <a:ext cx="12192000"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Poluição do ar</a:t>
            </a:r>
          </a:p>
        </p:txBody>
      </p:sp>
      <p:sp>
        <p:nvSpPr>
          <p:cNvPr id="5" name="Retângulo 4">
            <a:extLst>
              <a:ext uri="{FF2B5EF4-FFF2-40B4-BE49-F238E27FC236}">
                <a16:creationId xmlns:a16="http://schemas.microsoft.com/office/drawing/2014/main" id="{9E4D0BE0-356E-4D5A-B4F5-3D03862F12F7}"/>
              </a:ext>
            </a:extLst>
          </p:cNvPr>
          <p:cNvSpPr/>
          <p:nvPr/>
        </p:nvSpPr>
        <p:spPr>
          <a:xfrm>
            <a:off x="3184524" y="5514815"/>
            <a:ext cx="7713325" cy="369332"/>
          </a:xfrm>
          <a:prstGeom prst="rect">
            <a:avLst/>
          </a:prstGeom>
          <a:noFill/>
        </p:spPr>
        <p:txBody>
          <a:bodyPr wrap="square">
            <a:spAutoFit/>
          </a:bodyPr>
          <a:lstStyle/>
          <a:p>
            <a:r>
              <a:rPr lang="pt-BR" dirty="0"/>
              <a:t>A</a:t>
            </a:r>
            <a:r>
              <a:rPr lang="pt-BR" b="1" dirty="0"/>
              <a:t> qualidade do ar </a:t>
            </a:r>
            <a:r>
              <a:rPr lang="pt-BR" dirty="0"/>
              <a:t>interfere diretamente na nossa saúde e na de outras espécies.</a:t>
            </a:r>
          </a:p>
        </p:txBody>
      </p:sp>
      <p:sp>
        <p:nvSpPr>
          <p:cNvPr id="6" name="Slide Number Placeholder 5"/>
          <p:cNvSpPr>
            <a:spLocks noGrp="1"/>
          </p:cNvSpPr>
          <p:nvPr>
            <p:ph type="sldNum" sz="quarter" idx="12"/>
          </p:nvPr>
        </p:nvSpPr>
        <p:spPr/>
        <p:txBody>
          <a:bodyPr/>
          <a:lstStyle/>
          <a:p>
            <a:fld id="{E35A26C7-9605-49FB-8340-334AF9A90FA9}" type="slidenum">
              <a:rPr lang="pt-BR" smtClean="0"/>
              <a:t>11</a:t>
            </a:fld>
            <a:endParaRPr lang="pt-BR" dirty="0"/>
          </a:p>
        </p:txBody>
      </p:sp>
      <p:pic>
        <p:nvPicPr>
          <p:cNvPr id="7" name="Google Shape;67;p15"/>
          <p:cNvPicPr preferRelativeResize="0"/>
          <p:nvPr/>
        </p:nvPicPr>
        <p:blipFill rotWithShape="1">
          <a:blip r:embed="rId4">
            <a:alphaModFix/>
          </a:blip>
          <a:srcRect/>
          <a:stretch/>
        </p:blipFill>
        <p:spPr>
          <a:xfrm>
            <a:off x="0" y="0"/>
            <a:ext cx="12192000" cy="561975"/>
          </a:xfrm>
          <a:prstGeom prst="rect">
            <a:avLst/>
          </a:prstGeom>
          <a:noFill/>
          <a:ln>
            <a:noFill/>
          </a:ln>
        </p:spPr>
      </p:pic>
      <p:pic>
        <p:nvPicPr>
          <p:cNvPr id="9" name="Imagem 8">
            <a:extLst>
              <a:ext uri="{FF2B5EF4-FFF2-40B4-BE49-F238E27FC236}">
                <a16:creationId xmlns:a16="http://schemas.microsoft.com/office/drawing/2014/main" id="{769E5303-0F55-ED84-3106-9FEE50770D88}"/>
              </a:ext>
            </a:extLst>
          </p:cNvPr>
          <p:cNvPicPr>
            <a:picLocks noChangeAspect="1"/>
          </p:cNvPicPr>
          <p:nvPr/>
        </p:nvPicPr>
        <p:blipFill>
          <a:blip r:embed="rId5"/>
          <a:stretch>
            <a:fillRect/>
          </a:stretch>
        </p:blipFill>
        <p:spPr>
          <a:xfrm>
            <a:off x="4592901" y="2565574"/>
            <a:ext cx="7189368" cy="2233360"/>
          </a:xfrm>
          <a:prstGeom prst="rect">
            <a:avLst/>
          </a:prstGeom>
        </p:spPr>
      </p:pic>
      <p:grpSp>
        <p:nvGrpSpPr>
          <p:cNvPr id="20" name="Agrupar 19">
            <a:extLst>
              <a:ext uri="{FF2B5EF4-FFF2-40B4-BE49-F238E27FC236}">
                <a16:creationId xmlns:a16="http://schemas.microsoft.com/office/drawing/2014/main" id="{F5F31E6B-0FAE-7D35-CB83-A907C5F433F5}"/>
              </a:ext>
            </a:extLst>
          </p:cNvPr>
          <p:cNvGrpSpPr/>
          <p:nvPr/>
        </p:nvGrpSpPr>
        <p:grpSpPr>
          <a:xfrm>
            <a:off x="893581" y="1615925"/>
            <a:ext cx="3552823" cy="2763231"/>
            <a:chOff x="8099425" y="2335724"/>
            <a:chExt cx="3552823" cy="2763231"/>
          </a:xfrm>
        </p:grpSpPr>
        <p:sp>
          <p:nvSpPr>
            <p:cNvPr id="3" name="Retângulo 2">
              <a:extLst>
                <a:ext uri="{FF2B5EF4-FFF2-40B4-BE49-F238E27FC236}">
                  <a16:creationId xmlns:a16="http://schemas.microsoft.com/office/drawing/2014/main" id="{ABD7D1DF-468D-4448-8F5C-9FAF70E7F5DB}"/>
                </a:ext>
              </a:extLst>
            </p:cNvPr>
            <p:cNvSpPr/>
            <p:nvPr/>
          </p:nvSpPr>
          <p:spPr>
            <a:xfrm>
              <a:off x="8099425" y="2335724"/>
              <a:ext cx="3552823" cy="923330"/>
            </a:xfrm>
            <a:prstGeom prst="rect">
              <a:avLst/>
            </a:prstGeom>
            <a:solidFill>
              <a:schemeClr val="accent1">
                <a:lumMod val="60000"/>
                <a:lumOff val="40000"/>
              </a:schemeClr>
            </a:solidFill>
          </p:spPr>
          <p:txBody>
            <a:bodyPr wrap="square">
              <a:spAutoFit/>
            </a:bodyPr>
            <a:lstStyle/>
            <a:p>
              <a:r>
                <a:rPr lang="pt-BR" dirty="0"/>
                <a:t>A </a:t>
              </a:r>
              <a:r>
                <a:rPr lang="pt-BR" b="1" dirty="0"/>
                <a:t>poluição do ar </a:t>
              </a:r>
              <a:r>
                <a:rPr lang="pt-BR" dirty="0"/>
                <a:t>é causada por ações humanas e também por fenômenos naturais, como:</a:t>
              </a:r>
            </a:p>
          </p:txBody>
        </p:sp>
        <p:sp>
          <p:nvSpPr>
            <p:cNvPr id="11" name="CaixaDeTexto 10">
              <a:extLst>
                <a:ext uri="{FF2B5EF4-FFF2-40B4-BE49-F238E27FC236}">
                  <a16:creationId xmlns:a16="http://schemas.microsoft.com/office/drawing/2014/main" id="{A77CF079-77A8-BCCF-2C4A-788B9826DF71}"/>
                </a:ext>
              </a:extLst>
            </p:cNvPr>
            <p:cNvSpPr txBox="1"/>
            <p:nvPr/>
          </p:nvSpPr>
          <p:spPr>
            <a:xfrm>
              <a:off x="8099425" y="3285373"/>
              <a:ext cx="3552823" cy="338554"/>
            </a:xfrm>
            <a:prstGeom prst="rect">
              <a:avLst/>
            </a:prstGeom>
            <a:solidFill>
              <a:schemeClr val="accent1">
                <a:lumMod val="40000"/>
                <a:lumOff val="60000"/>
              </a:schemeClr>
            </a:solidFill>
          </p:spPr>
          <p:txBody>
            <a:bodyPr wrap="square">
              <a:spAutoFit/>
            </a:bodyPr>
            <a:lstStyle/>
            <a:p>
              <a:r>
                <a:rPr lang="pt-BR" sz="1600" dirty="0"/>
                <a:t>Queimadas</a:t>
              </a:r>
            </a:p>
          </p:txBody>
        </p:sp>
        <p:sp>
          <p:nvSpPr>
            <p:cNvPr id="13" name="CaixaDeTexto 12">
              <a:extLst>
                <a:ext uri="{FF2B5EF4-FFF2-40B4-BE49-F238E27FC236}">
                  <a16:creationId xmlns:a16="http://schemas.microsoft.com/office/drawing/2014/main" id="{8E94AF6E-1FF9-1FE3-F0F3-9A495F6BE6CE}"/>
                </a:ext>
              </a:extLst>
            </p:cNvPr>
            <p:cNvSpPr txBox="1"/>
            <p:nvPr/>
          </p:nvSpPr>
          <p:spPr>
            <a:xfrm>
              <a:off x="8102598" y="3656097"/>
              <a:ext cx="3549650" cy="338554"/>
            </a:xfrm>
            <a:prstGeom prst="rect">
              <a:avLst/>
            </a:prstGeom>
            <a:solidFill>
              <a:schemeClr val="accent1">
                <a:lumMod val="20000"/>
                <a:lumOff val="80000"/>
              </a:schemeClr>
            </a:solidFill>
          </p:spPr>
          <p:txBody>
            <a:bodyPr wrap="square">
              <a:spAutoFit/>
            </a:bodyPr>
            <a:lstStyle/>
            <a:p>
              <a:r>
                <a:rPr lang="pt-BR" sz="1600" dirty="0"/>
                <a:t>Desmatamento</a:t>
              </a:r>
            </a:p>
          </p:txBody>
        </p:sp>
        <p:sp>
          <p:nvSpPr>
            <p:cNvPr id="15" name="CaixaDeTexto 14">
              <a:extLst>
                <a:ext uri="{FF2B5EF4-FFF2-40B4-BE49-F238E27FC236}">
                  <a16:creationId xmlns:a16="http://schemas.microsoft.com/office/drawing/2014/main" id="{09E8A4D1-6B25-8422-76FC-550F23251D98}"/>
                </a:ext>
              </a:extLst>
            </p:cNvPr>
            <p:cNvSpPr txBox="1"/>
            <p:nvPr/>
          </p:nvSpPr>
          <p:spPr>
            <a:xfrm>
              <a:off x="8099425" y="4024787"/>
              <a:ext cx="3549650" cy="338554"/>
            </a:xfrm>
            <a:prstGeom prst="rect">
              <a:avLst/>
            </a:prstGeom>
            <a:solidFill>
              <a:srgbClr val="A6E0EC"/>
            </a:solidFill>
          </p:spPr>
          <p:txBody>
            <a:bodyPr wrap="square">
              <a:spAutoFit/>
            </a:bodyPr>
            <a:lstStyle/>
            <a:p>
              <a:r>
                <a:rPr lang="pt-BR" sz="1600" dirty="0"/>
                <a:t>Queima de combustíveis fósseis</a:t>
              </a:r>
            </a:p>
          </p:txBody>
        </p:sp>
        <p:sp>
          <p:nvSpPr>
            <p:cNvPr id="17" name="CaixaDeTexto 16">
              <a:extLst>
                <a:ext uri="{FF2B5EF4-FFF2-40B4-BE49-F238E27FC236}">
                  <a16:creationId xmlns:a16="http://schemas.microsoft.com/office/drawing/2014/main" id="{5EA65045-976E-D198-06DC-422FF6C028B7}"/>
                </a:ext>
              </a:extLst>
            </p:cNvPr>
            <p:cNvSpPr txBox="1"/>
            <p:nvPr/>
          </p:nvSpPr>
          <p:spPr>
            <a:xfrm>
              <a:off x="8099425" y="4394119"/>
              <a:ext cx="3549650" cy="338554"/>
            </a:xfrm>
            <a:prstGeom prst="rect">
              <a:avLst/>
            </a:prstGeom>
            <a:solidFill>
              <a:srgbClr val="CFF0F5"/>
            </a:solidFill>
          </p:spPr>
          <p:txBody>
            <a:bodyPr wrap="square">
              <a:spAutoFit/>
            </a:bodyPr>
            <a:lstStyle/>
            <a:p>
              <a:r>
                <a:rPr lang="pt-BR" sz="1600" dirty="0"/>
                <a:t>Liberação de materiais particulados</a:t>
              </a:r>
            </a:p>
          </p:txBody>
        </p:sp>
        <p:sp>
          <p:nvSpPr>
            <p:cNvPr id="19" name="CaixaDeTexto 18">
              <a:extLst>
                <a:ext uri="{FF2B5EF4-FFF2-40B4-BE49-F238E27FC236}">
                  <a16:creationId xmlns:a16="http://schemas.microsoft.com/office/drawing/2014/main" id="{84A6EF9D-E8B7-DEAF-687F-737B1BB2C031}"/>
                </a:ext>
              </a:extLst>
            </p:cNvPr>
            <p:cNvSpPr txBox="1"/>
            <p:nvPr/>
          </p:nvSpPr>
          <p:spPr>
            <a:xfrm>
              <a:off x="8099425" y="4760401"/>
              <a:ext cx="3549650" cy="338554"/>
            </a:xfrm>
            <a:prstGeom prst="rect">
              <a:avLst/>
            </a:prstGeom>
            <a:solidFill>
              <a:srgbClr val="E4FCFB"/>
            </a:solidFill>
          </p:spPr>
          <p:txBody>
            <a:bodyPr wrap="square">
              <a:spAutoFit/>
            </a:bodyPr>
            <a:lstStyle/>
            <a:p>
              <a:r>
                <a:rPr lang="pt-BR" sz="1600" dirty="0"/>
                <a:t>Vulcanismo</a:t>
              </a:r>
            </a:p>
          </p:txBody>
        </p:sp>
      </p:grpSp>
    </p:spTree>
    <p:extLst>
      <p:ext uri="{BB962C8B-B14F-4D97-AF65-F5344CB8AC3E}">
        <p14:creationId xmlns:p14="http://schemas.microsoft.com/office/powerpoint/2010/main" val="40560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319852-72CA-499A-A7D7-843B7F9B8A63}"/>
              </a:ext>
            </a:extLst>
          </p:cNvPr>
          <p:cNvSpPr>
            <a:spLocks noGrp="1"/>
          </p:cNvSpPr>
          <p:nvPr>
            <p:ph type="ctrTitle"/>
          </p:nvPr>
        </p:nvSpPr>
        <p:spPr>
          <a:xfrm>
            <a:off x="1625600" y="1648918"/>
            <a:ext cx="9144000" cy="1631176"/>
          </a:xfrm>
          <a:solidFill>
            <a:schemeClr val="accent1">
              <a:lumMod val="40000"/>
              <a:lumOff val="60000"/>
            </a:schemeClr>
          </a:solidFill>
        </p:spPr>
        <p:txBody>
          <a:bodyPr>
            <a:noAutofit/>
          </a:bodyPr>
          <a:lstStyle/>
          <a:p>
            <a:r>
              <a:rPr lang="pt-BR" sz="4800">
                <a:latin typeface="+mn-lt"/>
              </a:rPr>
              <a:t>Apresentação 7 –</a:t>
            </a:r>
            <a:r>
              <a:rPr lang="pt-BR" sz="4800" b="1">
                <a:latin typeface="+mn-lt"/>
              </a:rPr>
              <a:t> TERRA: ATMOSFERA</a:t>
            </a:r>
          </a:p>
        </p:txBody>
      </p:sp>
      <p:sp>
        <p:nvSpPr>
          <p:cNvPr id="3" name="Subtítulo 2">
            <a:extLst>
              <a:ext uri="{FF2B5EF4-FFF2-40B4-BE49-F238E27FC236}">
                <a16:creationId xmlns:a16="http://schemas.microsoft.com/office/drawing/2014/main" id="{4C68A911-5C66-40CF-ABB9-9E4C0C25648C}"/>
              </a:ext>
            </a:extLst>
          </p:cNvPr>
          <p:cNvSpPr>
            <a:spLocks noGrp="1"/>
          </p:cNvSpPr>
          <p:nvPr>
            <p:ph type="subTitle" idx="1"/>
          </p:nvPr>
        </p:nvSpPr>
        <p:spPr>
          <a:xfrm>
            <a:off x="1625600" y="3429000"/>
            <a:ext cx="9144000" cy="1907498"/>
          </a:xfrm>
        </p:spPr>
        <p:txBody>
          <a:bodyPr>
            <a:noAutofit/>
          </a:bodyPr>
          <a:lstStyle/>
          <a:p>
            <a:pPr lvl="0"/>
            <a:r>
              <a:rPr lang="pt-BR" sz="4000" b="1" dirty="0">
                <a:latin typeface="+mn-lt"/>
              </a:rPr>
              <a:t>Composição do ar</a:t>
            </a:r>
          </a:p>
          <a:p>
            <a:r>
              <a:rPr lang="pt-BR" sz="4000" b="1" dirty="0">
                <a:latin typeface="+mn-lt"/>
              </a:rPr>
              <a:t>A Terra, o ar e o ser humano (efeito estufa e camada de ozônio)</a:t>
            </a:r>
          </a:p>
        </p:txBody>
      </p:sp>
      <p:sp>
        <p:nvSpPr>
          <p:cNvPr id="4" name="Slide Number Placeholder 3"/>
          <p:cNvSpPr>
            <a:spLocks noGrp="1"/>
          </p:cNvSpPr>
          <p:nvPr>
            <p:ph type="sldNum" sz="quarter" idx="12"/>
          </p:nvPr>
        </p:nvSpPr>
        <p:spPr/>
        <p:txBody>
          <a:bodyPr/>
          <a:lstStyle/>
          <a:p>
            <a:fld id="{E35A26C7-9605-49FB-8340-334AF9A90FA9}" type="slidenum">
              <a:rPr lang="pt-BR" smtClean="0"/>
              <a:t>2</a:t>
            </a:fld>
            <a:endParaRPr lang="pt-BR"/>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229604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a:extLst>
              <a:ext uri="{FF2B5EF4-FFF2-40B4-BE49-F238E27FC236}">
                <a16:creationId xmlns:a16="http://schemas.microsoft.com/office/drawing/2014/main" id="{6045FEA4-5AB6-F862-939D-7D2A0AC3088C}"/>
              </a:ext>
            </a:extLst>
          </p:cNvPr>
          <p:cNvPicPr>
            <a:picLocks noChangeAspect="1"/>
          </p:cNvPicPr>
          <p:nvPr/>
        </p:nvPicPr>
        <p:blipFill rotWithShape="1">
          <a:blip r:embed="rId2"/>
          <a:srcRect l="21529"/>
          <a:stretch/>
        </p:blipFill>
        <p:spPr>
          <a:xfrm>
            <a:off x="7484009" y="2300731"/>
            <a:ext cx="2498191" cy="2190419"/>
          </a:xfrm>
          <a:prstGeom prst="ellipse">
            <a:avLst/>
          </a:prstGeom>
        </p:spPr>
      </p:pic>
      <p:sp>
        <p:nvSpPr>
          <p:cNvPr id="4" name="Título 1">
            <a:extLst>
              <a:ext uri="{FF2B5EF4-FFF2-40B4-BE49-F238E27FC236}">
                <a16:creationId xmlns:a16="http://schemas.microsoft.com/office/drawing/2014/main" id="{8E9A1A2E-68F9-44AB-ADEB-08E96A8DE235}"/>
              </a:ext>
            </a:extLst>
          </p:cNvPr>
          <p:cNvSpPr txBox="1">
            <a:spLocks/>
          </p:cNvSpPr>
          <p:nvPr/>
        </p:nvSpPr>
        <p:spPr>
          <a:xfrm>
            <a:off x="1617133" y="615978"/>
            <a:ext cx="8957733"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O ar e o ser humano</a:t>
            </a:r>
          </a:p>
        </p:txBody>
      </p:sp>
      <p:sp>
        <p:nvSpPr>
          <p:cNvPr id="5" name="Retângulo 4">
            <a:extLst>
              <a:ext uri="{FF2B5EF4-FFF2-40B4-BE49-F238E27FC236}">
                <a16:creationId xmlns:a16="http://schemas.microsoft.com/office/drawing/2014/main" id="{29709172-6480-4949-9DB5-349DC1D2D41E}"/>
              </a:ext>
            </a:extLst>
          </p:cNvPr>
          <p:cNvSpPr/>
          <p:nvPr/>
        </p:nvSpPr>
        <p:spPr>
          <a:xfrm>
            <a:off x="990848" y="1453303"/>
            <a:ext cx="10963275" cy="369332"/>
          </a:xfrm>
          <a:prstGeom prst="rect">
            <a:avLst/>
          </a:prstGeom>
          <a:solidFill>
            <a:srgbClr val="E4EEF8"/>
          </a:solidFill>
        </p:spPr>
        <p:txBody>
          <a:bodyPr wrap="square">
            <a:spAutoFit/>
          </a:bodyPr>
          <a:lstStyle/>
          <a:p>
            <a:r>
              <a:rPr lang="pt-BR" dirty="0"/>
              <a:t>O ar é uma </a:t>
            </a:r>
            <a:r>
              <a:rPr lang="pt-BR" b="1" dirty="0"/>
              <a:t>mistura de gases </a:t>
            </a:r>
            <a:r>
              <a:rPr lang="pt-BR" dirty="0"/>
              <a:t>que envolve nosso planeta, formando a camada que denominamos </a:t>
            </a:r>
            <a:r>
              <a:rPr lang="pt-BR" b="1" dirty="0"/>
              <a:t>atmosfera</a:t>
            </a:r>
            <a:r>
              <a:rPr lang="pt-BR" dirty="0"/>
              <a:t>.</a:t>
            </a:r>
          </a:p>
        </p:txBody>
      </p:sp>
      <p:sp>
        <p:nvSpPr>
          <p:cNvPr id="7" name="Retângulo 6">
            <a:extLst>
              <a:ext uri="{FF2B5EF4-FFF2-40B4-BE49-F238E27FC236}">
                <a16:creationId xmlns:a16="http://schemas.microsoft.com/office/drawing/2014/main" id="{9A1BD672-BF67-49B2-B0B4-48B90941DB34}"/>
              </a:ext>
            </a:extLst>
          </p:cNvPr>
          <p:cNvSpPr/>
          <p:nvPr/>
        </p:nvSpPr>
        <p:spPr>
          <a:xfrm>
            <a:off x="7763123" y="4592425"/>
            <a:ext cx="3239657" cy="1754326"/>
          </a:xfrm>
          <a:prstGeom prst="rect">
            <a:avLst/>
          </a:prstGeom>
        </p:spPr>
        <p:txBody>
          <a:bodyPr wrap="square">
            <a:spAutoFit/>
          </a:bodyPr>
          <a:lstStyle/>
          <a:p>
            <a:r>
              <a:rPr lang="pt-BR" dirty="0"/>
              <a:t>A turbina ou a hélice de um avião funciona jogando o ar para trás e fazendo com que o avião seja lançado para a frente, de acordo com as forças de ação e reação (3ª lei de Newton).</a:t>
            </a:r>
          </a:p>
        </p:txBody>
      </p:sp>
      <p:sp>
        <p:nvSpPr>
          <p:cNvPr id="9" name="Retângulo 8">
            <a:extLst>
              <a:ext uri="{FF2B5EF4-FFF2-40B4-BE49-F238E27FC236}">
                <a16:creationId xmlns:a16="http://schemas.microsoft.com/office/drawing/2014/main" id="{FB43E24C-3530-4471-9813-B899FD1F18A4}"/>
              </a:ext>
            </a:extLst>
          </p:cNvPr>
          <p:cNvSpPr/>
          <p:nvPr/>
        </p:nvSpPr>
        <p:spPr>
          <a:xfrm>
            <a:off x="990848" y="1934695"/>
            <a:ext cx="10963275" cy="369332"/>
          </a:xfrm>
          <a:prstGeom prst="rect">
            <a:avLst/>
          </a:prstGeom>
        </p:spPr>
        <p:txBody>
          <a:bodyPr wrap="square">
            <a:spAutoFit/>
          </a:bodyPr>
          <a:lstStyle/>
          <a:p>
            <a:r>
              <a:rPr lang="pt-BR" dirty="0"/>
              <a:t>O ser humano utiliza o ar para respirar, mas também para diferentes atividades, como voar ou velejar, por exemplo.</a:t>
            </a:r>
          </a:p>
        </p:txBody>
      </p:sp>
      <p:sp>
        <p:nvSpPr>
          <p:cNvPr id="10" name="Retângulo 9">
            <a:extLst>
              <a:ext uri="{FF2B5EF4-FFF2-40B4-BE49-F238E27FC236}">
                <a16:creationId xmlns:a16="http://schemas.microsoft.com/office/drawing/2014/main" id="{3B5A87E2-3F03-4E37-9ADB-68BB542DD7B2}"/>
              </a:ext>
            </a:extLst>
          </p:cNvPr>
          <p:cNvSpPr/>
          <p:nvPr/>
        </p:nvSpPr>
        <p:spPr>
          <a:xfrm>
            <a:off x="990848" y="6239759"/>
            <a:ext cx="6772275" cy="461665"/>
          </a:xfrm>
          <a:prstGeom prst="rect">
            <a:avLst/>
          </a:prstGeom>
        </p:spPr>
        <p:txBody>
          <a:bodyPr wrap="square">
            <a:spAutoFit/>
          </a:bodyPr>
          <a:lstStyle/>
          <a:p>
            <a:r>
              <a:rPr lang="pt-BR" sz="1200" dirty="0"/>
              <a:t>Representação de um avião com hélice e, no detalhe, o ar passando pela asa. É possível observar que as forças de sustentação e peso estão em equilíbrio, o que mantém o avião no ar.</a:t>
            </a:r>
          </a:p>
        </p:txBody>
      </p:sp>
      <p:sp>
        <p:nvSpPr>
          <p:cNvPr id="2" name="Slide Number Placeholder 1"/>
          <p:cNvSpPr>
            <a:spLocks noGrp="1"/>
          </p:cNvSpPr>
          <p:nvPr>
            <p:ph type="sldNum" sz="quarter" idx="12"/>
          </p:nvPr>
        </p:nvSpPr>
        <p:spPr/>
        <p:txBody>
          <a:bodyPr/>
          <a:lstStyle/>
          <a:p>
            <a:fld id="{E35A26C7-9605-49FB-8340-334AF9A90FA9}" type="slidenum">
              <a:rPr lang="pt-BR" smtClean="0"/>
              <a:t>3</a:t>
            </a:fld>
            <a:endParaRPr lang="pt-BR" dirty="0"/>
          </a:p>
        </p:txBody>
      </p:sp>
      <p:pic>
        <p:nvPicPr>
          <p:cNvPr id="11"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pic>
        <p:nvPicPr>
          <p:cNvPr id="12" name="Imagem 11">
            <a:extLst>
              <a:ext uri="{FF2B5EF4-FFF2-40B4-BE49-F238E27FC236}">
                <a16:creationId xmlns:a16="http://schemas.microsoft.com/office/drawing/2014/main" id="{C9E77BE3-C075-A6AB-E4A8-4A62A79F658E}"/>
              </a:ext>
            </a:extLst>
          </p:cNvPr>
          <p:cNvPicPr>
            <a:picLocks noChangeAspect="1"/>
          </p:cNvPicPr>
          <p:nvPr/>
        </p:nvPicPr>
        <p:blipFill>
          <a:blip r:embed="rId4"/>
          <a:stretch>
            <a:fillRect/>
          </a:stretch>
        </p:blipFill>
        <p:spPr>
          <a:xfrm>
            <a:off x="1081959" y="2492472"/>
            <a:ext cx="6524154" cy="3728088"/>
          </a:xfrm>
          <a:prstGeom prst="rect">
            <a:avLst/>
          </a:prstGeom>
        </p:spPr>
      </p:pic>
      <p:cxnSp>
        <p:nvCxnSpPr>
          <p:cNvPr id="18" name="Conector de Seta Reta 17">
            <a:extLst>
              <a:ext uri="{FF2B5EF4-FFF2-40B4-BE49-F238E27FC236}">
                <a16:creationId xmlns:a16="http://schemas.microsoft.com/office/drawing/2014/main" id="{0933F4DD-6BC3-6D1F-2176-F6DC462C8C86}"/>
              </a:ext>
            </a:extLst>
          </p:cNvPr>
          <p:cNvCxnSpPr>
            <a:cxnSpLocks/>
          </p:cNvCxnSpPr>
          <p:nvPr/>
        </p:nvCxnSpPr>
        <p:spPr>
          <a:xfrm flipH="1" flipV="1">
            <a:off x="6535713" y="5151491"/>
            <a:ext cx="1157602" cy="37096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63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37112A12-43D8-505D-555D-6526A01CC39A}"/>
              </a:ext>
            </a:extLst>
          </p:cNvPr>
          <p:cNvPicPr>
            <a:picLocks noChangeAspect="1"/>
          </p:cNvPicPr>
          <p:nvPr/>
        </p:nvPicPr>
        <p:blipFill>
          <a:blip r:embed="rId2"/>
          <a:stretch>
            <a:fillRect/>
          </a:stretch>
        </p:blipFill>
        <p:spPr>
          <a:xfrm>
            <a:off x="3558763" y="2335261"/>
            <a:ext cx="4461423" cy="4270860"/>
          </a:xfrm>
          <a:prstGeom prst="rect">
            <a:avLst/>
          </a:prstGeom>
        </p:spPr>
      </p:pic>
      <p:sp>
        <p:nvSpPr>
          <p:cNvPr id="2" name="Título 1">
            <a:extLst>
              <a:ext uri="{FF2B5EF4-FFF2-40B4-BE49-F238E27FC236}">
                <a16:creationId xmlns:a16="http://schemas.microsoft.com/office/drawing/2014/main" id="{C4DE357E-5B31-4AAE-ADA1-7B6BF59DCA63}"/>
              </a:ext>
            </a:extLst>
          </p:cNvPr>
          <p:cNvSpPr txBox="1">
            <a:spLocks/>
          </p:cNvSpPr>
          <p:nvPr/>
        </p:nvSpPr>
        <p:spPr>
          <a:xfrm>
            <a:off x="33337" y="690393"/>
            <a:ext cx="12125325"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Composição do ar</a:t>
            </a:r>
          </a:p>
        </p:txBody>
      </p:sp>
      <p:sp>
        <p:nvSpPr>
          <p:cNvPr id="4" name="Retângulo 3">
            <a:extLst>
              <a:ext uri="{FF2B5EF4-FFF2-40B4-BE49-F238E27FC236}">
                <a16:creationId xmlns:a16="http://schemas.microsoft.com/office/drawing/2014/main" id="{75A22403-6F87-4321-B7D4-5C300C23E19A}"/>
              </a:ext>
            </a:extLst>
          </p:cNvPr>
          <p:cNvSpPr/>
          <p:nvPr/>
        </p:nvSpPr>
        <p:spPr>
          <a:xfrm>
            <a:off x="482599" y="1419646"/>
            <a:ext cx="10479174" cy="646331"/>
          </a:xfrm>
          <a:prstGeom prst="rect">
            <a:avLst/>
          </a:prstGeom>
        </p:spPr>
        <p:txBody>
          <a:bodyPr wrap="square">
            <a:spAutoFit/>
          </a:bodyPr>
          <a:lstStyle/>
          <a:p>
            <a:r>
              <a:rPr lang="pt-BR" dirty="0"/>
              <a:t>O </a:t>
            </a:r>
            <a:r>
              <a:rPr lang="pt-BR" b="1" dirty="0"/>
              <a:t>ar</a:t>
            </a:r>
            <a:r>
              <a:rPr lang="pt-BR" dirty="0"/>
              <a:t> é uma mistura formada por diversos gases. Dependendo da camada da atmosfera em que se encontra, sua composição pode variar.</a:t>
            </a:r>
          </a:p>
        </p:txBody>
      </p:sp>
      <p:sp>
        <p:nvSpPr>
          <p:cNvPr id="5" name="Retângulo 4">
            <a:extLst>
              <a:ext uri="{FF2B5EF4-FFF2-40B4-BE49-F238E27FC236}">
                <a16:creationId xmlns:a16="http://schemas.microsoft.com/office/drawing/2014/main" id="{2DAF5661-E453-45DE-86DD-845081D26D79}"/>
              </a:ext>
            </a:extLst>
          </p:cNvPr>
          <p:cNvSpPr/>
          <p:nvPr/>
        </p:nvSpPr>
        <p:spPr>
          <a:xfrm>
            <a:off x="8237623" y="4118799"/>
            <a:ext cx="2724150" cy="2031325"/>
          </a:xfrm>
          <a:prstGeom prst="rect">
            <a:avLst/>
          </a:prstGeom>
          <a:solidFill>
            <a:schemeClr val="accent3">
              <a:lumMod val="20000"/>
              <a:lumOff val="80000"/>
            </a:schemeClr>
          </a:solidFill>
        </p:spPr>
        <p:txBody>
          <a:bodyPr wrap="square">
            <a:spAutoFit/>
          </a:bodyPr>
          <a:lstStyle/>
          <a:p>
            <a:r>
              <a:rPr lang="pt-BR" dirty="0"/>
              <a:t>O </a:t>
            </a:r>
            <a:r>
              <a:rPr lang="pt-BR" b="1" dirty="0"/>
              <a:t>gás nitrogênio </a:t>
            </a:r>
            <a:r>
              <a:rPr lang="pt-BR" dirty="0"/>
              <a:t>é o mais abundante no ar. A grande maioria dos seres vivos não consegue utilizá-lo diretamente. Algumas bactérias conseguem fixar o nitrogênio do ar.</a:t>
            </a:r>
          </a:p>
        </p:txBody>
      </p:sp>
      <p:sp>
        <p:nvSpPr>
          <p:cNvPr id="9" name="Retângulo 8">
            <a:extLst>
              <a:ext uri="{FF2B5EF4-FFF2-40B4-BE49-F238E27FC236}">
                <a16:creationId xmlns:a16="http://schemas.microsoft.com/office/drawing/2014/main" id="{B19D40C1-FDA0-4D46-83B8-EAC60387490D}"/>
              </a:ext>
            </a:extLst>
          </p:cNvPr>
          <p:cNvSpPr/>
          <p:nvPr/>
        </p:nvSpPr>
        <p:spPr>
          <a:xfrm>
            <a:off x="8237623" y="2335261"/>
            <a:ext cx="2724150" cy="1200329"/>
          </a:xfrm>
          <a:prstGeom prst="rect">
            <a:avLst/>
          </a:prstGeom>
          <a:solidFill>
            <a:srgbClr val="E4EEF8"/>
          </a:solidFill>
        </p:spPr>
        <p:txBody>
          <a:bodyPr wrap="square">
            <a:spAutoFit/>
          </a:bodyPr>
          <a:lstStyle/>
          <a:p>
            <a:r>
              <a:rPr lang="pt-BR" dirty="0"/>
              <a:t>O </a:t>
            </a:r>
            <a:r>
              <a:rPr lang="pt-BR" b="1" dirty="0"/>
              <a:t>gás oxigênio </a:t>
            </a:r>
            <a:r>
              <a:rPr lang="pt-BR" dirty="0"/>
              <a:t>é utilizado na respiração celular de grande parte dos seres vivos.</a:t>
            </a:r>
          </a:p>
        </p:txBody>
      </p:sp>
      <p:cxnSp>
        <p:nvCxnSpPr>
          <p:cNvPr id="11" name="Conector de Seta Reta 10">
            <a:extLst>
              <a:ext uri="{FF2B5EF4-FFF2-40B4-BE49-F238E27FC236}">
                <a16:creationId xmlns:a16="http://schemas.microsoft.com/office/drawing/2014/main" id="{F5647063-9B9D-4C99-8AE7-891330707DA0}"/>
              </a:ext>
            </a:extLst>
          </p:cNvPr>
          <p:cNvCxnSpPr>
            <a:cxnSpLocks/>
          </p:cNvCxnSpPr>
          <p:nvPr/>
        </p:nvCxnSpPr>
        <p:spPr>
          <a:xfrm flipH="1">
            <a:off x="6402526" y="2990466"/>
            <a:ext cx="1835097" cy="1802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tângulo 15">
            <a:extLst>
              <a:ext uri="{FF2B5EF4-FFF2-40B4-BE49-F238E27FC236}">
                <a16:creationId xmlns:a16="http://schemas.microsoft.com/office/drawing/2014/main" id="{1584AAC7-E94A-4E00-A6C8-E55AE1F0D969}"/>
              </a:ext>
            </a:extLst>
          </p:cNvPr>
          <p:cNvSpPr/>
          <p:nvPr/>
        </p:nvSpPr>
        <p:spPr>
          <a:xfrm>
            <a:off x="573488" y="2414246"/>
            <a:ext cx="2807972" cy="1477328"/>
          </a:xfrm>
          <a:prstGeom prst="rect">
            <a:avLst/>
          </a:prstGeom>
          <a:solidFill>
            <a:schemeClr val="accent2">
              <a:lumMod val="20000"/>
              <a:lumOff val="80000"/>
            </a:schemeClr>
          </a:solidFill>
        </p:spPr>
        <p:txBody>
          <a:bodyPr wrap="square">
            <a:spAutoFit/>
          </a:bodyPr>
          <a:lstStyle/>
          <a:p>
            <a:r>
              <a:rPr lang="pt-BR" dirty="0"/>
              <a:t>O 1% restante é composto por </a:t>
            </a:r>
            <a:r>
              <a:rPr lang="pt-BR" b="1" dirty="0"/>
              <a:t>gás carbônico</a:t>
            </a:r>
            <a:r>
              <a:rPr lang="pt-BR" dirty="0"/>
              <a:t>, gases nobres (como o</a:t>
            </a:r>
            <a:r>
              <a:rPr lang="pt-BR" b="1" dirty="0"/>
              <a:t> gás argônio</a:t>
            </a:r>
            <a:r>
              <a:rPr lang="pt-BR" dirty="0"/>
              <a:t>), vapores de água e partículas em suspensão.</a:t>
            </a:r>
          </a:p>
        </p:txBody>
      </p:sp>
      <p:cxnSp>
        <p:nvCxnSpPr>
          <p:cNvPr id="17" name="Conector de Seta Reta 16">
            <a:extLst>
              <a:ext uri="{FF2B5EF4-FFF2-40B4-BE49-F238E27FC236}">
                <a16:creationId xmlns:a16="http://schemas.microsoft.com/office/drawing/2014/main" id="{C1C87D5F-7C8D-474E-BAC1-45A9A4ACC4BA}"/>
              </a:ext>
            </a:extLst>
          </p:cNvPr>
          <p:cNvCxnSpPr>
            <a:cxnSpLocks/>
          </p:cNvCxnSpPr>
          <p:nvPr/>
        </p:nvCxnSpPr>
        <p:spPr>
          <a:xfrm>
            <a:off x="3381460" y="3131253"/>
            <a:ext cx="2179889" cy="1185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Slide Number Placeholder 5"/>
          <p:cNvSpPr>
            <a:spLocks noGrp="1"/>
          </p:cNvSpPr>
          <p:nvPr>
            <p:ph type="sldNum" sz="quarter" idx="12"/>
          </p:nvPr>
        </p:nvSpPr>
        <p:spPr/>
        <p:txBody>
          <a:bodyPr/>
          <a:lstStyle/>
          <a:p>
            <a:fld id="{E35A26C7-9605-49FB-8340-334AF9A90FA9}" type="slidenum">
              <a:rPr lang="pt-BR" smtClean="0"/>
              <a:t>4</a:t>
            </a:fld>
            <a:endParaRPr lang="pt-BR"/>
          </a:p>
        </p:txBody>
      </p:sp>
      <p:pic>
        <p:nvPicPr>
          <p:cNvPr id="13"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cxnSp>
        <p:nvCxnSpPr>
          <p:cNvPr id="25" name="Conector de Seta Reta 24">
            <a:extLst>
              <a:ext uri="{FF2B5EF4-FFF2-40B4-BE49-F238E27FC236}">
                <a16:creationId xmlns:a16="http://schemas.microsoft.com/office/drawing/2014/main" id="{4627BD8C-A174-1A7A-AC10-BE5E70982CF0}"/>
              </a:ext>
            </a:extLst>
          </p:cNvPr>
          <p:cNvCxnSpPr>
            <a:cxnSpLocks/>
            <a:stCxn id="5" idx="1"/>
          </p:cNvCxnSpPr>
          <p:nvPr/>
        </p:nvCxnSpPr>
        <p:spPr>
          <a:xfrm flipH="1">
            <a:off x="6402526" y="5134462"/>
            <a:ext cx="1835097" cy="404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tângulo 28">
            <a:extLst>
              <a:ext uri="{FF2B5EF4-FFF2-40B4-BE49-F238E27FC236}">
                <a16:creationId xmlns:a16="http://schemas.microsoft.com/office/drawing/2014/main" id="{C3C0A2BD-AA42-66A0-E3E9-B2D891119733}"/>
              </a:ext>
            </a:extLst>
          </p:cNvPr>
          <p:cNvSpPr/>
          <p:nvPr/>
        </p:nvSpPr>
        <p:spPr>
          <a:xfrm>
            <a:off x="573489" y="4294786"/>
            <a:ext cx="2807971" cy="1477328"/>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pt-BR" dirty="0"/>
              <a:t>O </a:t>
            </a:r>
            <a:r>
              <a:rPr lang="pt-BR" b="1" dirty="0"/>
              <a:t>gás carbônico </a:t>
            </a:r>
            <a:r>
              <a:rPr lang="pt-BR" dirty="0"/>
              <a:t>presente na atmosfera ou dissolvido na água é utilizado pelos seres fotossintetizantes para produzir seu alimento.</a:t>
            </a:r>
          </a:p>
        </p:txBody>
      </p:sp>
    </p:spTree>
    <p:extLst>
      <p:ext uri="{BB962C8B-B14F-4D97-AF65-F5344CB8AC3E}">
        <p14:creationId xmlns:p14="http://schemas.microsoft.com/office/powerpoint/2010/main" val="162857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6531B-1C3B-44F0-B90C-52F40B0B1D1E}"/>
              </a:ext>
            </a:extLst>
          </p:cNvPr>
          <p:cNvSpPr txBox="1">
            <a:spLocks/>
          </p:cNvSpPr>
          <p:nvPr/>
        </p:nvSpPr>
        <p:spPr>
          <a:xfrm>
            <a:off x="0" y="628161"/>
            <a:ext cx="12192001"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Concentração de gases na atmosfera</a:t>
            </a:r>
          </a:p>
        </p:txBody>
      </p:sp>
      <p:pic>
        <p:nvPicPr>
          <p:cNvPr id="3" name="Imagem 2">
            <a:extLst>
              <a:ext uri="{FF2B5EF4-FFF2-40B4-BE49-F238E27FC236}">
                <a16:creationId xmlns:a16="http://schemas.microsoft.com/office/drawing/2014/main" id="{2683D2AE-8DE9-48D5-9657-0D8F41114845}"/>
              </a:ext>
            </a:extLst>
          </p:cNvPr>
          <p:cNvPicPr>
            <a:picLocks noChangeAspect="1"/>
          </p:cNvPicPr>
          <p:nvPr/>
        </p:nvPicPr>
        <p:blipFill>
          <a:blip r:embed="rId2"/>
          <a:stretch>
            <a:fillRect/>
          </a:stretch>
        </p:blipFill>
        <p:spPr>
          <a:xfrm>
            <a:off x="804861" y="2090620"/>
            <a:ext cx="7094955" cy="4220401"/>
          </a:xfrm>
          <a:prstGeom prst="rect">
            <a:avLst/>
          </a:prstGeom>
        </p:spPr>
      </p:pic>
      <p:sp>
        <p:nvSpPr>
          <p:cNvPr id="4" name="Retângulo 3">
            <a:extLst>
              <a:ext uri="{FF2B5EF4-FFF2-40B4-BE49-F238E27FC236}">
                <a16:creationId xmlns:a16="http://schemas.microsoft.com/office/drawing/2014/main" id="{272CC2B9-5273-447C-AEE3-5112CE653A5A}"/>
              </a:ext>
            </a:extLst>
          </p:cNvPr>
          <p:cNvSpPr/>
          <p:nvPr/>
        </p:nvSpPr>
        <p:spPr>
          <a:xfrm>
            <a:off x="755281" y="1395832"/>
            <a:ext cx="10515601" cy="646331"/>
          </a:xfrm>
          <a:prstGeom prst="rect">
            <a:avLst/>
          </a:prstGeom>
        </p:spPr>
        <p:txBody>
          <a:bodyPr wrap="square">
            <a:spAutoFit/>
          </a:bodyPr>
          <a:lstStyle/>
          <a:p>
            <a:r>
              <a:rPr lang="pt-BR" dirty="0"/>
              <a:t>A concentração do ar atmosférico vai diminuindo conforme a altitude aumenta. No topo de grandes montanhas, por exemplo, o ar é menos concentrado que ao nível do mar.</a:t>
            </a:r>
          </a:p>
        </p:txBody>
      </p:sp>
      <p:sp>
        <p:nvSpPr>
          <p:cNvPr id="5" name="Retângulo 4">
            <a:extLst>
              <a:ext uri="{FF2B5EF4-FFF2-40B4-BE49-F238E27FC236}">
                <a16:creationId xmlns:a16="http://schemas.microsoft.com/office/drawing/2014/main" id="{8B48DE6F-22B8-4B84-8E2E-EB01EA06083E}"/>
              </a:ext>
            </a:extLst>
          </p:cNvPr>
          <p:cNvSpPr/>
          <p:nvPr/>
        </p:nvSpPr>
        <p:spPr>
          <a:xfrm>
            <a:off x="7992646" y="2820834"/>
            <a:ext cx="3564770" cy="3139321"/>
          </a:xfrm>
          <a:prstGeom prst="rect">
            <a:avLst/>
          </a:prstGeom>
        </p:spPr>
        <p:txBody>
          <a:bodyPr wrap="square">
            <a:spAutoFit/>
          </a:bodyPr>
          <a:lstStyle/>
          <a:p>
            <a:r>
              <a:rPr lang="pt-BR" dirty="0"/>
              <a:t>O </a:t>
            </a:r>
            <a:r>
              <a:rPr lang="pt-BR" b="1" dirty="0"/>
              <a:t>ar rarefeito </a:t>
            </a:r>
            <a:r>
              <a:rPr lang="pt-BR" dirty="0"/>
              <a:t>tem baixa concentração de gás oxigênio e dos outros gases que constituem a atmosfera. </a:t>
            </a:r>
          </a:p>
          <a:p>
            <a:endParaRPr lang="pt-BR" dirty="0"/>
          </a:p>
          <a:p>
            <a:r>
              <a:rPr lang="pt-BR" dirty="0"/>
              <a:t>A menor concentração de gás oxigênio em altitudes elevadas dificulta a respiração de montanhistas que se aventuram a conquistar o cume das montanhas, por exemplo.</a:t>
            </a:r>
          </a:p>
        </p:txBody>
      </p:sp>
      <p:cxnSp>
        <p:nvCxnSpPr>
          <p:cNvPr id="7" name="Conector de Seta Reta 6">
            <a:extLst>
              <a:ext uri="{FF2B5EF4-FFF2-40B4-BE49-F238E27FC236}">
                <a16:creationId xmlns:a16="http://schemas.microsoft.com/office/drawing/2014/main" id="{FF24495F-F650-4AE9-B17B-D5F4F5C90EA7}"/>
              </a:ext>
            </a:extLst>
          </p:cNvPr>
          <p:cNvCxnSpPr>
            <a:cxnSpLocks/>
          </p:cNvCxnSpPr>
          <p:nvPr/>
        </p:nvCxnSpPr>
        <p:spPr>
          <a:xfrm flipH="1">
            <a:off x="6653759" y="3007090"/>
            <a:ext cx="13659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tângulo 8">
            <a:extLst>
              <a:ext uri="{FF2B5EF4-FFF2-40B4-BE49-F238E27FC236}">
                <a16:creationId xmlns:a16="http://schemas.microsoft.com/office/drawing/2014/main" id="{5A594ED1-9639-4F21-81B8-20469973C883}"/>
              </a:ext>
            </a:extLst>
          </p:cNvPr>
          <p:cNvSpPr/>
          <p:nvPr/>
        </p:nvSpPr>
        <p:spPr>
          <a:xfrm>
            <a:off x="755281" y="6289724"/>
            <a:ext cx="7094955" cy="461665"/>
          </a:xfrm>
          <a:prstGeom prst="rect">
            <a:avLst/>
          </a:prstGeom>
        </p:spPr>
        <p:txBody>
          <a:bodyPr wrap="square">
            <a:spAutoFit/>
          </a:bodyPr>
          <a:lstStyle/>
          <a:p>
            <a:r>
              <a:rPr lang="pt-BR" sz="1200" dirty="0"/>
              <a:t>Representação da variação na concentração do ar em razão da altitude. As bolinhas representam os diferentes gases que formam o ar. Ao nível do mar, a concentração é maior que em altitudes elevadas.</a:t>
            </a:r>
          </a:p>
        </p:txBody>
      </p:sp>
      <p:sp>
        <p:nvSpPr>
          <p:cNvPr id="6" name="Slide Number Placeholder 5"/>
          <p:cNvSpPr>
            <a:spLocks noGrp="1"/>
          </p:cNvSpPr>
          <p:nvPr>
            <p:ph type="sldNum" sz="quarter" idx="12"/>
          </p:nvPr>
        </p:nvSpPr>
        <p:spPr>
          <a:xfrm>
            <a:off x="8577263" y="6387301"/>
            <a:ext cx="2743200" cy="365125"/>
          </a:xfrm>
        </p:spPr>
        <p:txBody>
          <a:bodyPr/>
          <a:lstStyle/>
          <a:p>
            <a:fld id="{E35A26C7-9605-49FB-8340-334AF9A90FA9}" type="slidenum">
              <a:rPr lang="pt-BR" smtClean="0"/>
              <a:t>5</a:t>
            </a:fld>
            <a:endParaRPr lang="pt-BR"/>
          </a:p>
        </p:txBody>
      </p:sp>
      <p:pic>
        <p:nvPicPr>
          <p:cNvPr id="10"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198273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43880-3059-4E0E-BB59-E5BCD84AD1CC}"/>
              </a:ext>
            </a:extLst>
          </p:cNvPr>
          <p:cNvSpPr txBox="1">
            <a:spLocks/>
          </p:cNvSpPr>
          <p:nvPr/>
        </p:nvSpPr>
        <p:spPr>
          <a:xfrm>
            <a:off x="1" y="606771"/>
            <a:ext cx="12191999"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Camadas da atmosfera</a:t>
            </a:r>
          </a:p>
        </p:txBody>
      </p:sp>
      <p:pic>
        <p:nvPicPr>
          <p:cNvPr id="3" name="Imagem 2">
            <a:extLst>
              <a:ext uri="{FF2B5EF4-FFF2-40B4-BE49-F238E27FC236}">
                <a16:creationId xmlns:a16="http://schemas.microsoft.com/office/drawing/2014/main" id="{935AC4DA-3A6C-4EC6-85E3-AE8989768EFA}"/>
              </a:ext>
            </a:extLst>
          </p:cNvPr>
          <p:cNvPicPr>
            <a:picLocks noChangeAspect="1"/>
          </p:cNvPicPr>
          <p:nvPr/>
        </p:nvPicPr>
        <p:blipFill>
          <a:blip r:embed="rId2"/>
          <a:stretch>
            <a:fillRect/>
          </a:stretch>
        </p:blipFill>
        <p:spPr>
          <a:xfrm>
            <a:off x="3847111" y="1410983"/>
            <a:ext cx="4354681" cy="5447017"/>
          </a:xfrm>
          <a:prstGeom prst="rect">
            <a:avLst/>
          </a:prstGeom>
        </p:spPr>
      </p:pic>
      <p:sp>
        <p:nvSpPr>
          <p:cNvPr id="4" name="Retângulo 3">
            <a:extLst>
              <a:ext uri="{FF2B5EF4-FFF2-40B4-BE49-F238E27FC236}">
                <a16:creationId xmlns:a16="http://schemas.microsoft.com/office/drawing/2014/main" id="{A80CFC95-CAEE-4E1B-A1CC-F508C9D82CDE}"/>
              </a:ext>
            </a:extLst>
          </p:cNvPr>
          <p:cNvSpPr/>
          <p:nvPr/>
        </p:nvSpPr>
        <p:spPr>
          <a:xfrm>
            <a:off x="675833" y="1445425"/>
            <a:ext cx="2991169" cy="2031325"/>
          </a:xfrm>
          <a:prstGeom prst="rect">
            <a:avLst/>
          </a:prstGeom>
        </p:spPr>
        <p:txBody>
          <a:bodyPr wrap="square">
            <a:spAutoFit/>
          </a:bodyPr>
          <a:lstStyle/>
          <a:p>
            <a:r>
              <a:rPr lang="pt-BR" dirty="0"/>
              <a:t>A atmosfera é dividida em camadas de acordo com diversos fatores, como altura e temperatura. Essas camadas são: </a:t>
            </a:r>
            <a:r>
              <a:rPr lang="pt-BR" b="1" dirty="0"/>
              <a:t>troposfera</a:t>
            </a:r>
            <a:r>
              <a:rPr lang="pt-BR" dirty="0"/>
              <a:t>, </a:t>
            </a:r>
            <a:r>
              <a:rPr lang="pt-BR" b="1" dirty="0"/>
              <a:t>estratosfera</a:t>
            </a:r>
            <a:r>
              <a:rPr lang="pt-BR" dirty="0"/>
              <a:t>, </a:t>
            </a:r>
            <a:r>
              <a:rPr lang="pt-BR" b="1" dirty="0"/>
              <a:t>mesosfera</a:t>
            </a:r>
            <a:r>
              <a:rPr lang="pt-BR" dirty="0"/>
              <a:t>, </a:t>
            </a:r>
            <a:r>
              <a:rPr lang="pt-BR" b="1" dirty="0"/>
              <a:t>termosfera</a:t>
            </a:r>
            <a:r>
              <a:rPr lang="pt-BR" dirty="0"/>
              <a:t> e </a:t>
            </a:r>
            <a:r>
              <a:rPr lang="pt-BR" b="1" dirty="0"/>
              <a:t>exosfera</a:t>
            </a:r>
            <a:r>
              <a:rPr lang="pt-BR" dirty="0"/>
              <a:t>.</a:t>
            </a:r>
          </a:p>
        </p:txBody>
      </p:sp>
      <p:grpSp>
        <p:nvGrpSpPr>
          <p:cNvPr id="10" name="Agrupar 9">
            <a:extLst>
              <a:ext uri="{FF2B5EF4-FFF2-40B4-BE49-F238E27FC236}">
                <a16:creationId xmlns:a16="http://schemas.microsoft.com/office/drawing/2014/main" id="{9323EC2E-0B40-104B-4589-C6D0AA673DD2}"/>
              </a:ext>
            </a:extLst>
          </p:cNvPr>
          <p:cNvGrpSpPr/>
          <p:nvPr/>
        </p:nvGrpSpPr>
        <p:grpSpPr>
          <a:xfrm>
            <a:off x="8381901" y="3641094"/>
            <a:ext cx="2895600" cy="2259728"/>
            <a:chOff x="467309" y="2828835"/>
            <a:chExt cx="2895600" cy="2259728"/>
          </a:xfrm>
        </p:grpSpPr>
        <p:sp>
          <p:nvSpPr>
            <p:cNvPr id="5" name="Retângulo 4">
              <a:extLst>
                <a:ext uri="{FF2B5EF4-FFF2-40B4-BE49-F238E27FC236}">
                  <a16:creationId xmlns:a16="http://schemas.microsoft.com/office/drawing/2014/main" id="{987C801D-A358-4DF1-AB56-59990068FE18}"/>
                </a:ext>
              </a:extLst>
            </p:cNvPr>
            <p:cNvSpPr/>
            <p:nvPr/>
          </p:nvSpPr>
          <p:spPr>
            <a:xfrm>
              <a:off x="467309" y="4442232"/>
              <a:ext cx="2847010" cy="646331"/>
            </a:xfrm>
            <a:prstGeom prst="rect">
              <a:avLst/>
            </a:prstGeom>
            <a:solidFill>
              <a:srgbClr val="F5F9FD"/>
            </a:solidFill>
          </p:spPr>
          <p:txBody>
            <a:bodyPr wrap="square">
              <a:spAutoFit/>
            </a:bodyPr>
            <a:lstStyle/>
            <a:p>
              <a:r>
                <a:rPr lang="pt-BR" dirty="0"/>
                <a:t>A </a:t>
              </a:r>
              <a:r>
                <a:rPr lang="pt-BR" b="1" dirty="0"/>
                <a:t>troposfera </a:t>
              </a:r>
              <a:r>
                <a:rPr lang="pt-BR" dirty="0"/>
                <a:t>é a camada mais próxima da superfície.</a:t>
              </a:r>
            </a:p>
          </p:txBody>
        </p:sp>
        <p:sp>
          <p:nvSpPr>
            <p:cNvPr id="8" name="Retângulo 7">
              <a:extLst>
                <a:ext uri="{FF2B5EF4-FFF2-40B4-BE49-F238E27FC236}">
                  <a16:creationId xmlns:a16="http://schemas.microsoft.com/office/drawing/2014/main" id="{DDBF4389-A54B-4665-B358-1A3DF0318D9F}"/>
                </a:ext>
              </a:extLst>
            </p:cNvPr>
            <p:cNvSpPr/>
            <p:nvPr/>
          </p:nvSpPr>
          <p:spPr>
            <a:xfrm>
              <a:off x="467309" y="3764356"/>
              <a:ext cx="2895600" cy="646331"/>
            </a:xfrm>
            <a:prstGeom prst="rect">
              <a:avLst/>
            </a:prstGeom>
            <a:solidFill>
              <a:srgbClr val="E4EEF8"/>
            </a:solidFill>
          </p:spPr>
          <p:txBody>
            <a:bodyPr wrap="square">
              <a:spAutoFit/>
            </a:bodyPr>
            <a:lstStyle/>
            <a:p>
              <a:r>
                <a:rPr lang="pt-BR" dirty="0"/>
                <a:t>Na </a:t>
              </a:r>
              <a:r>
                <a:rPr lang="pt-BR" b="1" dirty="0"/>
                <a:t>estratosfera</a:t>
              </a:r>
              <a:r>
                <a:rPr lang="pt-BR" dirty="0"/>
                <a:t>, encontra-se a camada de ozônio.</a:t>
              </a:r>
            </a:p>
          </p:txBody>
        </p:sp>
        <p:sp>
          <p:nvSpPr>
            <p:cNvPr id="13" name="Retângulo 12">
              <a:extLst>
                <a:ext uri="{FF2B5EF4-FFF2-40B4-BE49-F238E27FC236}">
                  <a16:creationId xmlns:a16="http://schemas.microsoft.com/office/drawing/2014/main" id="{6E289A3D-4B53-4ED8-B064-CD60C3EFB242}"/>
                </a:ext>
              </a:extLst>
            </p:cNvPr>
            <p:cNvSpPr/>
            <p:nvPr/>
          </p:nvSpPr>
          <p:spPr>
            <a:xfrm>
              <a:off x="467309" y="2828835"/>
              <a:ext cx="2895600" cy="923330"/>
            </a:xfrm>
            <a:prstGeom prst="rect">
              <a:avLst/>
            </a:prstGeom>
            <a:solidFill>
              <a:srgbClr val="BFD7EF"/>
            </a:solidFill>
          </p:spPr>
          <p:txBody>
            <a:bodyPr wrap="square">
              <a:spAutoFit/>
            </a:bodyPr>
            <a:lstStyle/>
            <a:p>
              <a:r>
                <a:rPr lang="pt-BR" dirty="0">
                  <a:latin typeface="FrutigerLTStd-Light"/>
                </a:rPr>
                <a:t>Na mesosfera são formados os fenômenos luminosos conhecidos como </a:t>
              </a:r>
              <a:r>
                <a:rPr lang="pt-BR" b="1" dirty="0">
                  <a:latin typeface="FrutigerLTStd-Bold"/>
                </a:rPr>
                <a:t>meteoros</a:t>
              </a:r>
              <a:r>
                <a:rPr lang="pt-BR" dirty="0">
                  <a:latin typeface="FrutigerLTStd-Bold"/>
                </a:rPr>
                <a:t>.</a:t>
              </a:r>
              <a:endParaRPr lang="pt-BR" dirty="0"/>
            </a:p>
          </p:txBody>
        </p:sp>
      </p:grpSp>
      <p:sp>
        <p:nvSpPr>
          <p:cNvPr id="6" name="Slide Number Placeholder 5"/>
          <p:cNvSpPr>
            <a:spLocks noGrp="1"/>
          </p:cNvSpPr>
          <p:nvPr>
            <p:ph type="sldNum" sz="quarter" idx="12"/>
          </p:nvPr>
        </p:nvSpPr>
        <p:spPr/>
        <p:txBody>
          <a:bodyPr/>
          <a:lstStyle/>
          <a:p>
            <a:fld id="{E35A26C7-9605-49FB-8340-334AF9A90FA9}" type="slidenum">
              <a:rPr lang="pt-BR" smtClean="0"/>
              <a:t>6</a:t>
            </a:fld>
            <a:endParaRPr lang="pt-BR"/>
          </a:p>
        </p:txBody>
      </p:sp>
      <p:pic>
        <p:nvPicPr>
          <p:cNvPr id="12"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385079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2525E-0867-44F0-B614-184B6B26923E}"/>
              </a:ext>
            </a:extLst>
          </p:cNvPr>
          <p:cNvSpPr txBox="1">
            <a:spLocks/>
          </p:cNvSpPr>
          <p:nvPr/>
        </p:nvSpPr>
        <p:spPr>
          <a:xfrm>
            <a:off x="85194" y="874815"/>
            <a:ext cx="3572933" cy="15496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Camada de ozônio</a:t>
            </a:r>
          </a:p>
        </p:txBody>
      </p:sp>
      <p:pic>
        <p:nvPicPr>
          <p:cNvPr id="4" name="Imagem 3">
            <a:extLst>
              <a:ext uri="{FF2B5EF4-FFF2-40B4-BE49-F238E27FC236}">
                <a16:creationId xmlns:a16="http://schemas.microsoft.com/office/drawing/2014/main" id="{341B7E55-DA43-4C7B-AC13-101581835954}"/>
              </a:ext>
            </a:extLst>
          </p:cNvPr>
          <p:cNvPicPr>
            <a:picLocks noChangeAspect="1"/>
          </p:cNvPicPr>
          <p:nvPr/>
        </p:nvPicPr>
        <p:blipFill>
          <a:blip r:embed="rId2"/>
          <a:stretch>
            <a:fillRect/>
          </a:stretch>
        </p:blipFill>
        <p:spPr>
          <a:xfrm>
            <a:off x="3957403" y="526439"/>
            <a:ext cx="8232319" cy="6238709"/>
          </a:xfrm>
          <a:prstGeom prst="rect">
            <a:avLst/>
          </a:prstGeom>
        </p:spPr>
      </p:pic>
      <p:sp>
        <p:nvSpPr>
          <p:cNvPr id="5" name="Retângulo 4">
            <a:extLst>
              <a:ext uri="{FF2B5EF4-FFF2-40B4-BE49-F238E27FC236}">
                <a16:creationId xmlns:a16="http://schemas.microsoft.com/office/drawing/2014/main" id="{0A2CA0B0-777C-46F0-8041-F85CC2D5AFF5}"/>
              </a:ext>
            </a:extLst>
          </p:cNvPr>
          <p:cNvSpPr/>
          <p:nvPr/>
        </p:nvSpPr>
        <p:spPr>
          <a:xfrm>
            <a:off x="380997" y="2737342"/>
            <a:ext cx="3277130" cy="2031325"/>
          </a:xfrm>
          <a:prstGeom prst="rect">
            <a:avLst/>
          </a:prstGeom>
        </p:spPr>
        <p:txBody>
          <a:bodyPr wrap="square">
            <a:spAutoFit/>
          </a:bodyPr>
          <a:lstStyle/>
          <a:p>
            <a:r>
              <a:rPr lang="pt-BR" dirty="0"/>
              <a:t>A </a:t>
            </a:r>
            <a:r>
              <a:rPr lang="pt-BR" b="1" dirty="0"/>
              <a:t>camada de ozônio </a:t>
            </a:r>
            <a:r>
              <a:rPr lang="pt-BR" dirty="0"/>
              <a:t>é uma camada gasosa formada por gás ozônio e serve como um filtro, protegendo o planeta de parte da radiação ultravioleta. Ela é formada pela própria ação da radiação ultravioleta.</a:t>
            </a:r>
          </a:p>
        </p:txBody>
      </p:sp>
      <p:sp>
        <p:nvSpPr>
          <p:cNvPr id="3" name="Slide Number Placeholder 2"/>
          <p:cNvSpPr>
            <a:spLocks noGrp="1"/>
          </p:cNvSpPr>
          <p:nvPr>
            <p:ph type="sldNum" sz="quarter" idx="12"/>
          </p:nvPr>
        </p:nvSpPr>
        <p:spPr/>
        <p:txBody>
          <a:bodyPr/>
          <a:lstStyle/>
          <a:p>
            <a:fld id="{E35A26C7-9605-49FB-8340-334AF9A90FA9}" type="slidenum">
              <a:rPr lang="pt-BR" smtClean="0"/>
              <a:t>7</a:t>
            </a:fld>
            <a:endParaRPr lang="pt-BR"/>
          </a:p>
        </p:txBody>
      </p:sp>
      <p:pic>
        <p:nvPicPr>
          <p:cNvPr id="6"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318210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C0FA7-54CF-4592-89DE-16E334769E99}"/>
              </a:ext>
            </a:extLst>
          </p:cNvPr>
          <p:cNvSpPr txBox="1">
            <a:spLocks/>
          </p:cNvSpPr>
          <p:nvPr/>
        </p:nvSpPr>
        <p:spPr>
          <a:xfrm>
            <a:off x="-1" y="651641"/>
            <a:ext cx="12125325"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Degradação da camada de ozônio</a:t>
            </a:r>
          </a:p>
        </p:txBody>
      </p:sp>
      <p:sp>
        <p:nvSpPr>
          <p:cNvPr id="7" name="Slide Number Placeholder 6"/>
          <p:cNvSpPr>
            <a:spLocks noGrp="1"/>
          </p:cNvSpPr>
          <p:nvPr>
            <p:ph type="sldNum" sz="quarter" idx="12"/>
          </p:nvPr>
        </p:nvSpPr>
        <p:spPr/>
        <p:txBody>
          <a:bodyPr/>
          <a:lstStyle/>
          <a:p>
            <a:fld id="{E35A26C7-9605-49FB-8340-334AF9A90FA9}" type="slidenum">
              <a:rPr lang="pt-BR" smtClean="0"/>
              <a:t>8</a:t>
            </a:fld>
            <a:endParaRPr lang="pt-BR"/>
          </a:p>
        </p:txBody>
      </p:sp>
      <p:pic>
        <p:nvPicPr>
          <p:cNvPr id="8"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10" name="Imagem 9">
            <a:extLst>
              <a:ext uri="{FF2B5EF4-FFF2-40B4-BE49-F238E27FC236}">
                <a16:creationId xmlns:a16="http://schemas.microsoft.com/office/drawing/2014/main" id="{2D2574B3-F7F0-2C21-A9BA-B1C4D1EC7722}"/>
              </a:ext>
            </a:extLst>
          </p:cNvPr>
          <p:cNvPicPr>
            <a:picLocks noChangeAspect="1"/>
          </p:cNvPicPr>
          <p:nvPr/>
        </p:nvPicPr>
        <p:blipFill>
          <a:blip r:embed="rId3"/>
          <a:stretch>
            <a:fillRect/>
          </a:stretch>
        </p:blipFill>
        <p:spPr>
          <a:xfrm>
            <a:off x="898689" y="2428805"/>
            <a:ext cx="9869324" cy="2817824"/>
          </a:xfrm>
          <a:prstGeom prst="rect">
            <a:avLst/>
          </a:prstGeom>
        </p:spPr>
      </p:pic>
      <p:sp>
        <p:nvSpPr>
          <p:cNvPr id="12" name="CaixaDeTexto 11">
            <a:extLst>
              <a:ext uri="{FF2B5EF4-FFF2-40B4-BE49-F238E27FC236}">
                <a16:creationId xmlns:a16="http://schemas.microsoft.com/office/drawing/2014/main" id="{44539986-C5EB-2CB3-4B50-559BAE22755E}"/>
              </a:ext>
            </a:extLst>
          </p:cNvPr>
          <p:cNvSpPr txBox="1"/>
          <p:nvPr/>
        </p:nvSpPr>
        <p:spPr>
          <a:xfrm>
            <a:off x="898689" y="1463536"/>
            <a:ext cx="9869324" cy="923330"/>
          </a:xfrm>
          <a:prstGeom prst="rect">
            <a:avLst/>
          </a:prstGeom>
          <a:noFill/>
        </p:spPr>
        <p:txBody>
          <a:bodyPr wrap="square">
            <a:spAutoFit/>
          </a:bodyPr>
          <a:lstStyle/>
          <a:p>
            <a:pPr algn="l"/>
            <a:r>
              <a:rPr lang="pt-BR" sz="1800" b="0" i="0" u="none" strike="noStrike" baseline="0" dirty="0"/>
              <a:t>Alguns gases poluentes emitidos na atmosfera, como os clorofluorcarbonetos (CFCs) interferem na concentração de gás ozônio, formando regiões conhecidas como buracos, onde essa camada não tem espessura suficiente para filtrar adequadamente os raios ultravioleta do Sol.</a:t>
            </a:r>
          </a:p>
        </p:txBody>
      </p:sp>
      <p:sp>
        <p:nvSpPr>
          <p:cNvPr id="14" name="CaixaDeTexto 13">
            <a:extLst>
              <a:ext uri="{FF2B5EF4-FFF2-40B4-BE49-F238E27FC236}">
                <a16:creationId xmlns:a16="http://schemas.microsoft.com/office/drawing/2014/main" id="{72A682AE-1359-EB76-B023-6CA2C90A322F}"/>
              </a:ext>
            </a:extLst>
          </p:cNvPr>
          <p:cNvSpPr txBox="1"/>
          <p:nvPr/>
        </p:nvSpPr>
        <p:spPr>
          <a:xfrm>
            <a:off x="898689" y="5246629"/>
            <a:ext cx="10121736" cy="523220"/>
          </a:xfrm>
          <a:prstGeom prst="rect">
            <a:avLst/>
          </a:prstGeom>
          <a:noFill/>
        </p:spPr>
        <p:txBody>
          <a:bodyPr wrap="square">
            <a:spAutoFit/>
          </a:bodyPr>
          <a:lstStyle/>
          <a:p>
            <a:pPr algn="l"/>
            <a:r>
              <a:rPr lang="pt-BR" sz="1400" b="0" i="0" u="none" strike="noStrike" baseline="0" dirty="0">
                <a:latin typeface="CiutadellaRounded-Regular"/>
              </a:rPr>
              <a:t>Registros do planeta Terra feitos por satélites indicando a concentração de ozônio na atmosfera sobre a região da Antártida, em diferentes anos. Tons próximos do azul e do roxo indicam regiões com baixa concentração de ozônio.</a:t>
            </a:r>
            <a:endParaRPr lang="pt-BR" sz="1400" dirty="0"/>
          </a:p>
        </p:txBody>
      </p:sp>
      <p:sp>
        <p:nvSpPr>
          <p:cNvPr id="15" name="CaixaDeTexto 14">
            <a:extLst>
              <a:ext uri="{FF2B5EF4-FFF2-40B4-BE49-F238E27FC236}">
                <a16:creationId xmlns:a16="http://schemas.microsoft.com/office/drawing/2014/main" id="{46DDD37A-66F9-7660-C51A-C0A2BCC402B9}"/>
              </a:ext>
            </a:extLst>
          </p:cNvPr>
          <p:cNvSpPr txBox="1"/>
          <p:nvPr/>
        </p:nvSpPr>
        <p:spPr>
          <a:xfrm>
            <a:off x="898689" y="5884652"/>
            <a:ext cx="9869324" cy="646331"/>
          </a:xfrm>
          <a:prstGeom prst="rect">
            <a:avLst/>
          </a:prstGeom>
          <a:noFill/>
        </p:spPr>
        <p:txBody>
          <a:bodyPr wrap="square">
            <a:spAutoFit/>
          </a:bodyPr>
          <a:lstStyle/>
          <a:p>
            <a:pPr algn="l"/>
            <a:r>
              <a:rPr lang="pt-BR" sz="1800" b="0" i="0" u="none" strike="noStrike" baseline="0" dirty="0"/>
              <a:t>A redução na emissão de gases poluentes, principalmente os que apresentam cloro em su</a:t>
            </a:r>
            <a:r>
              <a:rPr lang="pt-BR" dirty="0"/>
              <a:t>a composição, como os CFCs,</a:t>
            </a:r>
            <a:r>
              <a:rPr lang="pt-BR" sz="1800" b="0" i="0" u="none" strike="noStrike" baseline="0" dirty="0"/>
              <a:t> auxiliaria na preservação da camada de ozônio.</a:t>
            </a:r>
          </a:p>
        </p:txBody>
      </p:sp>
    </p:spTree>
    <p:extLst>
      <p:ext uri="{BB962C8B-B14F-4D97-AF65-F5344CB8AC3E}">
        <p14:creationId xmlns:p14="http://schemas.microsoft.com/office/powerpoint/2010/main" val="2033362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309A3-CD8A-424C-BC7F-7E9208A98E0D}"/>
              </a:ext>
            </a:extLst>
          </p:cNvPr>
          <p:cNvSpPr txBox="1">
            <a:spLocks/>
          </p:cNvSpPr>
          <p:nvPr/>
        </p:nvSpPr>
        <p:spPr>
          <a:xfrm>
            <a:off x="8424202" y="713920"/>
            <a:ext cx="3736898"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Efeito estufa</a:t>
            </a:r>
          </a:p>
        </p:txBody>
      </p:sp>
      <p:sp>
        <p:nvSpPr>
          <p:cNvPr id="4" name="Retângulo 3">
            <a:extLst>
              <a:ext uri="{FF2B5EF4-FFF2-40B4-BE49-F238E27FC236}">
                <a16:creationId xmlns:a16="http://schemas.microsoft.com/office/drawing/2014/main" id="{BE078197-C035-4914-A2F5-1086AECCA4A4}"/>
              </a:ext>
            </a:extLst>
          </p:cNvPr>
          <p:cNvSpPr/>
          <p:nvPr/>
        </p:nvSpPr>
        <p:spPr>
          <a:xfrm>
            <a:off x="8806425" y="2189386"/>
            <a:ext cx="3003283" cy="2585323"/>
          </a:xfrm>
          <a:prstGeom prst="rect">
            <a:avLst/>
          </a:prstGeom>
        </p:spPr>
        <p:txBody>
          <a:bodyPr wrap="square">
            <a:spAutoFit/>
          </a:bodyPr>
          <a:lstStyle/>
          <a:p>
            <a:r>
              <a:rPr lang="pt-BR" dirty="0"/>
              <a:t>A temperatura adequada do planeta é mantida por um processo que ocorre na atmosfera chamado </a:t>
            </a:r>
            <a:r>
              <a:rPr lang="pt-BR" b="1" dirty="0"/>
              <a:t>efeito estufa</a:t>
            </a:r>
            <a:r>
              <a:rPr lang="pt-BR" dirty="0"/>
              <a:t>. Resultado da interação entre a radiação solar e alguns gases da atmosfera, ele permite que haja água em estado líquido na Terra.</a:t>
            </a:r>
          </a:p>
        </p:txBody>
      </p:sp>
      <p:sp>
        <p:nvSpPr>
          <p:cNvPr id="3" name="Slide Number Placeholder 2"/>
          <p:cNvSpPr>
            <a:spLocks noGrp="1"/>
          </p:cNvSpPr>
          <p:nvPr>
            <p:ph type="sldNum" sz="quarter" idx="12"/>
          </p:nvPr>
        </p:nvSpPr>
        <p:spPr/>
        <p:txBody>
          <a:bodyPr/>
          <a:lstStyle/>
          <a:p>
            <a:fld id="{E35A26C7-9605-49FB-8340-334AF9A90FA9}" type="slidenum">
              <a:rPr lang="pt-BR" smtClean="0"/>
              <a:t>9</a:t>
            </a:fld>
            <a:endParaRPr lang="pt-BR"/>
          </a:p>
        </p:txBody>
      </p:sp>
      <p:pic>
        <p:nvPicPr>
          <p:cNvPr id="6"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8" name="Imagem 7">
            <a:extLst>
              <a:ext uri="{FF2B5EF4-FFF2-40B4-BE49-F238E27FC236}">
                <a16:creationId xmlns:a16="http://schemas.microsoft.com/office/drawing/2014/main" id="{EBDE154D-F258-7B28-3C6F-A3E7BF1D9AE5}"/>
              </a:ext>
            </a:extLst>
          </p:cNvPr>
          <p:cNvPicPr>
            <a:picLocks noChangeAspect="1"/>
          </p:cNvPicPr>
          <p:nvPr/>
        </p:nvPicPr>
        <p:blipFill>
          <a:blip r:embed="rId3"/>
          <a:stretch>
            <a:fillRect/>
          </a:stretch>
        </p:blipFill>
        <p:spPr>
          <a:xfrm>
            <a:off x="0" y="558938"/>
            <a:ext cx="8609891" cy="6299062"/>
          </a:xfrm>
          <a:prstGeom prst="rect">
            <a:avLst/>
          </a:prstGeom>
        </p:spPr>
      </p:pic>
      <p:sp>
        <p:nvSpPr>
          <p:cNvPr id="10" name="CaixaDeTexto 9">
            <a:extLst>
              <a:ext uri="{FF2B5EF4-FFF2-40B4-BE49-F238E27FC236}">
                <a16:creationId xmlns:a16="http://schemas.microsoft.com/office/drawing/2014/main" id="{B6E7EA16-0FC5-1298-FD70-5CFE02F16BBB}"/>
              </a:ext>
            </a:extLst>
          </p:cNvPr>
          <p:cNvSpPr txBox="1"/>
          <p:nvPr/>
        </p:nvSpPr>
        <p:spPr>
          <a:xfrm>
            <a:off x="8480558" y="5625129"/>
            <a:ext cx="3329150" cy="954107"/>
          </a:xfrm>
          <a:prstGeom prst="rect">
            <a:avLst/>
          </a:prstGeom>
          <a:noFill/>
        </p:spPr>
        <p:txBody>
          <a:bodyPr wrap="square">
            <a:spAutoFit/>
          </a:bodyPr>
          <a:lstStyle/>
          <a:p>
            <a:pPr algn="l"/>
            <a:r>
              <a:rPr lang="pt-BR" sz="1400" b="0" i="0" u="none" strike="noStrike" baseline="0" dirty="0">
                <a:latin typeface="Calibri "/>
              </a:rPr>
              <a:t>Representação do efeito estufa. Note, pela espessura das setas, que a radiação vai perdendo energia cada vez que é refletida dentro da camada de ozônio.</a:t>
            </a:r>
            <a:endParaRPr lang="pt-BR" sz="1400" dirty="0">
              <a:latin typeface="Calibri "/>
            </a:endParaRPr>
          </a:p>
        </p:txBody>
      </p:sp>
    </p:spTree>
    <p:extLst>
      <p:ext uri="{BB962C8B-B14F-4D97-AF65-F5344CB8AC3E}">
        <p14:creationId xmlns:p14="http://schemas.microsoft.com/office/powerpoint/2010/main" val="65642713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1733</TotalTime>
  <Words>811</Words>
  <Application>Microsoft Office PowerPoint</Application>
  <PresentationFormat>Widescreen</PresentationFormat>
  <Paragraphs>56</Paragraphs>
  <Slides>11</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11</vt:i4>
      </vt:variant>
    </vt:vector>
  </HeadingPairs>
  <TitlesOfParts>
    <vt:vector size="19" baseType="lpstr">
      <vt:lpstr>Arial</vt:lpstr>
      <vt:lpstr>Calibri</vt:lpstr>
      <vt:lpstr>Calibri </vt:lpstr>
      <vt:lpstr>Calibri Light</vt:lpstr>
      <vt:lpstr>CiutadellaRounded-Regular</vt:lpstr>
      <vt:lpstr>FrutigerLTStd-Bold</vt:lpstr>
      <vt:lpstr>FrutigerLTStd-Light</vt:lpstr>
      <vt:lpstr>Tema do Office</vt:lpstr>
      <vt:lpstr>Apresentação do PowerPoint</vt:lpstr>
      <vt:lpstr>Apresentação 7 – TERRA: ATMOSFERA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7º ano - CIÊNCIAS Apresentação 1 FORÇAS E MOVIMENTO</dc:title>
  <dc:creator>Maria Carolina Dias Carreira</dc:creator>
  <cp:lastModifiedBy> </cp:lastModifiedBy>
  <cp:revision>4</cp:revision>
  <dcterms:created xsi:type="dcterms:W3CDTF">2019-03-24T20:04:22Z</dcterms:created>
  <dcterms:modified xsi:type="dcterms:W3CDTF">2023-08-04T13:45:19Z</dcterms:modified>
</cp:coreProperties>
</file>