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67" r:id="rId4"/>
    <p:sldId id="337" r:id="rId5"/>
    <p:sldId id="268" r:id="rId6"/>
    <p:sldId id="269" r:id="rId7"/>
    <p:sldId id="270" r:id="rId8"/>
    <p:sldId id="271" r:id="rId9"/>
    <p:sldId id="342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FF4071-68CF-FF0F-342B-289D286956B6}" name="Paula Signorini" initials="PS" userId="S::ed-paulas@ftd.com.br::4e228791-b286-44d8-b29d-2215c3662a74" providerId="AD"/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9" clrIdx="0"/>
  <p:cmAuthor id="2" name="Lilian Semenichin Nogueira" initials="LSN" lastIdx="43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7EE"/>
    <a:srgbClr val="E4FCFB"/>
    <a:srgbClr val="ADC1E5"/>
    <a:srgbClr val="A6E0EC"/>
    <a:srgbClr val="C5D3ED"/>
    <a:srgbClr val="B6C8E8"/>
    <a:srgbClr val="CFF0F5"/>
    <a:srgbClr val="D5FBFA"/>
    <a:srgbClr val="E4EFFC"/>
    <a:srgbClr val="E6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CC0AB-0425-4241-A6FC-E4DC702623E2}" v="5294" dt="2023-05-10T13:44:46.443"/>
    <p1510:client id="{43837FFC-CA20-4939-B0AB-68B1C813C314}" v="2084" dt="2023-05-09T18:36:45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CC155-193E-A044-ACE8-7FBDE414CC0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055C-5A69-884F-91C8-2F50DB7895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11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EAF0E-4703-B34D-8F00-6E3895BC3AB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5BE33-EB9F-C84F-BFF6-6FF86D6452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3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9DBC5-5F1B-4CB8-B9E5-546649F98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F41970-9850-4F0E-A799-D46C88AEB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36FEB7-DB03-444F-8D3E-FC298BA1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983D-AD07-7C4A-BF24-36076C3CE757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15DF3F-5791-466B-962A-EADA7A11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84B086-7838-4869-989F-634BD41B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35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DC8FB-7E9D-400F-9F18-16697EC0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0EE2F93-5276-46FA-9522-6C24BF99D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693873-8743-4219-9A68-27B7631D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6F0-82DC-CF45-9DB2-8E5A7797DCD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6D9B97-54D5-4347-94A9-8C9D4A04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210D51-5494-4534-8088-7449B26B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35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058769-DE48-43C5-A177-6D6F35979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5F467B-BA37-4B13-B3F1-A1F0E3C8C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4B7427-8374-44CA-8556-604E180F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E36C-2EEB-0B4B-B180-E27F8930EC2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44171E-EF43-4CFC-A28F-719BB4C7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3962D1-70ED-470C-BEB9-F97F23A9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4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0C073-236D-4720-8D95-D7F59078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5A1311-9411-465D-86D5-AC6974C0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96F6AB-53DF-4AF7-9C42-30E038A7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E2DE-FD05-3145-A339-8CC527A0639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E1DDD7-1407-4761-8E75-269141F7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850C25-6704-4FC0-B74F-0D2F0BDB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96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71C6D-87BF-4B2D-9136-129C562E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1E6974-D7C3-49AD-9C0B-E035B82B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3C871D-5E86-4D9A-B51C-2D3251DF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96EB-80AE-104A-8B36-C6DB47E4A7C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5B32A6-FD1A-4C38-8080-7CB019F2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84C281-5D49-445D-911A-3021EE9E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64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CDF0D-5FA3-4F3A-A48D-900B8DA7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DE40F5-2E2D-4B9B-9392-38FDCF468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AD9495-347C-4B40-A6A9-82D4F1440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3BE19F-18BC-412D-ADB2-175F813A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08A1-57FE-4E41-B550-4C07AF3089F6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30744A-3BBC-47EF-8873-1AEE4878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3237AD-7148-4AAE-845C-DF83F0D8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3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37385-B194-47BB-97BC-20BAE43E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7221BE-A79B-4517-965D-5DDA6BDD3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211421-E03F-45DA-8D50-AEA42C76B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1206EB-9CB4-4BA3-98CC-6E6414B84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EA6DAE-DB70-485B-804D-CB5E245C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6C1360-73CE-4660-B43A-89374013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196B-46F2-DE44-BC36-A6F02E8A01B7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D71194D-8F7F-4901-8925-59F4DD28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188A78-2018-488C-951C-5B53BC5A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65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CA4CD-FB52-4C85-B2E8-FBD7E366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709D73-C548-4883-8470-F4C52C00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F8D4-9AB8-F945-8FDB-95E04F394F1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DE7773-80A2-4C8E-9C10-6953F579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BD351A-76E9-478B-8124-B33166D6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3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3440ED-B928-4C19-99A9-6B4CCF89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B7C1-1F5A-604A-8643-0AB73F648E96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641839-D2C2-48A8-904A-81BEFE35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A63893-237E-4654-905A-E42A729B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94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49598-6B68-4BE5-BAD8-B8838345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B7B337-E559-405E-AE08-B2EAB3FC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954B25-F2B7-4129-8239-5D0AB016C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D2EEB7-B0F4-435A-AF08-1CAB9A9F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8FFB-7920-CC42-A521-285B8CF17B7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8D8B12-155A-4B9E-9185-1D82BF00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54C9BD-6D3E-44BE-99A2-4F6861E8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40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35DC7-0ADC-4328-B76A-12381816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5AD90C-7CFC-4C83-946A-CF1473C76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257866-898E-4A2D-B3C9-DF74FB9AA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BDB5FB-450F-4DE3-96AA-CD0744E4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E413-7B5E-6744-A2DA-0E0B81CA8118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34C62-BB38-42CB-8CD6-13A62A77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17F944-8EB2-4239-B6C4-7599CFBC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17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5157D31-030F-4CB3-8EE0-98080080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3CB196-DC34-4B31-9B80-BBEC4534E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C6A5ED-7B78-48AE-9E09-129B19E86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C59FB-AE13-4147-9122-4D4F575F6814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FF69BD-F69F-485D-87AF-36E73FD47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90A951-A73C-4D8F-B3A1-A2CFBD724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59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2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830"/>
          <a:stretch/>
        </p:blipFill>
        <p:spPr>
          <a:xfrm>
            <a:off x="0" y="0"/>
            <a:ext cx="9286613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96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422400"/>
            <a:ext cx="9144000" cy="185769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t-BR" sz="4800">
                <a:latin typeface="+mn-lt"/>
              </a:rPr>
              <a:t>Apresentação 2 –</a:t>
            </a:r>
            <a:r>
              <a:rPr lang="pt-BR" sz="4800" b="1">
                <a:latin typeface="+mn-lt"/>
              </a:rPr>
              <a:t> ENERGIA TÉRMICA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603" y="3577907"/>
            <a:ext cx="9144000" cy="1323877"/>
          </a:xfrm>
        </p:spPr>
        <p:txBody>
          <a:bodyPr>
            <a:noAutofit/>
          </a:bodyPr>
          <a:lstStyle/>
          <a:p>
            <a:pPr lvl="0"/>
            <a:r>
              <a:rPr lang="pt-BR" sz="4000" b="1" dirty="0">
                <a:latin typeface="+mn-lt"/>
              </a:rPr>
              <a:t>Temperatura e calor</a:t>
            </a:r>
          </a:p>
          <a:p>
            <a:pPr lvl="0"/>
            <a:r>
              <a:rPr lang="pt-BR" sz="4000" b="1" dirty="0">
                <a:latin typeface="+mn-lt"/>
              </a:rPr>
              <a:t>Propagação de calor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65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0CD40-F790-42DC-B0EE-8DE45C180A2B}"/>
              </a:ext>
            </a:extLst>
          </p:cNvPr>
          <p:cNvSpPr txBox="1">
            <a:spLocks/>
          </p:cNvSpPr>
          <p:nvPr/>
        </p:nvSpPr>
        <p:spPr>
          <a:xfrm>
            <a:off x="0" y="611392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Temperatura e calor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40C622D-65C3-46C7-90EA-E9CE41D9CE11}"/>
              </a:ext>
            </a:extLst>
          </p:cNvPr>
          <p:cNvSpPr/>
          <p:nvPr/>
        </p:nvSpPr>
        <p:spPr>
          <a:xfrm>
            <a:off x="1618938" y="1389577"/>
            <a:ext cx="4337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b="1" dirty="0"/>
              <a:t>temperatura </a:t>
            </a:r>
            <a:r>
              <a:rPr lang="pt-BR" dirty="0"/>
              <a:t>é a quantidade que informa o quanto um corpo está quente ou frio em relação a algum padrão.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6AD757E-D28A-448F-865E-316690943628}"/>
              </a:ext>
            </a:extLst>
          </p:cNvPr>
          <p:cNvSpPr/>
          <p:nvPr/>
        </p:nvSpPr>
        <p:spPr>
          <a:xfrm>
            <a:off x="6096000" y="1389577"/>
            <a:ext cx="4217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energia térmica transferida do corpo mais quente para o corpo mais frio é chamada de </a:t>
            </a:r>
            <a:r>
              <a:rPr lang="pt-BR" b="1" dirty="0"/>
              <a:t>calor</a:t>
            </a:r>
            <a:r>
              <a:rPr lang="pt-BR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3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6933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9C54856-B2A0-C182-9EC9-9AECE246F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687" y="2251191"/>
            <a:ext cx="9208626" cy="459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4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8E7348F-9E42-E52A-9825-905DA0B9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4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9E2B73-AF34-C054-273B-B79ACE014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7098" l="6674" r="98712">
                        <a14:foregroundMark x1="1874" y1="6250" x2="76464" y2="66295"/>
                        <a14:foregroundMark x1="76464" y1="66295" x2="88290" y2="70313"/>
                        <a14:foregroundMark x1="88290" y1="70313" x2="82319" y2="52679"/>
                        <a14:foregroundMark x1="82319" y1="52679" x2="52927" y2="31027"/>
                        <a14:foregroundMark x1="52927" y1="31027" x2="20258" y2="40625"/>
                        <a14:foregroundMark x1="20258" y1="40625" x2="7494" y2="52679"/>
                        <a14:foregroundMark x1="7494" y1="52679" x2="7963" y2="23214"/>
                        <a14:foregroundMark x1="7963" y1="23214" x2="19438" y2="21875"/>
                        <a14:foregroundMark x1="19438" y1="21875" x2="38993" y2="22098"/>
                        <a14:foregroundMark x1="38993" y1="22098" x2="42155" y2="20982"/>
                        <a14:foregroundMark x1="94848" y1="23438" x2="96604" y2="60714"/>
                        <a14:foregroundMark x1="96604" y1="60714" x2="98829" y2="46205"/>
                        <a14:foregroundMark x1="98829" y1="46205" x2="98595" y2="27009"/>
                        <a14:foregroundMark x1="98595" y1="27009" x2="78806" y2="28571"/>
                        <a14:foregroundMark x1="58548" y1="6250" x2="82553" y2="7366"/>
                        <a14:foregroundMark x1="82553" y1="7589" x2="56909" y2="4018"/>
                        <a14:foregroundMark x1="79508" y1="5804" x2="96956" y2="30804"/>
                        <a14:foregroundMark x1="98946" y1="29241" x2="81616" y2="10714"/>
                        <a14:foregroundMark x1="81616" y1="10714" x2="74473" y2="8482"/>
                        <a14:foregroundMark x1="74473" y1="8482" x2="74473" y2="8482"/>
                        <a14:foregroundMark x1="75176" y1="9152" x2="83724" y2="21205"/>
                        <a14:foregroundMark x1="47658" y1="34598" x2="76112" y2="58482"/>
                        <a14:foregroundMark x1="95550" y1="42188" x2="95902" y2="59152"/>
                        <a14:foregroundMark x1="95902" y1="59152" x2="97073" y2="47768"/>
                        <a14:foregroundMark x1="97073" y1="47768" x2="97424" y2="66741"/>
                        <a14:foregroundMark x1="97892" y1="66741" x2="98244" y2="42411"/>
                        <a14:foregroundMark x1="96604" y1="53795" x2="97073" y2="68080"/>
                        <a14:foregroundMark x1="97073" y1="68080" x2="97073" y2="68080"/>
                        <a14:foregroundMark x1="97892" y1="69420" x2="95082" y2="59375"/>
                        <a14:foregroundMark x1="95082" y1="59375" x2="95082" y2="54241"/>
                        <a14:foregroundMark x1="95550" y1="61384" x2="98361" y2="68304"/>
                        <a14:foregroundMark x1="97775" y1="68750" x2="94379" y2="58036"/>
                        <a14:foregroundMark x1="94379" y1="58036" x2="94379" y2="52232"/>
                        <a14:foregroundMark x1="93794" y1="56696" x2="97892" y2="72768"/>
                        <a14:foregroundMark x1="97892" y1="72768" x2="98712" y2="66964"/>
                        <a14:foregroundMark x1="77049" y1="96875" x2="78806" y2="75893"/>
                        <a14:foregroundMark x1="80094" y1="89509" x2="91101" y2="63393"/>
                        <a14:foregroundMark x1="91101" y1="63393" x2="92037" y2="62277"/>
                        <a14:foregroundMark x1="94379" y1="58259" x2="84778" y2="76563"/>
                        <a14:foregroundMark x1="77518" y1="96429" x2="72600" y2="87946"/>
                        <a14:foregroundMark x1="72600" y1="87946" x2="71429" y2="86830"/>
                        <a14:foregroundMark x1="71194" y1="87500" x2="77869" y2="97098"/>
                        <a14:foregroundMark x1="77283" y1="97321" x2="85831" y2="82366"/>
                        <a14:foregroundMark x1="71780" y1="89286" x2="71897" y2="59821"/>
                        <a14:foregroundMark x1="69555" y1="60491" x2="73302" y2="77232"/>
                        <a14:foregroundMark x1="73302" y1="77232" x2="73302" y2="77232"/>
                        <a14:foregroundMark x1="84426" y1="77232" x2="97307" y2="62946"/>
                        <a14:foregroundMark x1="57611" y1="8482" x2="53630" y2="33482"/>
                        <a14:foregroundMark x1="50585" y1="31250" x2="60070" y2="10045"/>
                        <a14:foregroundMark x1="6792" y1="14509" x2="6674" y2="46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2479646"/>
            <a:ext cx="5763768" cy="302361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26ED57A-4DF4-092F-E24D-25C957CF0EC3}"/>
              </a:ext>
            </a:extLst>
          </p:cNvPr>
          <p:cNvSpPr txBox="1">
            <a:spLocks/>
          </p:cNvSpPr>
          <p:nvPr/>
        </p:nvSpPr>
        <p:spPr>
          <a:xfrm>
            <a:off x="0" y="674538"/>
            <a:ext cx="12192000" cy="7386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Umidade relativa do ar e sensação térmica</a:t>
            </a:r>
          </a:p>
        </p:txBody>
      </p:sp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ECD32460-C1EE-B099-8799-EC8AB6AC75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933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12C6F3E-8ADB-3732-3966-411FB384F6EE}"/>
              </a:ext>
            </a:extLst>
          </p:cNvPr>
          <p:cNvSpPr txBox="1"/>
          <p:nvPr/>
        </p:nvSpPr>
        <p:spPr>
          <a:xfrm>
            <a:off x="152400" y="5530267"/>
            <a:ext cx="5324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Dados fictícios das condições climáticas para a cidade de Manaus (AM) e informação sobre a sensação térmica em determinado dia.</a:t>
            </a:r>
            <a:endParaRPr lang="pt-BR" sz="1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380E6BA-435C-1BE0-3EA0-CAF3D6C4ADDB}"/>
              </a:ext>
            </a:extLst>
          </p:cNvPr>
          <p:cNvSpPr txBox="1"/>
          <p:nvPr/>
        </p:nvSpPr>
        <p:spPr>
          <a:xfrm>
            <a:off x="7244334" y="1503447"/>
            <a:ext cx="4606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sensação térmica 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refere-se à percepção da temperatura pela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pele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.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8E1C924-C32C-D472-A759-1FA69A85BB9B}"/>
              </a:ext>
            </a:extLst>
          </p:cNvPr>
          <p:cNvSpPr txBox="1"/>
          <p:nvPr/>
        </p:nvSpPr>
        <p:spPr>
          <a:xfrm>
            <a:off x="152400" y="1503447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A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umidade relativa do ar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 relaciona-se com a quantidade de água na forma de vapor presente na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atmosfera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6EE41FE-44AE-D4C8-3A42-B41976859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769" y="2187001"/>
            <a:ext cx="3997201" cy="308904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D8B6C7-D46B-4D35-EB8E-E4998AE59E11}"/>
              </a:ext>
            </a:extLst>
          </p:cNvPr>
          <p:cNvSpPr txBox="1"/>
          <p:nvPr/>
        </p:nvSpPr>
        <p:spPr>
          <a:xfrm>
            <a:off x="7600951" y="5313271"/>
            <a:ext cx="3243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REECE, Jane B. </a:t>
            </a:r>
            <a:r>
              <a:rPr lang="pt-BR" sz="1200" b="0" i="1" u="none" strike="noStrike" baseline="0">
                <a:solidFill>
                  <a:srgbClr val="2F2F2E"/>
                </a:solidFill>
              </a:rPr>
              <a:t>et al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Biologia de Campbell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12. ed. Porto Alegre: Artmed, 2020. p. 1104.</a:t>
            </a:r>
            <a:endParaRPr lang="pt-BR" sz="12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38FBDB-4BD0-DEF8-0893-A8D4AD2C5B24}"/>
              </a:ext>
            </a:extLst>
          </p:cNvPr>
          <p:cNvSpPr txBox="1"/>
          <p:nvPr/>
        </p:nvSpPr>
        <p:spPr>
          <a:xfrm>
            <a:off x="7244334" y="5982811"/>
            <a:ext cx="34286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pele humana em corte, mostrando alguns receptores, entre eles os de temperatura.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85626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31D88-CDA0-4C9B-87D5-4BB8CC3C5041}"/>
              </a:ext>
            </a:extLst>
          </p:cNvPr>
          <p:cNvSpPr txBox="1">
            <a:spLocks/>
          </p:cNvSpPr>
          <p:nvPr/>
        </p:nvSpPr>
        <p:spPr>
          <a:xfrm>
            <a:off x="4067100" y="754784"/>
            <a:ext cx="8095488" cy="7510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latin typeface="+mn-lt"/>
              </a:rPr>
              <a:t>Equilíbrio térmico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84725E8-C2BA-4640-9EA8-2ED5BA7D94D2}"/>
              </a:ext>
            </a:extLst>
          </p:cNvPr>
          <p:cNvSpPr/>
          <p:nvPr/>
        </p:nvSpPr>
        <p:spPr>
          <a:xfrm>
            <a:off x="4126492" y="1765810"/>
            <a:ext cx="69512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No ambiente, um material mais quente tende a fornecer energia a um material mais frio. Essa transferência de energia ocorre até que as temperaturas dos dois corpos sejam iguais. Quando elas se igualam, os corpos se encontram em </a:t>
            </a:r>
            <a:r>
              <a:rPr lang="pt-BR" b="1" dirty="0"/>
              <a:t>equilíbrio térmico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1800" dirty="0"/>
              <a:t>O café está a uma temperatura maior que a do leite. Assim, ele fornecerá energia ao leite, e sua temperatura diminuirá. Como o leite está a uma temperatura menor, ele vai receber energia do café, e sua temperatura aumentará.</a:t>
            </a:r>
          </a:p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5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3AEADB6-EE52-5997-7BDC-E5D0568D7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28" y="658389"/>
            <a:ext cx="3024384" cy="588364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8075D76-CDB6-F688-5940-52DB8AD9041A}"/>
              </a:ext>
            </a:extLst>
          </p:cNvPr>
          <p:cNvSpPr txBox="1"/>
          <p:nvPr/>
        </p:nvSpPr>
        <p:spPr>
          <a:xfrm>
            <a:off x="3887724" y="6121102"/>
            <a:ext cx="6094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de leite sendo misturado ao café quente.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71943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5EAF53A-0CB9-4312-9AD9-96629C3F33EE}"/>
              </a:ext>
            </a:extLst>
          </p:cNvPr>
          <p:cNvSpPr txBox="1">
            <a:spLocks/>
          </p:cNvSpPr>
          <p:nvPr/>
        </p:nvSpPr>
        <p:spPr>
          <a:xfrm>
            <a:off x="0" y="681660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Energia térmica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B5A9211-CFBE-45DA-978E-51E9154F308F}"/>
              </a:ext>
            </a:extLst>
          </p:cNvPr>
          <p:cNvSpPr/>
          <p:nvPr/>
        </p:nvSpPr>
        <p:spPr>
          <a:xfrm>
            <a:off x="1072265" y="1544155"/>
            <a:ext cx="10880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b="1" dirty="0"/>
              <a:t>energia térmica </a:t>
            </a:r>
            <a:r>
              <a:rPr lang="pt-BR" dirty="0"/>
              <a:t>corresponde à soma das energias cinéticas associadas a todas as partículas que compõem um corpo. Esse movimento das partículas pode ser mais ou menos intenso, dependendo do estado físico, ou estado de agregação, em que o corpo se encontra: </a:t>
            </a:r>
            <a:r>
              <a:rPr lang="pt-BR" b="1" dirty="0"/>
              <a:t>sólido</a:t>
            </a:r>
            <a:r>
              <a:rPr lang="pt-BR" dirty="0"/>
              <a:t>, </a:t>
            </a:r>
            <a:r>
              <a:rPr lang="pt-BR" b="1" dirty="0"/>
              <a:t>líquido</a:t>
            </a:r>
            <a:r>
              <a:rPr lang="pt-BR" dirty="0"/>
              <a:t> ou </a:t>
            </a:r>
            <a:r>
              <a:rPr lang="pt-BR" b="1" dirty="0"/>
              <a:t>gasoso</a:t>
            </a:r>
            <a:r>
              <a:rPr lang="pt-BR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6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1888700-5522-9B2B-9924-AEC2C9202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476" y="2423657"/>
            <a:ext cx="7780534" cy="429781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66AE857-1B2D-A85F-F1B5-03E5530ABC30}"/>
              </a:ext>
            </a:extLst>
          </p:cNvPr>
          <p:cNvSpPr txBox="1"/>
          <p:nvPr/>
        </p:nvSpPr>
        <p:spPr>
          <a:xfrm>
            <a:off x="9036251" y="3463250"/>
            <a:ext cx="213142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DORLING KINDERSLEY; SMITHSONIAN INSTITUTION.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Super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Simple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Physics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: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the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en-US" sz="1200" b="0" i="0" u="none" strike="noStrike" baseline="0" dirty="0">
                <a:solidFill>
                  <a:srgbClr val="2F2F2E"/>
                </a:solidFill>
              </a:rPr>
              <a:t>ultimate bitesize study guide. Nova York: DK Children, 2021. p. 212.</a:t>
            </a:r>
          </a:p>
          <a:p>
            <a:pPr algn="l"/>
            <a:endParaRPr lang="pt-BR" sz="14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 comportamento das partículas em cada estado da matéria. As esferas representam as partículas que formam a matéria.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1808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430CF26-B15E-B9F2-9194-FA58E319A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378" y="2202790"/>
            <a:ext cx="6896294" cy="40316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F09DB2-D142-47EA-A017-43BA60AEE5AC}"/>
              </a:ext>
            </a:extLst>
          </p:cNvPr>
          <p:cNvSpPr txBox="1">
            <a:spLocks/>
          </p:cNvSpPr>
          <p:nvPr/>
        </p:nvSpPr>
        <p:spPr>
          <a:xfrm>
            <a:off x="0" y="623530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Propagação de calor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0BC7A2E-5741-44E7-A364-544746D68057}"/>
              </a:ext>
            </a:extLst>
          </p:cNvPr>
          <p:cNvSpPr/>
          <p:nvPr/>
        </p:nvSpPr>
        <p:spPr>
          <a:xfrm>
            <a:off x="631103" y="1437724"/>
            <a:ext cx="10851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Para que exista transferência de energia térmica entre corpos, é necessário que, entre eles, haja diferença de temperatura. O calor pode ser transmitido de um corpo a outro de três formas: condução, convecção e irradiação.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6557365-C90B-4EEE-BFEC-28E397C226C9}"/>
              </a:ext>
            </a:extLst>
          </p:cNvPr>
          <p:cNvSpPr/>
          <p:nvPr/>
        </p:nvSpPr>
        <p:spPr>
          <a:xfrm>
            <a:off x="631103" y="2379281"/>
            <a:ext cx="2314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Condução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A3D8062-4430-4947-BB7C-9BD42E3805B5}"/>
              </a:ext>
            </a:extLst>
          </p:cNvPr>
          <p:cNvSpPr/>
          <p:nvPr/>
        </p:nvSpPr>
        <p:spPr>
          <a:xfrm>
            <a:off x="631103" y="2871724"/>
            <a:ext cx="25667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Ocorre principalmente nos sólidos. A energia térmica de uma partícula é transmitida para uma partícula próxima.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7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F8C4E0-2388-0945-6C92-F4C89C1E6413}"/>
              </a:ext>
            </a:extLst>
          </p:cNvPr>
          <p:cNvSpPr txBox="1"/>
          <p:nvPr/>
        </p:nvSpPr>
        <p:spPr>
          <a:xfrm>
            <a:off x="9834447" y="2898249"/>
            <a:ext cx="221042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DORLING KINDERSLEY; SMITHSONIAN INSTITUTION.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Super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Simple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 </a:t>
            </a:r>
            <a:r>
              <a:rPr lang="en-US" sz="1200" b="1" i="0" u="none" strike="noStrike" baseline="0" dirty="0">
                <a:solidFill>
                  <a:srgbClr val="2F2F2E"/>
                </a:solidFill>
              </a:rPr>
              <a:t>Physics</a:t>
            </a:r>
            <a:r>
              <a:rPr lang="en-US" sz="1200" b="0" i="0" u="none" strike="noStrike" baseline="0" dirty="0">
                <a:solidFill>
                  <a:srgbClr val="2F2F2E"/>
                </a:solidFill>
              </a:rPr>
              <a:t>: the ultimate bitesize study guide. Nova York: DK Children, 2021. p. 46.</a:t>
            </a:r>
            <a:endParaRPr lang="pt-BR" sz="1200" dirty="0"/>
          </a:p>
          <a:p>
            <a:pPr algn="l"/>
            <a:endParaRPr lang="pt-BR" sz="1400" b="0" i="0" u="none" strike="noStrike" baseline="0" dirty="0">
              <a:solidFill>
                <a:srgbClr val="2F2F2E"/>
              </a:solidFill>
            </a:endParaRPr>
          </a:p>
          <a:p>
            <a:pPr algn="l"/>
            <a:endParaRPr lang="pt-BR" sz="14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Se uma chama for colocada sob um ponto da barra metálica, as regiões próximas à chama se aquecerão primeiro, e o calor se propagará pela barra por condução.</a:t>
            </a:r>
            <a:endParaRPr lang="pt-BR" sz="1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B65BA4-33F2-1D88-C7B4-69D18FE0225C}"/>
              </a:ext>
            </a:extLst>
          </p:cNvPr>
          <p:cNvSpPr txBox="1"/>
          <p:nvPr/>
        </p:nvSpPr>
        <p:spPr>
          <a:xfrm>
            <a:off x="631103" y="4725598"/>
            <a:ext cx="2210427" cy="12322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Metais como ferro, cobre e alumínio são considerados bons </a:t>
            </a:r>
            <a:r>
              <a:rPr lang="pt-BR" b="1" dirty="0">
                <a:solidFill>
                  <a:schemeClr val="tx1"/>
                </a:solidFill>
              </a:rPr>
              <a:t>condutores</a:t>
            </a:r>
            <a:r>
              <a:rPr lang="pt-BR" dirty="0">
                <a:solidFill>
                  <a:schemeClr val="tx1"/>
                </a:solidFill>
              </a:rPr>
              <a:t> de calor.</a:t>
            </a:r>
          </a:p>
        </p:txBody>
      </p:sp>
    </p:spTree>
    <p:extLst>
      <p:ext uri="{BB962C8B-B14F-4D97-AF65-F5344CB8AC3E}">
        <p14:creationId xmlns:p14="http://schemas.microsoft.com/office/powerpoint/2010/main" val="5740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3AFBD-5EDD-474B-8367-52573982CC6B}"/>
              </a:ext>
            </a:extLst>
          </p:cNvPr>
          <p:cNvSpPr txBox="1">
            <a:spLocks/>
          </p:cNvSpPr>
          <p:nvPr/>
        </p:nvSpPr>
        <p:spPr>
          <a:xfrm>
            <a:off x="0" y="67790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Propagação de calor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F4EDA89-E6E2-493B-8B0C-A8BA55F27639}"/>
              </a:ext>
            </a:extLst>
          </p:cNvPr>
          <p:cNvSpPr/>
          <p:nvPr/>
        </p:nvSpPr>
        <p:spPr>
          <a:xfrm>
            <a:off x="523873" y="1637977"/>
            <a:ext cx="2314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Convecção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2385C72-9453-45E2-BD92-13D0BBB3870C}"/>
              </a:ext>
            </a:extLst>
          </p:cNvPr>
          <p:cNvSpPr/>
          <p:nvPr/>
        </p:nvSpPr>
        <p:spPr>
          <a:xfrm>
            <a:off x="523873" y="2024328"/>
            <a:ext cx="4861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Ocorre em líquidos e gases e se dá pela movimentação de porções do material em função da diferença de densidade, formando uma </a:t>
            </a:r>
            <a:r>
              <a:rPr lang="pt-BR" b="1" dirty="0"/>
              <a:t>corrente de convecção</a:t>
            </a:r>
            <a:r>
              <a:rPr lang="pt-BR" dirty="0"/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8</a:t>
            </a:fld>
            <a:endParaRPr lang="pt-BR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E624D76-4DB9-5B80-2F5A-4F47FF8D0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35887"/>
            <a:ext cx="4861810" cy="5113872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0F72B239-08C8-DA57-8D28-D00D84024D33}"/>
              </a:ext>
            </a:extLst>
          </p:cNvPr>
          <p:cNvSpPr txBox="1"/>
          <p:nvPr/>
        </p:nvSpPr>
        <p:spPr>
          <a:xfrm>
            <a:off x="1837734" y="5693862"/>
            <a:ext cx="42582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de uma panela com água sendo aquecida. A panela está representada em transparência, para permitir a visualização da água em seu interior.</a:t>
            </a:r>
            <a:endParaRPr lang="pt-BR" sz="1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683B762-846E-8E87-AAC6-EFF7244D2CBC}"/>
              </a:ext>
            </a:extLst>
          </p:cNvPr>
          <p:cNvSpPr txBox="1"/>
          <p:nvPr/>
        </p:nvSpPr>
        <p:spPr>
          <a:xfrm>
            <a:off x="1681160" y="4749793"/>
            <a:ext cx="4341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SMITHSONIAN.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Super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simple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physics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: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the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ultimate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</a:t>
            </a:r>
            <a:r>
              <a:rPr lang="en-US" sz="1200" b="0" i="0" u="none" strike="noStrike" baseline="0" dirty="0">
                <a:solidFill>
                  <a:srgbClr val="2F2F2E"/>
                </a:solidFill>
              </a:rPr>
              <a:t>bite-size study guide. New York: Dorling Kindersley, 2011. p. 42.</a:t>
            </a:r>
          </a:p>
        </p:txBody>
      </p:sp>
    </p:spTree>
    <p:extLst>
      <p:ext uri="{BB962C8B-B14F-4D97-AF65-F5344CB8AC3E}">
        <p14:creationId xmlns:p14="http://schemas.microsoft.com/office/powerpoint/2010/main" val="288575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358C58D9-7BB8-6DAB-5650-2851C0931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648" y="1125003"/>
            <a:ext cx="3793136" cy="564218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33AFBD-5EDD-474B-8367-52573982CC6B}"/>
              </a:ext>
            </a:extLst>
          </p:cNvPr>
          <p:cNvSpPr txBox="1">
            <a:spLocks/>
          </p:cNvSpPr>
          <p:nvPr/>
        </p:nvSpPr>
        <p:spPr>
          <a:xfrm>
            <a:off x="0" y="646582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Propagação de calor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FA9D05D-A7B1-48B8-8908-7AF593662F04}"/>
              </a:ext>
            </a:extLst>
          </p:cNvPr>
          <p:cNvSpPr/>
          <p:nvPr/>
        </p:nvSpPr>
        <p:spPr>
          <a:xfrm>
            <a:off x="579494" y="1313404"/>
            <a:ext cx="2314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Irradiação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DC0A500-38AB-4535-A9BC-2CFDEA20A4D9}"/>
              </a:ext>
            </a:extLst>
          </p:cNvPr>
          <p:cNvSpPr/>
          <p:nvPr/>
        </p:nvSpPr>
        <p:spPr>
          <a:xfrm>
            <a:off x="585216" y="1808259"/>
            <a:ext cx="69745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Na </a:t>
            </a:r>
            <a:r>
              <a:rPr lang="pt-BR" b="1" dirty="0"/>
              <a:t>irradiação</a:t>
            </a:r>
            <a:r>
              <a:rPr lang="pt-BR" dirty="0"/>
              <a:t>, o calor pode se propagar por meio de ondas eletromagnéticas (ou radiação eletromagnética), não depende de um meio material e ocorre também no vácuo.</a:t>
            </a:r>
          </a:p>
          <a:p>
            <a:endParaRPr lang="pt-BR" dirty="0"/>
          </a:p>
          <a:p>
            <a:r>
              <a:rPr lang="pt-BR" dirty="0"/>
              <a:t>As garrafas térmicas têm paredes internas duplas, e o ar entre elas é retirado para evitar a propagação de calor. As superfícies internas das paredes são espelhadas e evitam a propagação de calor por irradiação, pois refletem as ondas eletromagnéticas.</a:t>
            </a:r>
          </a:p>
          <a:p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55069" y="6391736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E35A26C7-9605-49FB-8340-334AF9A90FA9}" type="slidenum">
              <a:rPr lang="pt-BR"/>
              <a:pPr/>
              <a:t>9</a:t>
            </a:fld>
            <a:endParaRPr lang="pt-BR" dirty="0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BEBE74EB-E5C0-9CFD-16CD-58EA0F9650EA}"/>
              </a:ext>
            </a:extLst>
          </p:cNvPr>
          <p:cNvSpPr txBox="1"/>
          <p:nvPr/>
        </p:nvSpPr>
        <p:spPr>
          <a:xfrm>
            <a:off x="4485232" y="5949808"/>
            <a:ext cx="3884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estrutura de uma garrafa térmica em corte, que possibilita ver seu interior.</a:t>
            </a:r>
            <a:endParaRPr lang="pt-BR" sz="1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7FEBEF5-B51A-2693-9898-618810C43DDD}"/>
              </a:ext>
            </a:extLst>
          </p:cNvPr>
          <p:cNvSpPr txBox="1"/>
          <p:nvPr/>
        </p:nvSpPr>
        <p:spPr>
          <a:xfrm>
            <a:off x="579494" y="4488327"/>
            <a:ext cx="6815333" cy="92333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Materiais como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madeira, o plástico e a fibra de vidro são considerados </a:t>
            </a:r>
            <a:r>
              <a:rPr lang="pt-B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isolantes térmicos</a:t>
            </a:r>
            <a:r>
              <a:rPr lang="pt-B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, apresentam baixa condutividade térmica e, por isso, são utilizados para evitar ou retardar a propagação de calor. </a:t>
            </a:r>
          </a:p>
        </p:txBody>
      </p:sp>
    </p:spTree>
    <p:extLst>
      <p:ext uri="{BB962C8B-B14F-4D97-AF65-F5344CB8AC3E}">
        <p14:creationId xmlns:p14="http://schemas.microsoft.com/office/powerpoint/2010/main" val="1058534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739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2 – ENERGIA TÉRMICA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7º ano - CIÊNCIAS Apresentação 1 FORÇAS E MOVIMENTO</dc:title>
  <dc:creator>Maria Carolina Dias Carreira</dc:creator>
  <cp:lastModifiedBy> </cp:lastModifiedBy>
  <cp:revision>4</cp:revision>
  <dcterms:created xsi:type="dcterms:W3CDTF">2019-03-24T20:04:22Z</dcterms:created>
  <dcterms:modified xsi:type="dcterms:W3CDTF">2023-08-04T13:39:08Z</dcterms:modified>
</cp:coreProperties>
</file>