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4" r:id="rId3"/>
    <p:sldId id="257" r:id="rId4"/>
    <p:sldId id="258" r:id="rId5"/>
    <p:sldId id="259" r:id="rId6"/>
    <p:sldId id="260" r:id="rId7"/>
    <p:sldId id="352" r:id="rId8"/>
    <p:sldId id="265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9" clrIdx="0"/>
  <p:cmAuthor id="2" name="Lilian Semenichin Nogueira" initials="LSN" lastIdx="4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7EE"/>
    <a:srgbClr val="E4FCFB"/>
    <a:srgbClr val="ADC1E5"/>
    <a:srgbClr val="A6E0EC"/>
    <a:srgbClr val="C5D3ED"/>
    <a:srgbClr val="B6C8E8"/>
    <a:srgbClr val="CFF0F5"/>
    <a:srgbClr val="D5FBFA"/>
    <a:srgbClr val="E4EFFC"/>
    <a:srgbClr val="E6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CC0AB-0425-4241-A6FC-E4DC702623E2}" v="5294" dt="2023-05-10T13:44:46.443"/>
    <p1510:client id="{43837FFC-CA20-4939-B0AB-68B1C813C314}" v="2084" dt="2023-05-09T18:3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CC155-193E-A044-ACE8-7FBDE414CC0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055C-5A69-884F-91C8-2F50DB7895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11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F0E-4703-B34D-8F00-6E3895BC3AB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5BE33-EB9F-C84F-BFF6-6FF86D6452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DBC5-5F1B-4CB8-B9E5-546649F9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F41970-9850-4F0E-A799-D46C88AEB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6FEB7-DB03-444F-8D3E-FC298BA1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983D-AD07-7C4A-BF24-36076C3CE75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5DF3F-5791-466B-962A-EADA7A11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84B086-7838-4869-989F-634BD41B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DC8FB-7E9D-400F-9F18-16697EC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E2F93-5276-46FA-9522-6C24BF99D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693873-8743-4219-9A68-27B7631D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6F0-82DC-CF45-9DB2-8E5A7797DCD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D9B97-54D5-4347-94A9-8C9D4A0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10D51-5494-4534-8088-7449B26B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5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58769-DE48-43C5-A177-6D6F35979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5F467B-BA37-4B13-B3F1-A1F0E3C8C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B7427-8374-44CA-8556-604E180F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E36C-2EEB-0B4B-B180-E27F8930EC2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44171E-EF43-4CFC-A28F-719BB4C7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962D1-70ED-470C-BEB9-F97F23A9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0C073-236D-4720-8D95-D7F59078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A1311-9411-465D-86D5-AC6974C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6F6AB-53DF-4AF7-9C42-30E038A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E2DE-FD05-3145-A339-8CC527A0639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E1DDD7-1407-4761-8E75-269141F7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850C25-6704-4FC0-B74F-0D2F0BDB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9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1C6D-87BF-4B2D-9136-129C562E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1E6974-D7C3-49AD-9C0B-E035B82B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C871D-5E86-4D9A-B51C-2D3251DF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96EB-80AE-104A-8B36-C6DB47E4A7CE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5B32A6-FD1A-4C38-8080-7CB019F2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4C281-5D49-445D-911A-3021EE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DF0D-5FA3-4F3A-A48D-900B8DA7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E40F5-2E2D-4B9B-9392-38FDCF468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AD9495-347C-4B40-A6A9-82D4F1440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3BE19F-18BC-412D-ADB2-175F813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08A1-57FE-4E41-B550-4C07AF3089F6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0744A-3BBC-47EF-8873-1AEE4878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237AD-7148-4AAE-845C-DF83F0D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37385-B194-47BB-97BC-20BAE43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7221BE-A79B-4517-965D-5DDA6BDD3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211421-E03F-45DA-8D50-AEA42C76B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1206EB-9CB4-4BA3-98CC-6E6414B8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EA6DAE-DB70-485B-804D-CB5E245CF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6C1360-73CE-4660-B43A-89374013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196B-46F2-DE44-BC36-A6F02E8A01B7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71194D-8F7F-4901-8925-59F4DD28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188A78-2018-488C-951C-5B53BC5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CA4CD-FB52-4C85-B2E8-FBD7E366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709D73-C548-4883-8470-F4C52C00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F8D4-9AB8-F945-8FDB-95E04F394F1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DE7773-80A2-4C8E-9C10-6953F579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BD351A-76E9-478B-8124-B33166D6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440ED-B928-4C19-99A9-6B4CCF8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B7C1-1F5A-604A-8643-0AB73F648E96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641839-D2C2-48A8-904A-81BEFE35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63893-237E-4654-905A-E42A729B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9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49598-6B68-4BE5-BAD8-B8838345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B7B337-E559-405E-AE08-B2EAB3FC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954B25-F2B7-4129-8239-5D0AB016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D2EEB7-B0F4-435A-AF08-1CAB9A9F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8FFB-7920-CC42-A521-285B8CF17B7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8D8B12-155A-4B9E-9185-1D82BF00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54C9BD-6D3E-44BE-99A2-4F6861E8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4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5DC7-0ADC-4328-B76A-12381816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5AD90C-7CFC-4C83-946A-CF1473C7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257866-898E-4A2D-B3C9-DF74FB9AA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BDB5FB-450F-4DE3-96AA-CD0744E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413-7B5E-6744-A2DA-0E0B81CA811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34C62-BB38-42CB-8CD6-13A62A7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17F944-8EB2-4239-B6C4-7599CFBC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17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157D31-030F-4CB3-8EE0-98080080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3CB196-DC34-4B31-9B80-BBEC4534E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C6A5ED-7B78-48AE-9E09-129B19E8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59FB-AE13-4147-9122-4D4F575F6814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FF69BD-F69F-485D-87AF-36E73FD47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90A951-A73C-4D8F-B3A1-A2CFBD724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26C7-9605-49FB-8340-334AF9A90F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9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830"/>
          <a:stretch/>
        </p:blipFill>
        <p:spPr>
          <a:xfrm>
            <a:off x="0" y="0"/>
            <a:ext cx="9286613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FA222-C803-4A5E-9571-6713ED75617D}"/>
              </a:ext>
            </a:extLst>
          </p:cNvPr>
          <p:cNvSpPr txBox="1">
            <a:spLocks/>
          </p:cNvSpPr>
          <p:nvPr/>
        </p:nvSpPr>
        <p:spPr>
          <a:xfrm>
            <a:off x="0" y="64569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1042A1-7252-43D4-9833-ADCC11DBC6AF}"/>
              </a:ext>
            </a:extLst>
          </p:cNvPr>
          <p:cNvSpPr/>
          <p:nvPr/>
        </p:nvSpPr>
        <p:spPr>
          <a:xfrm>
            <a:off x="648269" y="1353265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Plano inclinado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01B6D2D-ECD4-4220-A9BF-83229FD05B27}"/>
              </a:ext>
            </a:extLst>
          </p:cNvPr>
          <p:cNvSpPr/>
          <p:nvPr/>
        </p:nvSpPr>
        <p:spPr>
          <a:xfrm>
            <a:off x="648269" y="1765988"/>
            <a:ext cx="572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Também chamado de rampa, tem por objetivo facilitar a elevação dos corpos, até certa altura, em relação ao solo.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7AB363-35A8-4D2A-955F-70EA25020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43" y="1718195"/>
            <a:ext cx="3567113" cy="168152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233F0C-8456-43DD-9F5B-5AF14B7DE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73" y="3716454"/>
            <a:ext cx="5014779" cy="17295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865ECF-E8AB-497F-B8F5-0B841D4D12C5}"/>
              </a:ext>
            </a:extLst>
          </p:cNvPr>
          <p:cNvSpPr/>
          <p:nvPr/>
        </p:nvSpPr>
        <p:spPr>
          <a:xfrm>
            <a:off x="6913493" y="5458403"/>
            <a:ext cx="4903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Quanto menor a rampa, maior a força a ser aplicada para mover um objeto sobre ela; quanto maior a rampa, menor a força a ser aplicada para transportar o corpo.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10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B03F48B-6765-ACB6-7920-B387B28B6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22" y="2837656"/>
            <a:ext cx="6426978" cy="201596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E94050-5EE0-1433-65D9-B9E7D95D5B20}"/>
              </a:ext>
            </a:extLst>
          </p:cNvPr>
          <p:cNvSpPr txBox="1"/>
          <p:nvPr/>
        </p:nvSpPr>
        <p:spPr>
          <a:xfrm>
            <a:off x="375122" y="4853625"/>
            <a:ext cx="61904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pessoa tentando elevar um berço verticalmente para colocá-lo na caçamba de um veículo. Em 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, pessoa deslocando o berço do solo até a caçamba do veículo por meio de uma rampa feita de madeira.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3811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A418C-345F-4CA9-A4D5-7A6B0757666E}"/>
              </a:ext>
            </a:extLst>
          </p:cNvPr>
          <p:cNvSpPr txBox="1">
            <a:spLocks/>
          </p:cNvSpPr>
          <p:nvPr/>
        </p:nvSpPr>
        <p:spPr>
          <a:xfrm>
            <a:off x="0" y="636854"/>
            <a:ext cx="12192000" cy="6680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046D76-1D1E-4666-AF73-DBF4BA52E9AA}"/>
              </a:ext>
            </a:extLst>
          </p:cNvPr>
          <p:cNvSpPr/>
          <p:nvPr/>
        </p:nvSpPr>
        <p:spPr>
          <a:xfrm>
            <a:off x="648269" y="1333501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Roldanas ou polias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25F5BA-5901-49D8-BE24-378FEB778CC4}"/>
              </a:ext>
            </a:extLst>
          </p:cNvPr>
          <p:cNvSpPr/>
          <p:nvPr/>
        </p:nvSpPr>
        <p:spPr>
          <a:xfrm>
            <a:off x="648269" y="1676498"/>
            <a:ext cx="4495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São constituídas por uma roda que gira em torno de seu centro e possui um sulco, pelo qual passa uma corda.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D2F0DA-D532-427E-B25C-93BBB787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756" y="2685341"/>
            <a:ext cx="4727756" cy="363954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C584F6D-3287-4BE9-B957-310541D19B86}"/>
              </a:ext>
            </a:extLst>
          </p:cNvPr>
          <p:cNvSpPr/>
          <p:nvPr/>
        </p:nvSpPr>
        <p:spPr>
          <a:xfrm>
            <a:off x="6728015" y="1485004"/>
            <a:ext cx="449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</a:t>
            </a:r>
            <a:r>
              <a:rPr lang="pt-BR" b="1" dirty="0"/>
              <a:t>polia móvel </a:t>
            </a:r>
            <a:r>
              <a:rPr lang="pt-BR" dirty="0"/>
              <a:t>reduz pela metade a força</a:t>
            </a:r>
          </a:p>
          <a:p>
            <a:r>
              <a:rPr lang="pt-BR" dirty="0"/>
              <a:t>necessária para equilibrar a força resistente.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4C3825-5C13-404B-AD58-98602EB1EEAF}"/>
              </a:ext>
            </a:extLst>
          </p:cNvPr>
          <p:cNvSpPr/>
          <p:nvPr/>
        </p:nvSpPr>
        <p:spPr>
          <a:xfrm>
            <a:off x="3267076" y="3613426"/>
            <a:ext cx="2392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Na </a:t>
            </a:r>
            <a:r>
              <a:rPr lang="pt-BR" b="1"/>
              <a:t>polia fixa</a:t>
            </a:r>
            <a:r>
              <a:rPr lang="pt-BR"/>
              <a:t>, o eixo fica preso a um suporte e não se desloca quando a corda é puxada. Nesse tipo de polia, não há multiplicação da força resistente.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C2DEBADF-9C20-435E-8892-3F3032C72992}"/>
              </a:ext>
            </a:extLst>
          </p:cNvPr>
          <p:cNvSpPr/>
          <p:nvPr/>
        </p:nvSpPr>
        <p:spPr>
          <a:xfrm>
            <a:off x="8780367" y="2162795"/>
            <a:ext cx="390525" cy="534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4C35090-0432-445C-9497-4863D9AF09DE}"/>
              </a:ext>
            </a:extLst>
          </p:cNvPr>
          <p:cNvSpPr/>
          <p:nvPr/>
        </p:nvSpPr>
        <p:spPr>
          <a:xfrm rot="10800000">
            <a:off x="2538412" y="4168683"/>
            <a:ext cx="581025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11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322D7A-0555-6526-E82A-A213A4AF7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1" y="2868520"/>
            <a:ext cx="2133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DF2E2D8-0964-2D49-89C6-6A82E86A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49"/>
          <a:stretch/>
        </p:blipFill>
        <p:spPr>
          <a:xfrm>
            <a:off x="2362138" y="4330498"/>
            <a:ext cx="2644140" cy="16097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A9F3D6-67F8-4FF2-B952-28FE7C732381}"/>
              </a:ext>
            </a:extLst>
          </p:cNvPr>
          <p:cNvSpPr txBox="1">
            <a:spLocks/>
          </p:cNvSpPr>
          <p:nvPr/>
        </p:nvSpPr>
        <p:spPr>
          <a:xfrm>
            <a:off x="0" y="68936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C652F6-12D8-4C21-9A22-1B74D092CE42}"/>
              </a:ext>
            </a:extLst>
          </p:cNvPr>
          <p:cNvSpPr/>
          <p:nvPr/>
        </p:nvSpPr>
        <p:spPr>
          <a:xfrm>
            <a:off x="648269" y="1435099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Engrenagens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EA280D1-782E-43F5-9BFA-801A2789415B}"/>
              </a:ext>
            </a:extLst>
          </p:cNvPr>
          <p:cNvSpPr/>
          <p:nvPr/>
        </p:nvSpPr>
        <p:spPr>
          <a:xfrm>
            <a:off x="648269" y="1765988"/>
            <a:ext cx="4599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movimento circular de uma roda pode ser transmitido a outras. Isso pode ser feito</a:t>
            </a:r>
          </a:p>
          <a:p>
            <a:r>
              <a:rPr lang="pt-BR" dirty="0"/>
              <a:t>basicamente por contato direto ou com o uso de uma correia ou corrente.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CDDDF91-E8A9-4A4A-9770-A247FAF12B33}"/>
              </a:ext>
            </a:extLst>
          </p:cNvPr>
          <p:cNvSpPr/>
          <p:nvPr/>
        </p:nvSpPr>
        <p:spPr>
          <a:xfrm>
            <a:off x="308442" y="5869389"/>
            <a:ext cx="5404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 rotação pode ser transferida de uma roda para outra com uso de uma polia (</a:t>
            </a:r>
            <a:r>
              <a:rPr lang="pt-BR" sz="1400" b="1" dirty="0"/>
              <a:t>A</a:t>
            </a:r>
            <a:r>
              <a:rPr lang="pt-BR" sz="1400" dirty="0"/>
              <a:t>) ou por contato direto (</a:t>
            </a:r>
            <a:r>
              <a:rPr lang="pt-BR" sz="1400" b="1" dirty="0"/>
              <a:t>B</a:t>
            </a:r>
            <a:r>
              <a:rPr lang="pt-BR" sz="1400" dirty="0"/>
              <a:t>). Repare que o sentido da rotação não é transferido da mesma forma nos dois casos.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DA2956E-167C-46CC-A997-46A445FBCEB9}"/>
              </a:ext>
            </a:extLst>
          </p:cNvPr>
          <p:cNvSpPr/>
          <p:nvPr/>
        </p:nvSpPr>
        <p:spPr>
          <a:xfrm>
            <a:off x="5489278" y="1770225"/>
            <a:ext cx="6188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engrenagem fixa aos pedais se conecta por uma corrente à outra engrenagem presa à roda traseira. Ao aplicar força nos pedais, ela é transferida para a roda traseira, fazendo a bicicleta se mover.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12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554E172-6E89-9A3E-BBE9-E24ADDD19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37"/>
          <a:stretch/>
        </p:blipFill>
        <p:spPr>
          <a:xfrm>
            <a:off x="308442" y="2894979"/>
            <a:ext cx="3686175" cy="160972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64479F-753D-5FC0-03A9-3BAF1945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6" b="94891" l="1982" r="98288">
                        <a14:foregroundMark x1="4865" y1="45499" x2="6216" y2="60341"/>
                        <a14:foregroundMark x1="6216" y1="60341" x2="12432" y2="61800"/>
                        <a14:foregroundMark x1="12432" y1="61800" x2="28739" y2="57908"/>
                        <a14:foregroundMark x1="28739" y1="57908" x2="87568" y2="63747"/>
                        <a14:foregroundMark x1="87568" y1="63747" x2="90811" y2="53771"/>
                        <a14:foregroundMark x1="90811" y1="53771" x2="87568" y2="35280"/>
                        <a14:foregroundMark x1="87568" y1="35280" x2="75766" y2="23114"/>
                        <a14:foregroundMark x1="75766" y1="23114" x2="55946" y2="33333"/>
                        <a14:foregroundMark x1="55946" y1="33333" x2="50631" y2="40876"/>
                        <a14:foregroundMark x1="50631" y1="40876" x2="33063" y2="44769"/>
                        <a14:foregroundMark x1="33063" y1="44769" x2="10090" y2="35036"/>
                        <a14:foregroundMark x1="10090" y1="35036" x2="6577" y2="43066"/>
                        <a14:foregroundMark x1="6577" y1="43066" x2="6306" y2="44282"/>
                        <a14:foregroundMark x1="7297" y1="62287" x2="84414" y2="78345"/>
                        <a14:foregroundMark x1="91081" y1="47932" x2="74955" y2="87835"/>
                        <a14:foregroundMark x1="74955" y1="87835" x2="62793" y2="94891"/>
                        <a14:foregroundMark x1="62793" y1="94891" x2="53964" y2="81022"/>
                        <a14:foregroundMark x1="53964" y1="81022" x2="49820" y2="69343"/>
                        <a14:foregroundMark x1="19910" y1="40389" x2="90811" y2="6813"/>
                        <a14:foregroundMark x1="90811" y1="6813" x2="99730" y2="19465"/>
                        <a14:foregroundMark x1="99730" y1="19465" x2="99189" y2="43309"/>
                        <a14:foregroundMark x1="99189" y1="43309" x2="95676" y2="65207"/>
                        <a14:foregroundMark x1="95676" y1="65207" x2="97928" y2="48662"/>
                        <a14:foregroundMark x1="97928" y1="48662" x2="98468" y2="62044"/>
                        <a14:foregroundMark x1="94775" y1="34550" x2="90991" y2="27251"/>
                        <a14:foregroundMark x1="90991" y1="27251" x2="10090" y2="18735"/>
                        <a14:foregroundMark x1="10721" y1="16302" x2="21261" y2="16302"/>
                        <a14:foregroundMark x1="21261" y1="16302" x2="70450" y2="16545"/>
                        <a14:foregroundMark x1="70450" y1="16545" x2="72162" y2="16058"/>
                        <a14:foregroundMark x1="72072" y1="10949" x2="15135" y2="8759"/>
                        <a14:foregroundMark x1="15135" y1="8759" x2="10811" y2="13382"/>
                        <a14:foregroundMark x1="10811" y1="13382" x2="12342" y2="43066"/>
                        <a14:foregroundMark x1="7297" y1="12165" x2="4414" y2="24331"/>
                        <a14:foregroundMark x1="4414" y1="24331" x2="1982" y2="61557"/>
                        <a14:foregroundMark x1="1982" y1="61557" x2="9279" y2="79562"/>
                        <a14:foregroundMark x1="9279" y1="79562" x2="20090" y2="64720"/>
                        <a14:foregroundMark x1="20090" y1="64720" x2="16396" y2="29440"/>
                        <a14:foregroundMark x1="16396" y1="29440" x2="9009" y2="17762"/>
                        <a14:foregroundMark x1="9009" y1="17762" x2="7027" y2="10949"/>
                        <a14:foregroundMark x1="12883" y1="72263" x2="36757" y2="73479"/>
                        <a14:foregroundMark x1="39730" y1="72019" x2="24054" y2="69830"/>
                        <a14:foregroundMark x1="30541" y1="72506" x2="39279" y2="75912"/>
                        <a14:foregroundMark x1="34685" y1="75912" x2="23063" y2="69830"/>
                        <a14:foregroundMark x1="24144" y1="72993" x2="32162" y2="77616"/>
                        <a14:backgroundMark x1="4324" y1="84428" x2="11171" y2="91727"/>
                        <a14:backgroundMark x1="11171" y1="91727" x2="33784" y2="92944"/>
                        <a14:backgroundMark x1="33784" y1="92944" x2="46667" y2="92214"/>
                        <a14:backgroundMark x1="46667" y1="92214" x2="7838" y2="90754"/>
                        <a14:backgroundMark x1="7838" y1="90754" x2="15766" y2="88808"/>
                        <a14:backgroundMark x1="15766" y1="88808" x2="46126" y2="89051"/>
                        <a14:backgroundMark x1="16757" y1="87348" x2="24234" y2="88808"/>
                        <a14:backgroundMark x1="7117" y1="86375" x2="17297" y2="88564"/>
                        <a14:backgroundMark x1="16757" y1="86618" x2="46486" y2="89538"/>
                        <a14:backgroundMark x1="46486" y1="89538" x2="47027" y2="90998"/>
                        <a14:backgroundMark x1="47027" y1="89051" x2="39459" y2="89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7633" y="3033405"/>
            <a:ext cx="6725933" cy="2490413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B5B336-0227-75CD-2531-80F3C2E4CFC4}"/>
              </a:ext>
            </a:extLst>
          </p:cNvPr>
          <p:cNvSpPr txBox="1"/>
          <p:nvPr/>
        </p:nvSpPr>
        <p:spPr>
          <a:xfrm>
            <a:off x="8654034" y="5590906"/>
            <a:ext cx="3233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Esquema de engrenagens com correntes.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95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74800"/>
            <a:ext cx="9144000" cy="17052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1 – </a:t>
            </a:r>
            <a:r>
              <a:rPr lang="pt-BR" sz="4800" b="1">
                <a:latin typeface="+mn-lt"/>
              </a:rPr>
              <a:t>FORÇAS E MOVIMENTO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0817"/>
            <a:ext cx="9144000" cy="1484203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Forças</a:t>
            </a:r>
          </a:p>
          <a:p>
            <a:r>
              <a:rPr lang="pt-BR" sz="4000" b="1" dirty="0">
                <a:latin typeface="+mn-lt"/>
              </a:rPr>
              <a:t>Máquinas simples</a:t>
            </a:r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85DCB2E-C559-0617-48B4-FB403F41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770" y="6356350"/>
            <a:ext cx="336030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92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060AC-0E20-4F0B-9F7D-ECC2AF5C4126}"/>
              </a:ext>
            </a:extLst>
          </p:cNvPr>
          <p:cNvSpPr txBox="1">
            <a:spLocks/>
          </p:cNvSpPr>
          <p:nvPr/>
        </p:nvSpPr>
        <p:spPr>
          <a:xfrm>
            <a:off x="0" y="70244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Força e movimento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BB7E01A-AAF3-48BC-85BA-CD40F0ABE407}"/>
              </a:ext>
            </a:extLst>
          </p:cNvPr>
          <p:cNvSpPr/>
          <p:nvPr/>
        </p:nvSpPr>
        <p:spPr>
          <a:xfrm>
            <a:off x="333375" y="2312393"/>
            <a:ext cx="379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Agente físico capaz de deformar ou alterar o movimento de um corpo.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48E148-C526-4192-ABEB-B44FDCAE5B23}"/>
              </a:ext>
            </a:extLst>
          </p:cNvPr>
          <p:cNvSpPr/>
          <p:nvPr/>
        </p:nvSpPr>
        <p:spPr>
          <a:xfrm>
            <a:off x="648270" y="1587497"/>
            <a:ext cx="2714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/>
              <a:t>Força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E969CE-B985-4A9D-A1C8-A0BBF8A881AB}"/>
              </a:ext>
            </a:extLst>
          </p:cNvPr>
          <p:cNvSpPr/>
          <p:nvPr/>
        </p:nvSpPr>
        <p:spPr>
          <a:xfrm>
            <a:off x="8210687" y="2184400"/>
            <a:ext cx="2714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/>
              <a:t>Movimento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CAFA4F-B857-4542-9411-826E6445FE11}"/>
              </a:ext>
            </a:extLst>
          </p:cNvPr>
          <p:cNvSpPr/>
          <p:nvPr/>
        </p:nvSpPr>
        <p:spPr>
          <a:xfrm>
            <a:off x="657225" y="3812709"/>
            <a:ext cx="2714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Grandeza vetorial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8C28C3-0EF9-4A74-B09D-3E9921E4D5C3}"/>
              </a:ext>
            </a:extLst>
          </p:cNvPr>
          <p:cNvSpPr/>
          <p:nvPr/>
        </p:nvSpPr>
        <p:spPr>
          <a:xfrm>
            <a:off x="657225" y="5217136"/>
            <a:ext cx="2714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/>
              <a:t>Módulo, direção e sentido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BF55670-EFEA-45FE-9579-1810B42A61F3}"/>
              </a:ext>
            </a:extLst>
          </p:cNvPr>
          <p:cNvSpPr/>
          <p:nvPr/>
        </p:nvSpPr>
        <p:spPr>
          <a:xfrm>
            <a:off x="1714499" y="3060399"/>
            <a:ext cx="398907" cy="565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904730E0-ACC2-4B50-B172-F6922A6E070B}"/>
              </a:ext>
            </a:extLst>
          </p:cNvPr>
          <p:cNvSpPr/>
          <p:nvPr/>
        </p:nvSpPr>
        <p:spPr>
          <a:xfrm>
            <a:off x="1726499" y="4475120"/>
            <a:ext cx="398907" cy="565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429D61-435B-47E2-A329-771B88CF875F}"/>
              </a:ext>
            </a:extLst>
          </p:cNvPr>
          <p:cNvSpPr/>
          <p:nvPr/>
        </p:nvSpPr>
        <p:spPr>
          <a:xfrm>
            <a:off x="4741333" y="5299664"/>
            <a:ext cx="2270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/>
              <a:t>A seta vermelha representa o vetor que indica a direção, o sentido e a intensidade da força aplicada pelas mãos da menina para arremessar a bola para cima.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E5BD2B-993C-4C21-9797-BAC576B7D5EE}"/>
              </a:ext>
            </a:extLst>
          </p:cNvPr>
          <p:cNvSpPr/>
          <p:nvPr/>
        </p:nvSpPr>
        <p:spPr>
          <a:xfrm>
            <a:off x="7646425" y="2970511"/>
            <a:ext cx="3867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Entende-se por colocar em movimento um corpo que estava parado, alterar a direção em que ele se move, aumentar ou diminuir sua velocidade.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072674C-CF79-4E5A-BEA0-7A6BED417C6F}"/>
              </a:ext>
            </a:extLst>
          </p:cNvPr>
          <p:cNvSpPr/>
          <p:nvPr/>
        </p:nvSpPr>
        <p:spPr>
          <a:xfrm>
            <a:off x="8383143" y="5453552"/>
            <a:ext cx="271462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Força</a:t>
            </a:r>
            <a:r>
              <a:rPr lang="pt-BR" dirty="0"/>
              <a:t> é medida em newtons (</a:t>
            </a:r>
            <a:r>
              <a:rPr lang="pt-BR" b="1" dirty="0"/>
              <a:t>N</a:t>
            </a:r>
            <a:r>
              <a:rPr lang="pt-BR" dirty="0"/>
              <a:t>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8133" y="2184400"/>
            <a:ext cx="203200" cy="846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3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BD8CAA9-91D5-4C4A-97A7-079381FE7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2" b="98915" l="2675" r="89918">
                        <a14:foregroundMark x1="31481" y1="85617" x2="19136" y2="95658"/>
                        <a14:foregroundMark x1="19136" y1="95658" x2="68724" y2="99050"/>
                        <a14:foregroundMark x1="68724" y1="99050" x2="94033" y2="98507"/>
                        <a14:foregroundMark x1="94033" y1="98507" x2="61523" y2="81140"/>
                        <a14:foregroundMark x1="61523" y1="81140" x2="62551" y2="48982"/>
                        <a14:foregroundMark x1="62551" y1="48982" x2="81687" y2="42877"/>
                        <a14:foregroundMark x1="81687" y1="42877" x2="86214" y2="27951"/>
                        <a14:foregroundMark x1="86214" y1="27951" x2="73457" y2="12483"/>
                        <a14:foregroundMark x1="73457" y1="12483" x2="52881" y2="6784"/>
                        <a14:foregroundMark x1="52881" y1="6784" x2="12757" y2="5156"/>
                        <a14:foregroundMark x1="12757" y1="5156" x2="4115" y2="17503"/>
                        <a14:foregroundMark x1="4115" y1="17503" x2="7819" y2="31479"/>
                        <a14:foregroundMark x1="7819" y1="31479" x2="44239" y2="44369"/>
                        <a14:foregroundMark x1="44239" y1="44369" x2="37243" y2="86567"/>
                        <a14:foregroundMark x1="37243" y1="86567" x2="54938" y2="92944"/>
                        <a14:foregroundMark x1="54938" y1="92944" x2="51440" y2="78155"/>
                        <a14:foregroundMark x1="51440" y1="78155" x2="55556" y2="64315"/>
                        <a14:foregroundMark x1="55556" y1="64315" x2="44444" y2="75577"/>
                        <a14:foregroundMark x1="44444" y1="75577" x2="51852" y2="43555"/>
                        <a14:foregroundMark x1="51852" y1="43555" x2="13169" y2="26459"/>
                        <a14:foregroundMark x1="13169" y1="26459" x2="16461" y2="11669"/>
                        <a14:foregroundMark x1="16461" y1="11669" x2="37037" y2="11533"/>
                        <a14:foregroundMark x1="37037" y1="11533" x2="65844" y2="12212"/>
                        <a14:foregroundMark x1="65844" y1="12212" x2="70576" y2="24288"/>
                        <a14:foregroundMark x1="70576" y1="24288" x2="49588" y2="19674"/>
                        <a14:foregroundMark x1="49588" y1="19674" x2="72428" y2="32157"/>
                        <a14:foregroundMark x1="72428" y1="32157" x2="72840" y2="24423"/>
                        <a14:foregroundMark x1="44650" y1="19674" x2="45062" y2="18589"/>
                        <a14:foregroundMark x1="30864" y1="10041" x2="51029" y2="8548"/>
                        <a14:foregroundMark x1="51029" y1="8548" x2="52058" y2="9227"/>
                        <a14:foregroundMark x1="50823" y1="8005" x2="29630" y2="4478"/>
                        <a14:foregroundMark x1="29630" y1="4478" x2="9465" y2="7056"/>
                        <a14:foregroundMark x1="9465" y1="7056" x2="2675" y2="19539"/>
                        <a14:foregroundMark x1="2675" y1="19539" x2="3292" y2="21574"/>
                        <a14:foregroundMark x1="2675" y1="27544" x2="20576" y2="39620"/>
                        <a14:foregroundMark x1="20576" y1="39620" x2="32305" y2="37449"/>
                        <a14:foregroundMark x1="11111" y1="4206" x2="44239" y2="6784"/>
                        <a14:foregroundMark x1="50617" y1="5834" x2="50617" y2="5834"/>
                        <a14:foregroundMark x1="50617" y1="5699" x2="26132" y2="4071"/>
                        <a14:foregroundMark x1="26132" y1="4071" x2="23868" y2="4478"/>
                        <a14:foregroundMark x1="27160" y1="4613" x2="53086" y2="4749"/>
                        <a14:foregroundMark x1="53086" y1="4749" x2="58642" y2="6106"/>
                        <a14:foregroundMark x1="58848" y1="6377" x2="33539" y2="2578"/>
                        <a14:foregroundMark x1="33539" y1="2578" x2="12963" y2="4071"/>
                        <a14:foregroundMark x1="12963" y1="4071" x2="12551" y2="4206"/>
                        <a14:foregroundMark x1="14403" y1="4885" x2="49794" y2="41384"/>
                        <a14:foregroundMark x1="18724" y1="36228" x2="38066" y2="47218"/>
                        <a14:foregroundMark x1="38066" y1="47218" x2="40947" y2="62822"/>
                        <a14:foregroundMark x1="85597" y1="96472" x2="56996" y2="98915"/>
                        <a14:foregroundMark x1="56996" y1="98915" x2="27778" y2="93894"/>
                        <a14:foregroundMark x1="75309" y1="15468" x2="89712" y2="29037"/>
                        <a14:foregroundMark x1="89712" y1="29037" x2="81070" y2="42605"/>
                        <a14:foregroundMark x1="81070" y1="42605" x2="81687" y2="47083"/>
                        <a14:foregroundMark x1="86420" y1="45862" x2="68519" y2="41791"/>
                        <a14:foregroundMark x1="74691" y1="39620" x2="88477" y2="30665"/>
                        <a14:foregroundMark x1="88477" y1="30665" x2="88477" y2="29986"/>
                        <a14:foregroundMark x1="88477" y1="30258" x2="83128" y2="40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992" y="1532775"/>
            <a:ext cx="2500855" cy="37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FBB6E-A805-4295-B1FE-FA53CE26ABAE}"/>
              </a:ext>
            </a:extLst>
          </p:cNvPr>
          <p:cNvSpPr txBox="1">
            <a:spLocks/>
          </p:cNvSpPr>
          <p:nvPr/>
        </p:nvSpPr>
        <p:spPr>
          <a:xfrm>
            <a:off x="0" y="69158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Força e movimento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15A22D8-A0EE-4E96-A1B0-CA2AEBDEFC2C}"/>
              </a:ext>
            </a:extLst>
          </p:cNvPr>
          <p:cNvSpPr/>
          <p:nvPr/>
        </p:nvSpPr>
        <p:spPr>
          <a:xfrm>
            <a:off x="1004887" y="1625544"/>
            <a:ext cx="10353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/>
              <a:t>Um corpo pode sofrer ação de mais de uma força ao mesmo tempo.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0FF8E2-72F7-4258-9F14-B9FFEC9592A2}"/>
              </a:ext>
            </a:extLst>
          </p:cNvPr>
          <p:cNvSpPr/>
          <p:nvPr/>
        </p:nvSpPr>
        <p:spPr>
          <a:xfrm>
            <a:off x="868878" y="2194357"/>
            <a:ext cx="422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Forças na mesma direção e sentido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F3B7B0C-5DC9-4EC6-9630-B89334EC1913}"/>
              </a:ext>
            </a:extLst>
          </p:cNvPr>
          <p:cNvSpPr/>
          <p:nvPr/>
        </p:nvSpPr>
        <p:spPr>
          <a:xfrm>
            <a:off x="1978151" y="2694881"/>
            <a:ext cx="4476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01364DD-6944-4F1E-914B-DA768E73C3A7}"/>
              </a:ext>
            </a:extLst>
          </p:cNvPr>
          <p:cNvSpPr/>
          <p:nvPr/>
        </p:nvSpPr>
        <p:spPr>
          <a:xfrm>
            <a:off x="6096000" y="2249147"/>
            <a:ext cx="580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força resultante é igual à soma das diferentes forças.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4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F601AF6-EB39-BE15-CDB6-330CB3A6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8" b="98008" l="1478" r="98568">
                        <a14:foregroundMark x1="1570" y1="6375" x2="49099" y2="84861"/>
                        <a14:foregroundMark x1="49099" y1="84861" x2="49145" y2="85060"/>
                        <a14:foregroundMark x1="51732" y1="5578" x2="98614" y2="93426"/>
                        <a14:foregroundMark x1="98938" y1="46016" x2="99630" y2="84462"/>
                        <a14:foregroundMark x1="99630" y1="84462" x2="91686" y2="98008"/>
                        <a14:foregroundMark x1="91686" y1="98008" x2="54365" y2="90837"/>
                        <a14:foregroundMark x1="52564" y1="26892" x2="94503" y2="73506"/>
                        <a14:foregroundMark x1="94503" y1="73506" x2="94503" y2="73506"/>
                        <a14:foregroundMark x1="39307" y1="29084" x2="10254" y2="81275"/>
                        <a14:foregroundMark x1="4804" y1="40837" x2="11455" y2="56375"/>
                        <a14:foregroundMark x1="11455" y1="56375" x2="39908" y2="71912"/>
                        <a14:foregroundMark x1="39908" y1="71912" x2="48545" y2="68127"/>
                        <a14:foregroundMark x1="48545" y1="68127" x2="48545" y2="67928"/>
                        <a14:foregroundMark x1="2679" y1="27092" x2="5866" y2="91833"/>
                        <a14:foregroundMark x1="5866" y1="91833" x2="46097" y2="97012"/>
                        <a14:foregroundMark x1="46097" y1="97012" x2="47529" y2="96614"/>
                        <a14:foregroundMark x1="54134" y1="6773" x2="48915" y2="15139"/>
                        <a14:foregroundMark x1="57229" y1="31076" x2="85404" y2="59163"/>
                        <a14:backgroundMark x1="75381" y1="2590" x2="81617" y2="4183"/>
                        <a14:backgroundMark x1="86189" y1="1594" x2="95843" y2="2590"/>
                      </a14:backgroundRemoval>
                    </a14:imgEffect>
                  </a14:imgLayer>
                </a14:imgProps>
              </a:ext>
            </a:extLst>
          </a:blip>
          <a:srcRect l="861"/>
          <a:stretch/>
        </p:blipFill>
        <p:spPr>
          <a:xfrm>
            <a:off x="0" y="3429000"/>
            <a:ext cx="12087070" cy="2826967"/>
          </a:xfrm>
          <a:prstGeom prst="rect">
            <a:avLst/>
          </a:prstGeom>
        </p:spPr>
      </p:pic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32AE948D-2AE6-11D1-2E28-1E273AF92E61}"/>
              </a:ext>
            </a:extLst>
          </p:cNvPr>
          <p:cNvSpPr/>
          <p:nvPr/>
        </p:nvSpPr>
        <p:spPr>
          <a:xfrm>
            <a:off x="7735823" y="2699967"/>
            <a:ext cx="4476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09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0DD23-D471-46BC-9782-26080D0611BD}"/>
              </a:ext>
            </a:extLst>
          </p:cNvPr>
          <p:cNvSpPr txBox="1">
            <a:spLocks/>
          </p:cNvSpPr>
          <p:nvPr/>
        </p:nvSpPr>
        <p:spPr>
          <a:xfrm>
            <a:off x="0" y="675355"/>
            <a:ext cx="12192000" cy="6806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Força e movimento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AF6C71-D70E-4AD6-97DF-A6C9F8E3A781}"/>
              </a:ext>
            </a:extLst>
          </p:cNvPr>
          <p:cNvSpPr/>
          <p:nvPr/>
        </p:nvSpPr>
        <p:spPr>
          <a:xfrm>
            <a:off x="1000125" y="1398766"/>
            <a:ext cx="10353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Um corpo pode sofrer ação de mais de uma força ao mesmo tempo.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0B50B8-7378-46C0-A5DB-D808AB97EC37}"/>
              </a:ext>
            </a:extLst>
          </p:cNvPr>
          <p:cNvSpPr/>
          <p:nvPr/>
        </p:nvSpPr>
        <p:spPr>
          <a:xfrm>
            <a:off x="3783646" y="2088294"/>
            <a:ext cx="47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Forças na mesma direção e sentidos opostos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C1FD6914-995D-49ED-8F1F-B0632D7BA47F}"/>
              </a:ext>
            </a:extLst>
          </p:cNvPr>
          <p:cNvSpPr/>
          <p:nvPr/>
        </p:nvSpPr>
        <p:spPr>
          <a:xfrm>
            <a:off x="5957886" y="2638532"/>
            <a:ext cx="447675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1DDD106-D3E0-4669-B8D4-D27551F096D3}"/>
              </a:ext>
            </a:extLst>
          </p:cNvPr>
          <p:cNvSpPr/>
          <p:nvPr/>
        </p:nvSpPr>
        <p:spPr>
          <a:xfrm>
            <a:off x="6612892" y="2952857"/>
            <a:ext cx="47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força resultante é a diferença entre as forças.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5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DCCA011-B79C-663C-80C4-391D548C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3364993"/>
            <a:ext cx="5857875" cy="31813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0ED732-E620-397F-3B1C-4D0F68A50FE4}"/>
              </a:ext>
            </a:extLst>
          </p:cNvPr>
          <p:cNvSpPr txBox="1"/>
          <p:nvPr/>
        </p:nvSpPr>
        <p:spPr>
          <a:xfrm>
            <a:off x="270922" y="3429000"/>
            <a:ext cx="2896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BEALL, Abigail. Forças e energia.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In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Knowledge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Encyclopedia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Science! Ilustrações: Peter Bull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Nova York: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Dorling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Kindersley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, 2018. p. 96.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67863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137F-E118-40F7-B41C-2566517575A4}"/>
              </a:ext>
            </a:extLst>
          </p:cNvPr>
          <p:cNvSpPr txBox="1">
            <a:spLocks/>
          </p:cNvSpPr>
          <p:nvPr/>
        </p:nvSpPr>
        <p:spPr>
          <a:xfrm>
            <a:off x="0" y="643569"/>
            <a:ext cx="12192000" cy="683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Leis de Newton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1565900-1BF6-4301-91E0-8391F4FAF927}"/>
              </a:ext>
            </a:extLst>
          </p:cNvPr>
          <p:cNvSpPr/>
          <p:nvPr/>
        </p:nvSpPr>
        <p:spPr>
          <a:xfrm>
            <a:off x="363460" y="1343664"/>
            <a:ext cx="502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1ª Lei de Newton – Princípio da inércia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F1ADC96-6FF8-4667-9370-503207D2D99A}"/>
              </a:ext>
            </a:extLst>
          </p:cNvPr>
          <p:cNvSpPr/>
          <p:nvPr/>
        </p:nvSpPr>
        <p:spPr>
          <a:xfrm>
            <a:off x="363460" y="1773893"/>
            <a:ext cx="8247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Todo corpo tem uma tendência natural a permanecer em movimento ou em repouso.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6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4244CEE-BCEA-6F81-9B73-C47944641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30" y="2143225"/>
            <a:ext cx="8247139" cy="45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137F-E118-40F7-B41C-2566517575A4}"/>
              </a:ext>
            </a:extLst>
          </p:cNvPr>
          <p:cNvSpPr txBox="1">
            <a:spLocks/>
          </p:cNvSpPr>
          <p:nvPr/>
        </p:nvSpPr>
        <p:spPr>
          <a:xfrm>
            <a:off x="0" y="682350"/>
            <a:ext cx="12192000" cy="683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Leis de Newton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CD9993D-E48A-4680-86DD-E23C26778AB0}"/>
              </a:ext>
            </a:extLst>
          </p:cNvPr>
          <p:cNvSpPr/>
          <p:nvPr/>
        </p:nvSpPr>
        <p:spPr>
          <a:xfrm>
            <a:off x="378034" y="1486155"/>
            <a:ext cx="477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2ª Lei de Newton – Princípio fundamental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822D47-CE69-4FB1-B756-98F4728FF4F3}"/>
              </a:ext>
            </a:extLst>
          </p:cNvPr>
          <p:cNvSpPr/>
          <p:nvPr/>
        </p:nvSpPr>
        <p:spPr>
          <a:xfrm>
            <a:off x="378034" y="1855487"/>
            <a:ext cx="4029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Uma força aplicada em um corpo causa uma aceleração, uma variação na sua velocidade e, quanto menor a sua massa, maior será essa variação.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7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390E9E2-78CD-EDF0-12DE-F218A7D81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6849" l="3338" r="96796">
                        <a14:foregroundMark x1="13752" y1="6164" x2="81308" y2="93425"/>
                        <a14:foregroundMark x1="86515" y1="21370" x2="12684" y2="93973"/>
                        <a14:foregroundMark x1="12684" y1="93973" x2="12283" y2="94795"/>
                        <a14:foregroundMark x1="9880" y1="34932" x2="7477" y2="88219"/>
                        <a14:foregroundMark x1="14553" y1="95205" x2="55941" y2="97123"/>
                        <a14:foregroundMark x1="55941" y1="97123" x2="75968" y2="96712"/>
                        <a14:foregroundMark x1="95060" y1="88219" x2="37250" y2="58356"/>
                        <a14:foregroundMark x1="92390" y1="43014" x2="92523" y2="74658"/>
                        <a14:foregroundMark x1="85447" y1="25753" x2="86916" y2="43014"/>
                        <a14:foregroundMark x1="90387" y1="28767" x2="82510" y2="45205"/>
                        <a14:foregroundMark x1="93324" y1="30411" x2="82777" y2="46027"/>
                        <a14:foregroundMark x1="12016" y1="20959" x2="24700" y2="8219"/>
                        <a14:foregroundMark x1="24700" y1="8219" x2="41121" y2="11233"/>
                        <a14:foregroundMark x1="41121" y1="11233" x2="44860" y2="16712"/>
                        <a14:foregroundMark x1="44860" y1="16712" x2="26702" y2="8082"/>
                        <a14:foregroundMark x1="26702" y1="8082" x2="13885" y2="14110"/>
                        <a14:foregroundMark x1="13885" y1="14110" x2="11615" y2="17945"/>
                        <a14:foregroundMark x1="33912" y1="7808" x2="30708" y2="16849"/>
                        <a14:foregroundMark x1="25234" y1="9178" x2="12817" y2="17397"/>
                        <a14:foregroundMark x1="12817" y1="17397" x2="12817" y2="18219"/>
                        <a14:foregroundMark x1="9613" y1="55616" x2="3872" y2="84384"/>
                        <a14:foregroundMark x1="3872" y1="84384" x2="4673" y2="95479"/>
                        <a14:foregroundMark x1="3071" y1="93425" x2="3471" y2="65616"/>
                        <a14:foregroundMark x1="3471" y1="65616" x2="8144" y2="68904"/>
                        <a14:foregroundMark x1="4940" y1="94932" x2="38318" y2="94795"/>
                        <a14:foregroundMark x1="38318" y1="94795" x2="74900" y2="97260"/>
                        <a14:foregroundMark x1="81308" y1="88493" x2="98665" y2="68904"/>
                        <a14:foregroundMark x1="98665" y1="68904" x2="96929" y2="55342"/>
                        <a14:foregroundMark x1="96929" y1="55342" x2="77570" y2="62329"/>
                        <a14:foregroundMark x1="77570" y1="62329" x2="77170" y2="63151"/>
                        <a14:foregroundMark x1="42457" y1="8356" x2="45394" y2="16438"/>
                        <a14:foregroundMark x1="20160" y1="4658" x2="26969" y2="10137"/>
                        <a14:foregroundMark x1="33378" y1="4110" x2="32844" y2="15616"/>
                        <a14:foregroundMark x1="64486" y1="26438" x2="74366" y2="44384"/>
                        <a14:foregroundMark x1="74366" y1="44384" x2="74499" y2="44521"/>
                        <a14:foregroundMark x1="36983" y1="82192" x2="63952" y2="79452"/>
                        <a14:foregroundMark x1="30708" y1="19452" x2="29239" y2="61370"/>
                        <a14:backgroundMark x1="54206" y1="10137" x2="80374" y2="1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3614" y="1486155"/>
            <a:ext cx="5354923" cy="52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EC6AE-2DAF-4DC3-812A-9CDA39E504A8}"/>
              </a:ext>
            </a:extLst>
          </p:cNvPr>
          <p:cNvSpPr txBox="1">
            <a:spLocks/>
          </p:cNvSpPr>
          <p:nvPr/>
        </p:nvSpPr>
        <p:spPr>
          <a:xfrm>
            <a:off x="0" y="63470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Leis de Newton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8B144A-026D-4F64-9981-F8D77D998610}"/>
              </a:ext>
            </a:extLst>
          </p:cNvPr>
          <p:cNvSpPr/>
          <p:nvPr/>
        </p:nvSpPr>
        <p:spPr>
          <a:xfrm>
            <a:off x="312640" y="1496494"/>
            <a:ext cx="502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3ª Lei de Newton – Princípio da ação e reação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08F625-9772-4343-8A3C-F08BC0661182}"/>
              </a:ext>
            </a:extLst>
          </p:cNvPr>
          <p:cNvSpPr/>
          <p:nvPr/>
        </p:nvSpPr>
        <p:spPr>
          <a:xfrm>
            <a:off x="312640" y="1865826"/>
            <a:ext cx="3971355" cy="150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forças sempre surgem de interações entre corpos. Para toda força de ação aplicada em um corpo, existe ao mesmo tempo uma força de reação em outro corpo.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7867" y="2218267"/>
            <a:ext cx="254000" cy="6942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8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0A0BC2F-7D5D-B48E-9620-221CBBCB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1865826"/>
            <a:ext cx="6795697" cy="46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39EAD-A0E3-43AA-9382-548519FA3CD4}"/>
              </a:ext>
            </a:extLst>
          </p:cNvPr>
          <p:cNvSpPr txBox="1">
            <a:spLocks/>
          </p:cNvSpPr>
          <p:nvPr/>
        </p:nvSpPr>
        <p:spPr>
          <a:xfrm>
            <a:off x="0" y="651641"/>
            <a:ext cx="12192000" cy="817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Máquinas simples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43CADD3-867E-40F4-825F-A5CB51018D2D}"/>
              </a:ext>
            </a:extLst>
          </p:cNvPr>
          <p:cNvSpPr/>
          <p:nvPr/>
        </p:nvSpPr>
        <p:spPr>
          <a:xfrm>
            <a:off x="648269" y="1468965"/>
            <a:ext cx="509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Alavanca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C9CF6DB-532A-4F80-8939-45EA16641168}"/>
              </a:ext>
            </a:extLst>
          </p:cNvPr>
          <p:cNvSpPr/>
          <p:nvPr/>
        </p:nvSpPr>
        <p:spPr>
          <a:xfrm>
            <a:off x="648269" y="1842188"/>
            <a:ext cx="5587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Apoio fixo que deve estar próximo do corpo que se deseja mover, de forma que a força a ser aplicada por uma ou várias pessoas fique distante desse apoio.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60AA517-9C1E-47D0-99CB-B2FC0636943B}"/>
              </a:ext>
            </a:extLst>
          </p:cNvPr>
          <p:cNvSpPr/>
          <p:nvPr/>
        </p:nvSpPr>
        <p:spPr>
          <a:xfrm>
            <a:off x="7706395" y="1684409"/>
            <a:ext cx="381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Exemplos de alavanca do dia a dia.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A26C7-9605-49FB-8340-334AF9A90FA9}" type="slidenum">
              <a:rPr lang="pt-BR" smtClean="0"/>
              <a:t>9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7D7979A-815D-10A2-6EA6-F7266589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8" y="2945836"/>
            <a:ext cx="7066390" cy="173573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4D8D35BB-72BC-28C3-0A15-AD8CE381E858}"/>
              </a:ext>
            </a:extLst>
          </p:cNvPr>
          <p:cNvSpPr txBox="1"/>
          <p:nvPr/>
        </p:nvSpPr>
        <p:spPr>
          <a:xfrm>
            <a:off x="648269" y="4681568"/>
            <a:ext cx="5611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HEWITT, Paul.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Física conceitual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12. ed. Porto Alegre: Bookman, 2015. p. 120.</a:t>
            </a:r>
            <a:endParaRPr lang="pt-BR" sz="1200" dirty="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CCCB292-B822-17FB-2D43-AAE2F8B3F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743" y="2035636"/>
            <a:ext cx="2635458" cy="154833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95392D3-F0F3-CE59-9F16-45839CFCF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110" y="4840027"/>
            <a:ext cx="2732723" cy="1619181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0CA6B60-3325-3B0A-0310-E4D9942E0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026" y="3429000"/>
            <a:ext cx="2792349" cy="164528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C02DFB4A-EB54-3CA1-84F7-0670E67E0414}"/>
              </a:ext>
            </a:extLst>
          </p:cNvPr>
          <p:cNvSpPr txBox="1"/>
          <p:nvPr/>
        </p:nvSpPr>
        <p:spPr>
          <a:xfrm rot="16200000">
            <a:off x="6621355" y="5418784"/>
            <a:ext cx="1815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DJTAYLOR/SHUTTERSTOCK</a:t>
            </a:r>
          </a:p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COMBYSORA/SHUTTERSTOCK.COM</a:t>
            </a:r>
          </a:p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BUDIMIR JEVTIC/SHUTTERSTOCK.COM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121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702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 Apresentação 1 – FORÇAS E MOVIMENTO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7º ano - CIÊNCIAS Apresentação 1 FORÇAS E MOVIMENTO</dc:title>
  <dc:creator>Maria Carolina Dias Carreira</dc:creator>
  <cp:lastModifiedBy> </cp:lastModifiedBy>
  <cp:revision>4</cp:revision>
  <dcterms:created xsi:type="dcterms:W3CDTF">2019-03-24T20:04:22Z</dcterms:created>
  <dcterms:modified xsi:type="dcterms:W3CDTF">2023-08-04T13:38:38Z</dcterms:modified>
</cp:coreProperties>
</file>