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95" r:id="rId3"/>
    <p:sldId id="296" r:id="rId4"/>
    <p:sldId id="345" r:id="rId5"/>
    <p:sldId id="346" r:id="rId6"/>
    <p:sldId id="299" r:id="rId7"/>
    <p:sldId id="300" r:id="rId8"/>
    <p:sldId id="298" r:id="rId9"/>
    <p:sldId id="347" r:id="rId10"/>
    <p:sldId id="301" r:id="rId11"/>
    <p:sldId id="302" r:id="rId12"/>
    <p:sldId id="348" r:id="rId13"/>
    <p:sldId id="303" r:id="rId14"/>
    <p:sldId id="304" r:id="rId15"/>
    <p:sldId id="305" r:id="rId16"/>
    <p:sldId id="306" r:id="rId17"/>
    <p:sldId id="307" r:id="rId18"/>
    <p:sldId id="308" r:id="rId19"/>
    <p:sldId id="349" r:id="rId20"/>
    <p:sldId id="309" r:id="rId21"/>
    <p:sldId id="310" r:id="rId22"/>
    <p:sldId id="311" r:id="rId23"/>
    <p:sldId id="340" r:id="rId24"/>
    <p:sldId id="312" r:id="rId2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FFF4071-68CF-FF0F-342B-289D286956B6}" name="Paula Signorini" initials="PS" userId="S::ed-paulas@ftd.com.br::4e228791-b286-44d8-b29d-2215c3662a74" providerId="AD"/>
  <p188:author id="{533511CC-8B1F-3F60-3864-98E4C5410094}" name="Flávia Milão Silva" initials="FMS" userId="S::ed-flavias@ftd.com.br::d802b1ff-87be-4c5d-820b-e18e60c9c0c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cilia farias" initials="cf" lastIdx="9" clrIdx="0"/>
  <p:cmAuthor id="2" name="Lilian Semenichin Nogueira" initials="LSN" lastIdx="43" clrIdx="1"/>
  <p:cmAuthor id="3" name="Marcia Takeuchi" initials="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D7EE"/>
    <a:srgbClr val="E4FCFB"/>
    <a:srgbClr val="ADC1E5"/>
    <a:srgbClr val="A6E0EC"/>
    <a:srgbClr val="C5D3ED"/>
    <a:srgbClr val="B6C8E8"/>
    <a:srgbClr val="CFF0F5"/>
    <a:srgbClr val="D5FBFA"/>
    <a:srgbClr val="E4EFFC"/>
    <a:srgbClr val="E6F7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9CC0AB-0425-4241-A6FC-E4DC702623E2}" v="5294" dt="2023-05-10T13:44:46.443"/>
    <p1510:client id="{43837FFC-CA20-4939-B0AB-68B1C813C314}" v="2084" dt="2023-05-09T18:36:45.1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51" autoAdjust="0"/>
    <p:restoredTop sz="94660"/>
  </p:normalViewPr>
  <p:slideViewPr>
    <p:cSldViewPr snapToGrid="0">
      <p:cViewPr varScale="1">
        <p:scale>
          <a:sx n="68" d="100"/>
          <a:sy n="68" d="100"/>
        </p:scale>
        <p:origin x="75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1FE867-D4B2-4297-A697-05E738880534}" type="doc">
      <dgm:prSet loTypeId="urn:microsoft.com/office/officeart/2005/8/layout/chevron1" loCatId="process" qsTypeId="urn:microsoft.com/office/officeart/2005/8/quickstyle/simple1" qsCatId="simple" csTypeId="urn:microsoft.com/office/officeart/2005/8/colors/accent1_3" csCatId="accent1" phldr="1"/>
      <dgm:spPr/>
    </dgm:pt>
    <dgm:pt modelId="{66E39468-032C-4A0F-A6E0-2DD2A7F2B4A5}">
      <dgm:prSet phldrT="[Texto]" custT="1"/>
      <dgm:spPr/>
      <dgm:t>
        <a:bodyPr/>
        <a:lstStyle/>
        <a:p>
          <a:r>
            <a:rPr lang="pt-BR" sz="1600" b="0" dirty="0"/>
            <a:t>Ter hábitos de higiene pessoal</a:t>
          </a:r>
        </a:p>
      </dgm:t>
    </dgm:pt>
    <dgm:pt modelId="{EEC9EE10-A533-4689-BEF7-86DA77F3F051}" type="parTrans" cxnId="{EEE48850-357A-4F20-B9F5-324111001134}">
      <dgm:prSet/>
      <dgm:spPr/>
      <dgm:t>
        <a:bodyPr/>
        <a:lstStyle/>
        <a:p>
          <a:endParaRPr lang="pt-BR"/>
        </a:p>
      </dgm:t>
    </dgm:pt>
    <dgm:pt modelId="{0956E343-0244-4684-919E-CD5B7BC6B77A}" type="sibTrans" cxnId="{EEE48850-357A-4F20-B9F5-324111001134}">
      <dgm:prSet/>
      <dgm:spPr/>
      <dgm:t>
        <a:bodyPr/>
        <a:lstStyle/>
        <a:p>
          <a:endParaRPr lang="pt-BR"/>
        </a:p>
      </dgm:t>
    </dgm:pt>
    <dgm:pt modelId="{3A577BE5-2971-4B4F-8D44-C7D2CE017400}">
      <dgm:prSet phldrT="[Texto]" custT="1"/>
      <dgm:spPr/>
      <dgm:t>
        <a:bodyPr/>
        <a:lstStyle/>
        <a:p>
          <a:r>
            <a:rPr lang="pt-BR" sz="1600" dirty="0"/>
            <a:t>Ingerir água tratada e filtrada ou fervida</a:t>
          </a:r>
        </a:p>
      </dgm:t>
    </dgm:pt>
    <dgm:pt modelId="{95555CF9-C58A-4901-B362-BE20DC4F8476}" type="parTrans" cxnId="{A069EC05-377D-450B-9008-EB446883D259}">
      <dgm:prSet/>
      <dgm:spPr/>
      <dgm:t>
        <a:bodyPr/>
        <a:lstStyle/>
        <a:p>
          <a:endParaRPr lang="pt-BR"/>
        </a:p>
      </dgm:t>
    </dgm:pt>
    <dgm:pt modelId="{8A5F95AF-81EE-4DEA-8DCB-EE7040A7DFB7}" type="sibTrans" cxnId="{A069EC05-377D-450B-9008-EB446883D259}">
      <dgm:prSet/>
      <dgm:spPr/>
      <dgm:t>
        <a:bodyPr/>
        <a:lstStyle/>
        <a:p>
          <a:endParaRPr lang="pt-BR"/>
        </a:p>
      </dgm:t>
    </dgm:pt>
    <dgm:pt modelId="{E6D016D4-D436-424E-B922-F317DD554E92}">
      <dgm:prSet phldrT="[Texto]" custT="1"/>
      <dgm:spPr/>
      <dgm:t>
        <a:bodyPr/>
        <a:lstStyle/>
        <a:p>
          <a:r>
            <a:rPr lang="pt-BR" sz="1600" dirty="0"/>
            <a:t>Cuidar do preparo dos alimentos</a:t>
          </a:r>
        </a:p>
      </dgm:t>
    </dgm:pt>
    <dgm:pt modelId="{563BE965-AAC1-4E05-9009-934DAB72947B}" type="parTrans" cxnId="{98453131-1A21-4A2C-8F68-AEFBE79CD720}">
      <dgm:prSet/>
      <dgm:spPr/>
      <dgm:t>
        <a:bodyPr/>
        <a:lstStyle/>
        <a:p>
          <a:endParaRPr lang="pt-BR"/>
        </a:p>
      </dgm:t>
    </dgm:pt>
    <dgm:pt modelId="{8C99CF63-FD12-4F91-AFEA-3848663B6CA1}" type="sibTrans" cxnId="{98453131-1A21-4A2C-8F68-AEFBE79CD720}">
      <dgm:prSet/>
      <dgm:spPr/>
      <dgm:t>
        <a:bodyPr/>
        <a:lstStyle/>
        <a:p>
          <a:endParaRPr lang="pt-BR"/>
        </a:p>
      </dgm:t>
    </dgm:pt>
    <dgm:pt modelId="{38E1AAAB-F84B-4242-A6A9-91A909A8D876}" type="pres">
      <dgm:prSet presAssocID="{AD1FE867-D4B2-4297-A697-05E738880534}" presName="Name0" presStyleCnt="0">
        <dgm:presLayoutVars>
          <dgm:dir/>
          <dgm:animLvl val="lvl"/>
          <dgm:resizeHandles val="exact"/>
        </dgm:presLayoutVars>
      </dgm:prSet>
      <dgm:spPr/>
    </dgm:pt>
    <dgm:pt modelId="{CEBD82D7-4445-487F-8483-5DA5C69F3966}" type="pres">
      <dgm:prSet presAssocID="{66E39468-032C-4A0F-A6E0-2DD2A7F2B4A5}" presName="parTxOnly" presStyleLbl="node1" presStyleIdx="0" presStyleCnt="3" custScaleX="72978">
        <dgm:presLayoutVars>
          <dgm:chMax val="0"/>
          <dgm:chPref val="0"/>
          <dgm:bulletEnabled val="1"/>
        </dgm:presLayoutVars>
      </dgm:prSet>
      <dgm:spPr/>
    </dgm:pt>
    <dgm:pt modelId="{FB63C8C9-80BF-45E4-B65F-4D5178735E71}" type="pres">
      <dgm:prSet presAssocID="{0956E343-0244-4684-919E-CD5B7BC6B77A}" presName="parTxOnlySpace" presStyleCnt="0"/>
      <dgm:spPr/>
    </dgm:pt>
    <dgm:pt modelId="{DF220957-CD9F-47F2-90C7-5BDB2D6E4415}" type="pres">
      <dgm:prSet presAssocID="{3A577BE5-2971-4B4F-8D44-C7D2CE017400}" presName="parTxOnly" presStyleLbl="node1" presStyleIdx="1" presStyleCnt="3" custScaleX="88735">
        <dgm:presLayoutVars>
          <dgm:chMax val="0"/>
          <dgm:chPref val="0"/>
          <dgm:bulletEnabled val="1"/>
        </dgm:presLayoutVars>
      </dgm:prSet>
      <dgm:spPr/>
    </dgm:pt>
    <dgm:pt modelId="{F2EFC216-D854-4356-BC60-C2C2979CC1C3}" type="pres">
      <dgm:prSet presAssocID="{8A5F95AF-81EE-4DEA-8DCB-EE7040A7DFB7}" presName="parTxOnlySpace" presStyleCnt="0"/>
      <dgm:spPr/>
    </dgm:pt>
    <dgm:pt modelId="{72FE7325-AA64-473D-ADCE-991B947BA908}" type="pres">
      <dgm:prSet presAssocID="{E6D016D4-D436-424E-B922-F317DD554E92}" presName="parTxOnly" presStyleLbl="node1" presStyleIdx="2" presStyleCnt="3" custScaleX="85016">
        <dgm:presLayoutVars>
          <dgm:chMax val="0"/>
          <dgm:chPref val="0"/>
          <dgm:bulletEnabled val="1"/>
        </dgm:presLayoutVars>
      </dgm:prSet>
      <dgm:spPr/>
    </dgm:pt>
  </dgm:ptLst>
  <dgm:cxnLst>
    <dgm:cxn modelId="{A069EC05-377D-450B-9008-EB446883D259}" srcId="{AD1FE867-D4B2-4297-A697-05E738880534}" destId="{3A577BE5-2971-4B4F-8D44-C7D2CE017400}" srcOrd="1" destOrd="0" parTransId="{95555CF9-C58A-4901-B362-BE20DC4F8476}" sibTransId="{8A5F95AF-81EE-4DEA-8DCB-EE7040A7DFB7}"/>
    <dgm:cxn modelId="{98453131-1A21-4A2C-8F68-AEFBE79CD720}" srcId="{AD1FE867-D4B2-4297-A697-05E738880534}" destId="{E6D016D4-D436-424E-B922-F317DD554E92}" srcOrd="2" destOrd="0" parTransId="{563BE965-AAC1-4E05-9009-934DAB72947B}" sibTransId="{8C99CF63-FD12-4F91-AFEA-3848663B6CA1}"/>
    <dgm:cxn modelId="{EEE48850-357A-4F20-B9F5-324111001134}" srcId="{AD1FE867-D4B2-4297-A697-05E738880534}" destId="{66E39468-032C-4A0F-A6E0-2DD2A7F2B4A5}" srcOrd="0" destOrd="0" parTransId="{EEC9EE10-A533-4689-BEF7-86DA77F3F051}" sibTransId="{0956E343-0244-4684-919E-CD5B7BC6B77A}"/>
    <dgm:cxn modelId="{B58A10C9-C886-460C-8749-55B78205D042}" type="presOf" srcId="{3A577BE5-2971-4B4F-8D44-C7D2CE017400}" destId="{DF220957-CD9F-47F2-90C7-5BDB2D6E4415}" srcOrd="0" destOrd="0" presId="urn:microsoft.com/office/officeart/2005/8/layout/chevron1"/>
    <dgm:cxn modelId="{B1068DD4-7F81-44CC-A1AA-D6B79647F12A}" type="presOf" srcId="{AD1FE867-D4B2-4297-A697-05E738880534}" destId="{38E1AAAB-F84B-4242-A6A9-91A909A8D876}" srcOrd="0" destOrd="0" presId="urn:microsoft.com/office/officeart/2005/8/layout/chevron1"/>
    <dgm:cxn modelId="{1B0E08F2-D2BA-4B4C-BF6E-EF998D0D5A3C}" type="presOf" srcId="{66E39468-032C-4A0F-A6E0-2DD2A7F2B4A5}" destId="{CEBD82D7-4445-487F-8483-5DA5C69F3966}" srcOrd="0" destOrd="0" presId="urn:microsoft.com/office/officeart/2005/8/layout/chevron1"/>
    <dgm:cxn modelId="{EF7E6CF8-9C73-4194-A28D-8DA6400C0CBC}" type="presOf" srcId="{E6D016D4-D436-424E-B922-F317DD554E92}" destId="{72FE7325-AA64-473D-ADCE-991B947BA908}" srcOrd="0" destOrd="0" presId="urn:microsoft.com/office/officeart/2005/8/layout/chevron1"/>
    <dgm:cxn modelId="{C9BC04AE-3A19-4C50-9FC2-EFB2715DB318}" type="presParOf" srcId="{38E1AAAB-F84B-4242-A6A9-91A909A8D876}" destId="{CEBD82D7-4445-487F-8483-5DA5C69F3966}" srcOrd="0" destOrd="0" presId="urn:microsoft.com/office/officeart/2005/8/layout/chevron1"/>
    <dgm:cxn modelId="{0919E6A7-6AEE-4126-BD02-892CC2A192B6}" type="presParOf" srcId="{38E1AAAB-F84B-4242-A6A9-91A909A8D876}" destId="{FB63C8C9-80BF-45E4-B65F-4D5178735E71}" srcOrd="1" destOrd="0" presId="urn:microsoft.com/office/officeart/2005/8/layout/chevron1"/>
    <dgm:cxn modelId="{55566CF0-BFF6-4F9B-B0B5-B31AB5912DBD}" type="presParOf" srcId="{38E1AAAB-F84B-4242-A6A9-91A909A8D876}" destId="{DF220957-CD9F-47F2-90C7-5BDB2D6E4415}" srcOrd="2" destOrd="0" presId="urn:microsoft.com/office/officeart/2005/8/layout/chevron1"/>
    <dgm:cxn modelId="{9F5D976A-6297-4FBC-BF6E-04F45A3B9C5B}" type="presParOf" srcId="{38E1AAAB-F84B-4242-A6A9-91A909A8D876}" destId="{F2EFC216-D854-4356-BC60-C2C2979CC1C3}" srcOrd="3" destOrd="0" presId="urn:microsoft.com/office/officeart/2005/8/layout/chevron1"/>
    <dgm:cxn modelId="{438027DB-C7DB-4762-9914-47CA5B46C740}" type="presParOf" srcId="{38E1AAAB-F84B-4242-A6A9-91A909A8D876}" destId="{72FE7325-AA64-473D-ADCE-991B947BA908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BD82D7-4445-487F-8483-5DA5C69F3966}">
      <dsp:nvSpPr>
        <dsp:cNvPr id="0" name=""/>
        <dsp:cNvSpPr/>
      </dsp:nvSpPr>
      <dsp:spPr>
        <a:xfrm>
          <a:off x="1105" y="570475"/>
          <a:ext cx="2286356" cy="1253175"/>
        </a:xfrm>
        <a:prstGeom prst="chevron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0" kern="1200" dirty="0"/>
            <a:t>Ter hábitos de higiene pessoal</a:t>
          </a:r>
        </a:p>
      </dsp:txBody>
      <dsp:txXfrm>
        <a:off x="627693" y="570475"/>
        <a:ext cx="1033181" cy="1253175"/>
      </dsp:txXfrm>
    </dsp:sp>
    <dsp:sp modelId="{DF220957-CD9F-47F2-90C7-5BDB2D6E4415}">
      <dsp:nvSpPr>
        <dsp:cNvPr id="0" name=""/>
        <dsp:cNvSpPr/>
      </dsp:nvSpPr>
      <dsp:spPr>
        <a:xfrm>
          <a:off x="1974167" y="570475"/>
          <a:ext cx="2780013" cy="1253175"/>
        </a:xfrm>
        <a:prstGeom prst="chevron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Ingerir água tratada e filtrada ou fervida</a:t>
          </a:r>
        </a:p>
      </dsp:txBody>
      <dsp:txXfrm>
        <a:off x="2600755" y="570475"/>
        <a:ext cx="1526838" cy="1253175"/>
      </dsp:txXfrm>
    </dsp:sp>
    <dsp:sp modelId="{72FE7325-AA64-473D-ADCE-991B947BA908}">
      <dsp:nvSpPr>
        <dsp:cNvPr id="0" name=""/>
        <dsp:cNvSpPr/>
      </dsp:nvSpPr>
      <dsp:spPr>
        <a:xfrm>
          <a:off x="4440887" y="570475"/>
          <a:ext cx="2663499" cy="1253175"/>
        </a:xfrm>
        <a:prstGeom prst="chevron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Cuidar do preparo dos alimentos</a:t>
          </a:r>
        </a:p>
      </dsp:txBody>
      <dsp:txXfrm>
        <a:off x="5067475" y="570475"/>
        <a:ext cx="1410324" cy="12531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CC155-193E-A044-ACE8-7FBDE414CC0F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9A055C-5A69-884F-91C8-2F50DB78951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110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9EAF0E-4703-B34D-8F00-6E3895BC3AB0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5BE33-EB9F-C84F-BFF6-6FF86D6452A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238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5BE33-EB9F-C84F-BFF6-6FF86D6452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62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C9DBC5-5F1B-4CB8-B9E5-546649F981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F41970-9850-4F0E-A799-D46C88AEBB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F36FEB7-DB03-444F-8D3E-FC298BA1E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8983D-AD07-7C4A-BF24-36076C3CE757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A15DF3F-5791-466B-962A-EADA7A11A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84B086-7838-4869-989F-634BD41B9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2353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9DC8FB-7E9D-400F-9F18-16697EC08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0EE2F93-5276-46FA-9522-6C24BF99DC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693873-8743-4219-9A68-27B7631D0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A6F0-82DC-CF45-9DB2-8E5A7797DCDE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66D9B97-54D5-4347-94A9-8C9D4A046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0210D51-5494-4534-8088-7449B26BD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8354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B058769-DE48-43C5-A177-6D6F359790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F5F467B-BA37-4B13-B3F1-A1F0E3C8C7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4B7427-8374-44CA-8556-604E180F5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E36C-2EEB-0B4B-B180-E27F8930EC20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44171E-EF43-4CFC-A28F-719BB4C77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3962D1-70ED-470C-BEB9-F97F23A9A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847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00C073-236D-4720-8D95-D7F59078A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5A1311-9411-465D-86D5-AC6974C02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96F6AB-53DF-4AF7-9C42-30E038A7E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3E2DE-FD05-3145-A339-8CC527A0639E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E1DDD7-1407-4761-8E75-269141F71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850C25-6704-4FC0-B74F-0D2F0BDB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1969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371C6D-87BF-4B2D-9136-129C562ED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E1E6974-D7C3-49AD-9C0B-E035B82B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43C871D-5E86-4D9A-B51C-2D3251DF6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296EB-80AE-104A-8B36-C6DB47E4A7CE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5B32A6-FD1A-4C38-8080-7CB019F2F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484C281-5D49-445D-911A-3021EE9E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4642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1CDF0D-5FA3-4F3A-A48D-900B8DA71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7DE40F5-2E2D-4B9B-9392-38FDCF4683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CAD9495-347C-4B40-A6A9-82D4F1440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23BE19F-18BC-412D-ADB2-175F813AC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608A1-57FE-4E41-B550-4C07AF3089F6}" type="datetime1">
              <a:rPr lang="pt-BR" smtClean="0"/>
              <a:t>04/08/2023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C30744A-3BBC-47EF-8873-1AEE4878A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53237AD-7148-4AAE-845C-DF83F0D85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937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B37385-B194-47BB-97BC-20BAE43E7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87221BE-A79B-4517-965D-5DDA6BDD3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E211421-E03F-45DA-8D50-AEA42C76BC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41206EB-9CB4-4BA3-98CC-6E6414B84A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EEA6DAE-DB70-485B-804D-CB5E245CF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06C1360-73CE-4660-B43A-89374013A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2196B-46F2-DE44-BC36-A6F02E8A01B7}" type="datetime1">
              <a:rPr lang="pt-BR" smtClean="0"/>
              <a:t>04/08/2023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D71194D-8F7F-4901-8925-59F4DD28D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C188A78-2018-488C-951C-5B53BC5A3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8657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9CA4CD-FB52-4C85-B2E8-FBD7E366D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2709D73-C548-4883-8470-F4C52C00D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5F8D4-9AB8-F945-8FDB-95E04F394F10}" type="datetime1">
              <a:rPr lang="pt-BR" smtClean="0"/>
              <a:t>04/08/2023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0DE7773-80A2-4C8E-9C10-6953F579A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CBD351A-76E9-478B-8124-B33166D6D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034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73440ED-B928-4C19-99A9-6B4CCF897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CB7C1-1F5A-604A-8643-0AB73F648E96}" type="datetime1">
              <a:rPr lang="pt-BR" smtClean="0"/>
              <a:t>04/08/2023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5641839-D2C2-48A8-904A-81BEFE354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6A63893-237E-4654-905A-E42A729BE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1941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F49598-6B68-4BE5-BAD8-B8838345B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B7B337-E559-405E-AE08-B2EAB3FC6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A954B25-F2B7-4129-8239-5D0AB016C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8D2EEB7-B0F4-435A-AF08-1CAB9A9FB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B8FFB-7920-CC42-A521-285B8CF17B74}" type="datetime1">
              <a:rPr lang="pt-BR" smtClean="0"/>
              <a:t>04/08/2023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58D8B12-155A-4B9E-9185-1D82BF005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A54C9BD-6D3E-44BE-99A2-4F6861E8F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9400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835DC7-0ADC-4328-B76A-123818167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75AD90C-7CFC-4C83-946A-CF1473C766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D257866-898E-4A2D-B3C9-DF74FB9AA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EBDB5FB-450F-4DE3-96AA-CD0744E43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1E413-7B5E-6744-A2DA-0E0B81CA8118}" type="datetime1">
              <a:rPr lang="pt-BR" smtClean="0"/>
              <a:t>04/08/2023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6134C62-BB38-42CB-8CD6-13A62A775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E17F944-8EB2-4239-B6C4-7599CFBC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5177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5157D31-030F-4CB3-8EE0-980800802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23CB196-DC34-4B31-9B80-BBEC4534E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1C6A5ED-7B78-48AE-9E09-129B19E867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C59FB-AE13-4147-9122-4D4F575F6814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FF69BD-F69F-485D-87AF-36E73FD478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C90A951-A73C-4D8F-B3A1-A2CFBD724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A26C7-9605-49FB-8340-334AF9A90F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859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3.emf"/><Relationship Id="rId7" Type="http://schemas.openxmlformats.org/officeDocument/2006/relationships/diagramData" Target="../diagrams/data1.xml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microsoft.com/office/2007/relationships/diagramDrawing" Target="../diagrams/drawing1.xml"/><Relationship Id="rId5" Type="http://schemas.openxmlformats.org/officeDocument/2006/relationships/image" Target="../media/image15.emf"/><Relationship Id="rId10" Type="http://schemas.openxmlformats.org/officeDocument/2006/relationships/diagramColors" Target="../diagrams/colors1.xml"/><Relationship Id="rId4" Type="http://schemas.openxmlformats.org/officeDocument/2006/relationships/image" Target="../media/image14.emf"/><Relationship Id="rId9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12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54;p13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3830"/>
          <a:stretch/>
        </p:blipFill>
        <p:spPr>
          <a:xfrm>
            <a:off x="0" y="0"/>
            <a:ext cx="9286613" cy="6858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6969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9B6DD6-27FA-4463-A452-73D4210E86A2}"/>
              </a:ext>
            </a:extLst>
          </p:cNvPr>
          <p:cNvSpPr txBox="1">
            <a:spLocks/>
          </p:cNvSpPr>
          <p:nvPr/>
        </p:nvSpPr>
        <p:spPr>
          <a:xfrm>
            <a:off x="-86679" y="665411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Doenças causadas por vermes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0198" y="6418905"/>
            <a:ext cx="2743200" cy="365125"/>
          </a:xfrm>
        </p:spPr>
        <p:txBody>
          <a:bodyPr/>
          <a:lstStyle/>
          <a:p>
            <a:fld id="{E35A26C7-9605-49FB-8340-334AF9A90FA9}" type="slidenum">
              <a:rPr lang="pt-BR" smtClean="0"/>
              <a:t>10</a:t>
            </a:fld>
            <a:endParaRPr lang="pt-BR" dirty="0"/>
          </a:p>
        </p:txBody>
      </p:sp>
      <p:sp>
        <p:nvSpPr>
          <p:cNvPr id="8" name="Parallelogram 7"/>
          <p:cNvSpPr/>
          <p:nvPr/>
        </p:nvSpPr>
        <p:spPr>
          <a:xfrm>
            <a:off x="9973732" y="5266266"/>
            <a:ext cx="1236133" cy="1337733"/>
          </a:xfrm>
          <a:prstGeom prst="parallelogram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96308A54-C810-B01B-16C4-E42A7D962C8B}"/>
              </a:ext>
            </a:extLst>
          </p:cNvPr>
          <p:cNvSpPr txBox="1"/>
          <p:nvPr/>
        </p:nvSpPr>
        <p:spPr>
          <a:xfrm>
            <a:off x="1236965" y="2901936"/>
            <a:ext cx="319594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i="0" u="none" baseline="0" dirty="0"/>
              <a:t>ESQUISTOSSOMOSE</a:t>
            </a:r>
          </a:p>
          <a:p>
            <a:pPr algn="l"/>
            <a:endParaRPr lang="pt-BR" dirty="0"/>
          </a:p>
          <a:p>
            <a:pPr algn="l"/>
            <a:r>
              <a:rPr lang="pt-BR" sz="1800" b="1" i="0" u="none" baseline="0" dirty="0">
                <a:solidFill>
                  <a:srgbClr val="000000"/>
                </a:solidFill>
              </a:rPr>
              <a:t>Agente patog</a:t>
            </a:r>
            <a:r>
              <a:rPr lang="pt-BR" b="1" dirty="0">
                <a:solidFill>
                  <a:srgbClr val="000000"/>
                </a:solidFill>
              </a:rPr>
              <a:t>ênico</a:t>
            </a:r>
            <a:r>
              <a:rPr lang="pt-BR" dirty="0">
                <a:solidFill>
                  <a:srgbClr val="000000"/>
                </a:solidFill>
              </a:rPr>
              <a:t>: platelminto </a:t>
            </a:r>
            <a:r>
              <a:rPr lang="pt-BR" i="1" dirty="0">
                <a:latin typeface="FrutigerLT-LightItalic"/>
              </a:rPr>
              <a:t>Schistosoma mansoni</a:t>
            </a:r>
            <a:r>
              <a:rPr lang="pt-BR" dirty="0">
                <a:latin typeface="FrutigerLTStd-Light"/>
              </a:rPr>
              <a:t>.</a:t>
            </a:r>
          </a:p>
          <a:p>
            <a:pPr algn="l"/>
            <a:endParaRPr lang="pt-BR" sz="1800" b="1" i="0" u="none" baseline="0" dirty="0">
              <a:solidFill>
                <a:srgbClr val="000000"/>
              </a:solidFill>
            </a:endParaRPr>
          </a:p>
          <a:p>
            <a:pPr algn="l"/>
            <a:r>
              <a:rPr lang="pt-BR" sz="1800" b="1" i="0" u="none" baseline="0" dirty="0">
                <a:solidFill>
                  <a:srgbClr val="000000"/>
                </a:solidFill>
              </a:rPr>
              <a:t>Transmissão</a:t>
            </a:r>
            <a:r>
              <a:rPr lang="pt-BR" sz="1800" i="0" u="none" baseline="0" dirty="0">
                <a:solidFill>
                  <a:srgbClr val="000000"/>
                </a:solidFill>
              </a:rPr>
              <a:t>: </a:t>
            </a:r>
            <a:r>
              <a:rPr lang="pt-BR" sz="1800" b="0" i="0" u="none" baseline="0" dirty="0">
                <a:solidFill>
                  <a:srgbClr val="000000"/>
                </a:solidFill>
              </a:rPr>
              <a:t>pela penetração da larva </a:t>
            </a:r>
            <a:r>
              <a:rPr lang="pt-BR" sz="1800" b="0" i="0" u="none" baseline="0" dirty="0" err="1">
                <a:solidFill>
                  <a:srgbClr val="000000"/>
                </a:solidFill>
              </a:rPr>
              <a:t>cercária</a:t>
            </a:r>
            <a:r>
              <a:rPr lang="pt-BR" sz="1800" b="0" i="0" u="none" baseline="0" dirty="0">
                <a:solidFill>
                  <a:srgbClr val="000000"/>
                </a:solidFill>
              </a:rPr>
              <a:t> na pele.</a:t>
            </a:r>
            <a:endParaRPr lang="pt-BR" dirty="0">
              <a:solidFill>
                <a:srgbClr val="000000"/>
              </a:solidFill>
            </a:endParaRPr>
          </a:p>
          <a:p>
            <a:pPr algn="l"/>
            <a:endParaRPr lang="pt-BR" sz="1800" b="0" i="0" u="none" baseline="0" dirty="0">
              <a:solidFill>
                <a:srgbClr val="000000"/>
              </a:solidFill>
            </a:endParaRPr>
          </a:p>
          <a:p>
            <a:pPr algn="l"/>
            <a:r>
              <a:rPr lang="pt-BR" b="1" dirty="0">
                <a:solidFill>
                  <a:srgbClr val="000000"/>
                </a:solidFill>
              </a:rPr>
              <a:t>S</a:t>
            </a:r>
            <a:r>
              <a:rPr lang="pt-BR" sz="1800" b="1" i="0" u="none" baseline="0" dirty="0">
                <a:solidFill>
                  <a:srgbClr val="000000"/>
                </a:solidFill>
              </a:rPr>
              <a:t>intomas</a:t>
            </a:r>
            <a:r>
              <a:rPr lang="pt-BR" sz="1800" b="0" i="0" u="none" baseline="0" dirty="0">
                <a:solidFill>
                  <a:srgbClr val="000000"/>
                </a:solidFill>
              </a:rPr>
              <a:t>: </a:t>
            </a:r>
            <a:r>
              <a:rPr lang="pt-BR" dirty="0">
                <a:latin typeface="FrutigerLTStd-Light"/>
              </a:rPr>
              <a:t>acúmulo de líquido no abdome da pessoa infectada.</a:t>
            </a:r>
            <a:r>
              <a:rPr lang="pt-BR" dirty="0">
                <a:solidFill>
                  <a:srgbClr val="000000"/>
                </a:solidFill>
                <a:latin typeface="FrutigerLTStd-Light"/>
              </a:rPr>
              <a:t> Por esse sintoma, a doença é popularmente conhecida como barriga</a:t>
            </a:r>
            <a:r>
              <a:rPr lang="pt-BR" dirty="0">
                <a:latin typeface="FrutigerLTStd-Light"/>
              </a:rPr>
              <a:t>-d’água.</a:t>
            </a:r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014D161C-B2B2-E4E1-13A5-358E31E68678}"/>
              </a:ext>
            </a:extLst>
          </p:cNvPr>
          <p:cNvSpPr/>
          <p:nvPr/>
        </p:nvSpPr>
        <p:spPr>
          <a:xfrm>
            <a:off x="1091240" y="2680012"/>
            <a:ext cx="9863795" cy="4054839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9E11C676-CE9C-40CD-A798-4EEF7805F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748" y="1414010"/>
            <a:ext cx="6539117" cy="499099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D841992-2B22-C1D7-DF8D-EC8D34F25A80}"/>
              </a:ext>
            </a:extLst>
          </p:cNvPr>
          <p:cNvSpPr txBox="1"/>
          <p:nvPr/>
        </p:nvSpPr>
        <p:spPr>
          <a:xfrm>
            <a:off x="566156" y="1414010"/>
            <a:ext cx="51151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800" b="0" i="0" u="none" strike="noStrike" baseline="0" dirty="0"/>
              <a:t>Vermes parasitas são aqueles que se instalam em alguma região do organismo hospedeiro e provocam </a:t>
            </a:r>
            <a:r>
              <a:rPr lang="pt-BR" sz="1800" b="1" i="0" u="none" strike="noStrike" baseline="0" dirty="0"/>
              <a:t>verminoses</a:t>
            </a:r>
            <a:r>
              <a:rPr lang="pt-BR" sz="1800" b="0" i="0" u="none" strike="noStrike" baseline="0" dirty="0"/>
              <a:t>. São comuns em locais com falta de saneamento básico e de condições de higiene.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01241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11</a:t>
            </a:fld>
            <a:endParaRPr lang="pt-BR"/>
          </a:p>
        </p:txBody>
      </p:sp>
      <p:pic>
        <p:nvPicPr>
          <p:cNvPr id="11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144FE898-FE3C-EBB4-FCA6-C4C46CA94026}"/>
              </a:ext>
            </a:extLst>
          </p:cNvPr>
          <p:cNvSpPr txBox="1">
            <a:spLocks/>
          </p:cNvSpPr>
          <p:nvPr/>
        </p:nvSpPr>
        <p:spPr>
          <a:xfrm>
            <a:off x="0" y="685412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Doenças causadas por vermes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2477C4-4275-49B1-2442-5014E3512C54}"/>
              </a:ext>
            </a:extLst>
          </p:cNvPr>
          <p:cNvSpPr txBox="1"/>
          <p:nvPr/>
        </p:nvSpPr>
        <p:spPr>
          <a:xfrm>
            <a:off x="1072583" y="1910043"/>
            <a:ext cx="319594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i="0" u="none" baseline="0" dirty="0"/>
              <a:t>TENÍASE</a:t>
            </a:r>
          </a:p>
          <a:p>
            <a:pPr algn="l"/>
            <a:endParaRPr lang="pt-BR" dirty="0"/>
          </a:p>
          <a:p>
            <a:pPr algn="l"/>
            <a:r>
              <a:rPr lang="pt-BR" sz="1800" b="1" i="0" u="none" baseline="0" dirty="0">
                <a:solidFill>
                  <a:srgbClr val="000000"/>
                </a:solidFill>
              </a:rPr>
              <a:t>Agente patog</a:t>
            </a:r>
            <a:r>
              <a:rPr lang="pt-BR" b="1" dirty="0">
                <a:solidFill>
                  <a:srgbClr val="000000"/>
                </a:solidFill>
              </a:rPr>
              <a:t>ênico</a:t>
            </a:r>
            <a:r>
              <a:rPr lang="pt-BR" dirty="0">
                <a:solidFill>
                  <a:srgbClr val="000000"/>
                </a:solidFill>
              </a:rPr>
              <a:t>: platelminto </a:t>
            </a:r>
            <a:r>
              <a:rPr lang="pt-BR" i="1" dirty="0" err="1">
                <a:latin typeface="FrutigerLT-LightItalic"/>
              </a:rPr>
              <a:t>Taenia</a:t>
            </a:r>
            <a:r>
              <a:rPr lang="pt-BR" i="1" dirty="0">
                <a:latin typeface="FrutigerLT-LightItalic"/>
              </a:rPr>
              <a:t> </a:t>
            </a:r>
            <a:r>
              <a:rPr lang="pt-BR" i="1" dirty="0" err="1">
                <a:latin typeface="FrutigerLT-LightItalic"/>
              </a:rPr>
              <a:t>saginata</a:t>
            </a:r>
            <a:r>
              <a:rPr lang="pt-BR" i="1" dirty="0">
                <a:latin typeface="FrutigerLT-LightItalic"/>
              </a:rPr>
              <a:t> </a:t>
            </a:r>
            <a:r>
              <a:rPr lang="pt-BR" dirty="0">
                <a:latin typeface="FrutigerLT-LightItalic"/>
              </a:rPr>
              <a:t>ou </a:t>
            </a:r>
            <a:r>
              <a:rPr lang="pt-BR" i="1" dirty="0" err="1">
                <a:latin typeface="FrutigerLT-LightItalic"/>
              </a:rPr>
              <a:t>Taenia</a:t>
            </a:r>
            <a:r>
              <a:rPr lang="pt-BR" i="1" dirty="0">
                <a:latin typeface="FrutigerLT-LightItalic"/>
              </a:rPr>
              <a:t> </a:t>
            </a:r>
            <a:r>
              <a:rPr lang="pt-BR" i="1" dirty="0" err="1">
                <a:latin typeface="FrutigerLT-LightItalic"/>
              </a:rPr>
              <a:t>solium</a:t>
            </a:r>
            <a:endParaRPr lang="pt-BR" dirty="0">
              <a:latin typeface="FrutigerLTStd-Light"/>
            </a:endParaRPr>
          </a:p>
          <a:p>
            <a:pPr algn="l"/>
            <a:endParaRPr lang="pt-BR" sz="1800" b="1" i="0" u="none" baseline="0" dirty="0">
              <a:solidFill>
                <a:srgbClr val="000000"/>
              </a:solidFill>
            </a:endParaRPr>
          </a:p>
          <a:p>
            <a:pPr algn="l"/>
            <a:r>
              <a:rPr lang="pt-BR" sz="1800" b="1" i="0" u="none" baseline="0" dirty="0">
                <a:solidFill>
                  <a:srgbClr val="000000"/>
                </a:solidFill>
              </a:rPr>
              <a:t>Transmissão</a:t>
            </a:r>
            <a:r>
              <a:rPr lang="pt-BR" sz="1800" i="0" u="none" baseline="0" dirty="0">
                <a:solidFill>
                  <a:srgbClr val="000000"/>
                </a:solidFill>
              </a:rPr>
              <a:t>: </a:t>
            </a:r>
            <a:r>
              <a:rPr lang="pt-BR" sz="1800" b="0" i="0" u="none" baseline="0" dirty="0">
                <a:solidFill>
                  <a:srgbClr val="000000"/>
                </a:solidFill>
              </a:rPr>
              <a:t>pela ingestão de carne de porco ou de boi contaminadas.</a:t>
            </a:r>
            <a:endParaRPr lang="pt-BR" dirty="0">
              <a:solidFill>
                <a:srgbClr val="000000"/>
              </a:solidFill>
            </a:endParaRPr>
          </a:p>
          <a:p>
            <a:pPr algn="l"/>
            <a:endParaRPr lang="pt-BR" sz="1800" b="0" i="0" u="none" baseline="0" dirty="0">
              <a:solidFill>
                <a:srgbClr val="000000"/>
              </a:solidFill>
            </a:endParaRPr>
          </a:p>
          <a:p>
            <a:pPr algn="l"/>
            <a:r>
              <a:rPr lang="pt-BR" b="1" dirty="0">
                <a:solidFill>
                  <a:srgbClr val="000000"/>
                </a:solidFill>
              </a:rPr>
              <a:t>S</a:t>
            </a:r>
            <a:r>
              <a:rPr lang="pt-BR" sz="1800" b="1" i="0" u="none" baseline="0" dirty="0">
                <a:solidFill>
                  <a:srgbClr val="000000"/>
                </a:solidFill>
              </a:rPr>
              <a:t>intomas</a:t>
            </a:r>
            <a:r>
              <a:rPr lang="pt-BR" sz="1800" b="0" i="0" u="none" baseline="0" dirty="0">
                <a:solidFill>
                  <a:srgbClr val="000000"/>
                </a:solidFill>
              </a:rPr>
              <a:t>: </a:t>
            </a:r>
            <a:r>
              <a:rPr lang="pt-BR" dirty="0">
                <a:latin typeface="FrutigerLTStd-Light"/>
              </a:rPr>
              <a:t>a maioria dos casos é assintomática, mas pode apresentar diarreia, dores abdominais e náuseas.</a:t>
            </a:r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7440392-1DF9-2A3C-1694-43AF2522CA76}"/>
              </a:ext>
            </a:extLst>
          </p:cNvPr>
          <p:cNvSpPr/>
          <p:nvPr/>
        </p:nvSpPr>
        <p:spPr>
          <a:xfrm>
            <a:off x="941849" y="1808039"/>
            <a:ext cx="10046880" cy="4548311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FBDBA1C6-4232-65E1-1830-4BBDC2181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263" y="1689543"/>
            <a:ext cx="7106429" cy="429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49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12</a:t>
            </a:fld>
            <a:endParaRPr lang="pt-BR"/>
          </a:p>
        </p:txBody>
      </p:sp>
      <p:pic>
        <p:nvPicPr>
          <p:cNvPr id="11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144FE898-FE3C-EBB4-FCA6-C4C46CA94026}"/>
              </a:ext>
            </a:extLst>
          </p:cNvPr>
          <p:cNvSpPr txBox="1">
            <a:spLocks/>
          </p:cNvSpPr>
          <p:nvPr/>
        </p:nvSpPr>
        <p:spPr>
          <a:xfrm>
            <a:off x="0" y="676659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Doenças causadas por vermes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2477C4-4275-49B1-2442-5014E3512C54}"/>
              </a:ext>
            </a:extLst>
          </p:cNvPr>
          <p:cNvSpPr txBox="1"/>
          <p:nvPr/>
        </p:nvSpPr>
        <p:spPr>
          <a:xfrm>
            <a:off x="1072583" y="1910043"/>
            <a:ext cx="319594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i="0" u="none" baseline="0" dirty="0"/>
              <a:t>ASCARIDÍASE</a:t>
            </a:r>
          </a:p>
          <a:p>
            <a:pPr algn="l"/>
            <a:endParaRPr lang="pt-BR" dirty="0"/>
          </a:p>
          <a:p>
            <a:pPr algn="l"/>
            <a:r>
              <a:rPr lang="pt-BR" sz="1800" b="1" i="0" u="none" baseline="0" dirty="0">
                <a:solidFill>
                  <a:srgbClr val="000000"/>
                </a:solidFill>
              </a:rPr>
              <a:t>Agente patog</a:t>
            </a:r>
            <a:r>
              <a:rPr lang="pt-BR" b="1" dirty="0">
                <a:solidFill>
                  <a:srgbClr val="000000"/>
                </a:solidFill>
              </a:rPr>
              <a:t>ênico</a:t>
            </a:r>
            <a:r>
              <a:rPr lang="pt-BR" dirty="0">
                <a:solidFill>
                  <a:srgbClr val="000000"/>
                </a:solidFill>
              </a:rPr>
              <a:t>: nematódeo </a:t>
            </a:r>
            <a:r>
              <a:rPr lang="pt-BR" i="1" dirty="0">
                <a:latin typeface="FrutigerLT-LightItalic"/>
              </a:rPr>
              <a:t>Ascaris lumbricoides </a:t>
            </a:r>
            <a:r>
              <a:rPr lang="pt-BR" dirty="0">
                <a:latin typeface="FrutigerLT-LightItalic"/>
              </a:rPr>
              <a:t>(lombriga)</a:t>
            </a:r>
            <a:endParaRPr lang="pt-BR" dirty="0">
              <a:latin typeface="FrutigerLTStd-Light"/>
            </a:endParaRPr>
          </a:p>
          <a:p>
            <a:pPr algn="l"/>
            <a:endParaRPr lang="pt-BR" sz="1800" b="1" i="0" u="none" baseline="0" dirty="0">
              <a:solidFill>
                <a:srgbClr val="000000"/>
              </a:solidFill>
            </a:endParaRPr>
          </a:p>
          <a:p>
            <a:pPr algn="l"/>
            <a:r>
              <a:rPr lang="pt-BR" sz="1800" b="1" i="0" u="none" baseline="0" dirty="0">
                <a:solidFill>
                  <a:srgbClr val="000000"/>
                </a:solidFill>
              </a:rPr>
              <a:t>Transmissão</a:t>
            </a:r>
            <a:r>
              <a:rPr lang="pt-BR" sz="1800" i="0" u="none" baseline="0" dirty="0">
                <a:solidFill>
                  <a:srgbClr val="000000"/>
                </a:solidFill>
              </a:rPr>
              <a:t>: </a:t>
            </a:r>
            <a:r>
              <a:rPr lang="pt-BR" sz="1800" b="0" i="0" u="none" baseline="0" dirty="0">
                <a:solidFill>
                  <a:srgbClr val="000000"/>
                </a:solidFill>
              </a:rPr>
              <a:t>pela ingestão de </a:t>
            </a:r>
            <a:r>
              <a:rPr lang="pt-BR" dirty="0">
                <a:solidFill>
                  <a:srgbClr val="000000"/>
                </a:solidFill>
              </a:rPr>
              <a:t>alimentos mal lavados e contaminados.</a:t>
            </a:r>
          </a:p>
          <a:p>
            <a:pPr algn="l"/>
            <a:endParaRPr lang="pt-BR" sz="1800" b="0" i="0" u="none" baseline="0" dirty="0">
              <a:solidFill>
                <a:srgbClr val="000000"/>
              </a:solidFill>
            </a:endParaRPr>
          </a:p>
          <a:p>
            <a:pPr algn="l"/>
            <a:r>
              <a:rPr lang="pt-BR" b="1" dirty="0">
                <a:solidFill>
                  <a:srgbClr val="000000"/>
                </a:solidFill>
              </a:rPr>
              <a:t>S</a:t>
            </a:r>
            <a:r>
              <a:rPr lang="pt-BR" sz="1800" b="1" i="0" u="none" baseline="0" dirty="0">
                <a:solidFill>
                  <a:srgbClr val="000000"/>
                </a:solidFill>
              </a:rPr>
              <a:t>intomas</a:t>
            </a:r>
            <a:r>
              <a:rPr lang="pt-BR" sz="1800" b="0" i="0" u="none" baseline="0" dirty="0">
                <a:solidFill>
                  <a:srgbClr val="000000"/>
                </a:solidFill>
              </a:rPr>
              <a:t>: </a:t>
            </a:r>
            <a:r>
              <a:rPr lang="pt-BR" dirty="0">
                <a:latin typeface="FrutigerLTStd-Light"/>
              </a:rPr>
              <a:t>inchaço, pneumonia, dores abdominais, desnutrição, retenção de líquidos. O intestino pode ficar completamente obstruído.</a:t>
            </a:r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7440392-1DF9-2A3C-1694-43AF2522CA76}"/>
              </a:ext>
            </a:extLst>
          </p:cNvPr>
          <p:cNvSpPr/>
          <p:nvPr/>
        </p:nvSpPr>
        <p:spPr>
          <a:xfrm>
            <a:off x="941849" y="1808039"/>
            <a:ext cx="10046880" cy="4054839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2EE3A98-782A-F186-2EDA-9BFC0A1D4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324" y="1329389"/>
            <a:ext cx="7075074" cy="512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1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extLst>
              <a:ext uri="{FF2B5EF4-FFF2-40B4-BE49-F238E27FC236}">
                <a16:creationId xmlns:a16="http://schemas.microsoft.com/office/drawing/2014/main" id="{9E668E82-5FA8-F00F-BB14-B2F4F4E519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01" b="12356"/>
          <a:stretch/>
        </p:blipFill>
        <p:spPr>
          <a:xfrm>
            <a:off x="9457760" y="1444199"/>
            <a:ext cx="2351237" cy="2332409"/>
          </a:xfrm>
          <a:prstGeom prst="ellipse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044147B6-7C03-F9C9-51D1-07372281D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246" y="4173747"/>
            <a:ext cx="2574767" cy="2547728"/>
          </a:xfrm>
          <a:prstGeom prst="ellipse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1D8C32B-D3E2-A1DC-D8F2-F2318DDC7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030" y="1498783"/>
            <a:ext cx="2351236" cy="2330429"/>
          </a:xfrm>
          <a:prstGeom prst="ellipse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D7D4142E-D1BB-2908-F523-31FA9652B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5497" y="4194978"/>
            <a:ext cx="2570475" cy="2526497"/>
          </a:xfrm>
          <a:prstGeom prst="ellipse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B804425-7743-42D2-A203-3E67545BFA65}"/>
              </a:ext>
            </a:extLst>
          </p:cNvPr>
          <p:cNvSpPr txBox="1">
            <a:spLocks/>
          </p:cNvSpPr>
          <p:nvPr/>
        </p:nvSpPr>
        <p:spPr>
          <a:xfrm>
            <a:off x="0" y="625176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Atitudes que preservam a saúde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13</a:t>
            </a:fld>
            <a:endParaRPr lang="pt-BR"/>
          </a:p>
        </p:txBody>
      </p:sp>
      <p:pic>
        <p:nvPicPr>
          <p:cNvPr id="10" name="Google Shape;67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9A00C60C-5630-0213-12F2-C27022187685}"/>
              </a:ext>
            </a:extLst>
          </p:cNvPr>
          <p:cNvGrpSpPr/>
          <p:nvPr/>
        </p:nvGrpSpPr>
        <p:grpSpPr>
          <a:xfrm>
            <a:off x="479535" y="2840095"/>
            <a:ext cx="11474900" cy="2394126"/>
            <a:chOff x="479535" y="1790783"/>
            <a:chExt cx="11474900" cy="2394126"/>
          </a:xfrm>
        </p:grpSpPr>
        <p:sp>
          <p:nvSpPr>
            <p:cNvPr id="7" name="Seta: Divisa 6">
              <a:extLst>
                <a:ext uri="{FF2B5EF4-FFF2-40B4-BE49-F238E27FC236}">
                  <a16:creationId xmlns:a16="http://schemas.microsoft.com/office/drawing/2014/main" id="{DC0D694C-3A80-4E26-94DD-03C3C28BA6C1}"/>
                </a:ext>
              </a:extLst>
            </p:cNvPr>
            <p:cNvSpPr/>
            <p:nvPr/>
          </p:nvSpPr>
          <p:spPr>
            <a:xfrm>
              <a:off x="7210265" y="2407274"/>
              <a:ext cx="2710730" cy="1195199"/>
            </a:xfrm>
            <a:prstGeom prst="chevron">
              <a:avLst/>
            </a:prstGeom>
            <a:solidFill>
              <a:srgbClr val="ADC1E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F9E47DFF-D5F9-7057-7A9E-3003362181D1}"/>
                </a:ext>
              </a:extLst>
            </p:cNvPr>
            <p:cNvGrpSpPr/>
            <p:nvPr/>
          </p:nvGrpSpPr>
          <p:grpSpPr>
            <a:xfrm>
              <a:off x="479535" y="1790783"/>
              <a:ext cx="11474900" cy="2394126"/>
              <a:chOff x="479535" y="1790783"/>
              <a:chExt cx="11474900" cy="2394126"/>
            </a:xfrm>
          </p:grpSpPr>
          <p:graphicFrame>
            <p:nvGraphicFramePr>
              <p:cNvPr id="4" name="Diagrama 3">
                <a:extLst>
                  <a:ext uri="{FF2B5EF4-FFF2-40B4-BE49-F238E27FC236}">
                    <a16:creationId xmlns:a16="http://schemas.microsoft.com/office/drawing/2014/main" id="{B2A9EF2B-C50F-4500-9380-3CB2AD15393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00499538"/>
                  </p:ext>
                </p:extLst>
              </p:nvPr>
            </p:nvGraphicFramePr>
            <p:xfrm>
              <a:off x="479535" y="1790783"/>
              <a:ext cx="7105493" cy="239412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  <p:sp>
            <p:nvSpPr>
              <p:cNvPr id="8" name="Seta: Divisa 4">
                <a:extLst>
                  <a:ext uri="{FF2B5EF4-FFF2-40B4-BE49-F238E27FC236}">
                    <a16:creationId xmlns:a16="http://schemas.microsoft.com/office/drawing/2014/main" id="{1BF745A9-B054-47BA-B034-C1FDDBA44520}"/>
                  </a:ext>
                </a:extLst>
              </p:cNvPr>
              <p:cNvSpPr txBox="1"/>
              <p:nvPr/>
            </p:nvSpPr>
            <p:spPr>
              <a:xfrm>
                <a:off x="7947236" y="2390246"/>
                <a:ext cx="1662536" cy="119519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4008" tIns="21336" rIns="21336" bIns="21336" numCol="1" spcCol="1270" anchor="ctr" anchorCtr="0">
                <a:noAutofit/>
              </a:bodyPr>
              <a:lstStyle/>
              <a:p>
                <a:r>
                  <a:rPr lang="pt-BR" sz="1600" dirty="0"/>
                  <a:t>Combater mosquitos vetores</a:t>
                </a:r>
              </a:p>
              <a:p>
                <a:r>
                  <a:rPr lang="pt-BR" sz="1600" dirty="0"/>
                  <a:t>de doenças</a:t>
                </a:r>
                <a:endParaRPr lang="pt-BR" sz="1600" kern="1200" dirty="0"/>
              </a:p>
            </p:txBody>
          </p:sp>
          <p:grpSp>
            <p:nvGrpSpPr>
              <p:cNvPr id="13" name="Agrupar 12">
                <a:extLst>
                  <a:ext uri="{FF2B5EF4-FFF2-40B4-BE49-F238E27FC236}">
                    <a16:creationId xmlns:a16="http://schemas.microsoft.com/office/drawing/2014/main" id="{EB72B1BF-8569-A6C0-6140-F2EB4B0254CA}"/>
                  </a:ext>
                </a:extLst>
              </p:cNvPr>
              <p:cNvGrpSpPr/>
              <p:nvPr/>
            </p:nvGrpSpPr>
            <p:grpSpPr>
              <a:xfrm>
                <a:off x="9609772" y="2372830"/>
                <a:ext cx="2344663" cy="1212613"/>
                <a:chOff x="7451241" y="3874867"/>
                <a:chExt cx="2344663" cy="1212613"/>
              </a:xfrm>
            </p:grpSpPr>
            <p:sp>
              <p:nvSpPr>
                <p:cNvPr id="5" name="Seta: Divisa 4">
                  <a:extLst>
                    <a:ext uri="{FF2B5EF4-FFF2-40B4-BE49-F238E27FC236}">
                      <a16:creationId xmlns:a16="http://schemas.microsoft.com/office/drawing/2014/main" id="{B1E4E05E-FF49-FA80-EF87-CCA44A3A2BE7}"/>
                    </a:ext>
                  </a:extLst>
                </p:cNvPr>
                <p:cNvSpPr/>
                <p:nvPr/>
              </p:nvSpPr>
              <p:spPr>
                <a:xfrm>
                  <a:off x="7451241" y="3874867"/>
                  <a:ext cx="2210875" cy="1195199"/>
                </a:xfrm>
                <a:prstGeom prst="chevron">
                  <a:avLst/>
                </a:prstGeom>
                <a:solidFill>
                  <a:srgbClr val="CAD7EE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2" name="Seta: Divisa 4">
                  <a:extLst>
                    <a:ext uri="{FF2B5EF4-FFF2-40B4-BE49-F238E27FC236}">
                      <a16:creationId xmlns:a16="http://schemas.microsoft.com/office/drawing/2014/main" id="{B768538E-0C6D-F3D9-1D3E-A9312CFA424A}"/>
                    </a:ext>
                  </a:extLst>
                </p:cNvPr>
                <p:cNvSpPr txBox="1"/>
                <p:nvPr/>
              </p:nvSpPr>
              <p:spPr>
                <a:xfrm>
                  <a:off x="8133368" y="3892283"/>
                  <a:ext cx="1662536" cy="1195197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64008" tIns="21336" rIns="21336" bIns="21336" numCol="1" spcCol="1270" anchor="ctr" anchorCtr="0">
                  <a:noAutofit/>
                </a:bodyPr>
                <a:lstStyle/>
                <a:p>
                  <a:r>
                    <a:rPr lang="pt-BR" sz="1600" dirty="0"/>
                    <a:t>Vacinar-se</a:t>
                  </a:r>
                  <a:endParaRPr lang="pt-BR" sz="1600" kern="1200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50192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319852-72CA-499A-A7D7-843B7F9B8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2015067"/>
            <a:ext cx="9144000" cy="1265027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ctr">
            <a:noAutofit/>
          </a:bodyPr>
          <a:lstStyle/>
          <a:p>
            <a:r>
              <a:rPr lang="pt-BR" sz="4800" dirty="0">
                <a:latin typeface="+mn-lt"/>
              </a:rPr>
              <a:t>Apresentação 6 – </a:t>
            </a:r>
            <a:r>
              <a:rPr lang="pt-BR" sz="4800" b="1" dirty="0">
                <a:latin typeface="+mn-lt"/>
              </a:rPr>
              <a:t>SAÚDE PÚBLICA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C68A911-5C66-40CF-ABB9-9E4C0C256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3558538"/>
            <a:ext cx="9144000" cy="1953100"/>
          </a:xfrm>
        </p:spPr>
        <p:txBody>
          <a:bodyPr>
            <a:noAutofit/>
          </a:bodyPr>
          <a:lstStyle/>
          <a:p>
            <a:r>
              <a:rPr lang="pt-BR" sz="3600" b="1" dirty="0"/>
              <a:t>O que é saúde pública</a:t>
            </a:r>
          </a:p>
          <a:p>
            <a:r>
              <a:rPr lang="pt-BR" sz="3600" b="1" dirty="0"/>
              <a:t>A saúde da população: vacinas e soros</a:t>
            </a:r>
          </a:p>
          <a:p>
            <a:r>
              <a:rPr lang="pt-BR" sz="3600" b="1" dirty="0">
                <a:latin typeface="+mn-lt"/>
              </a:rPr>
              <a:t>Saúde pública e indicadores de saúde pública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14</a:t>
            </a:fld>
            <a:endParaRPr lang="pt-BR"/>
          </a:p>
        </p:txBody>
      </p:sp>
      <p:pic>
        <p:nvPicPr>
          <p:cNvPr id="5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6367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E76A7E-190E-471F-87A9-E9FE7A7AA369}"/>
              </a:ext>
            </a:extLst>
          </p:cNvPr>
          <p:cNvSpPr txBox="1">
            <a:spLocks/>
          </p:cNvSpPr>
          <p:nvPr/>
        </p:nvSpPr>
        <p:spPr>
          <a:xfrm>
            <a:off x="0" y="638718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Saúde pública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93CDB21-1A81-4406-A40E-12D9AD6550D3}"/>
              </a:ext>
            </a:extLst>
          </p:cNvPr>
          <p:cNvSpPr/>
          <p:nvPr/>
        </p:nvSpPr>
        <p:spPr>
          <a:xfrm>
            <a:off x="5876143" y="1504795"/>
            <a:ext cx="5306518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pt-BR" b="1" dirty="0"/>
              <a:t>Saúde pública </a:t>
            </a:r>
            <a:r>
              <a:rPr lang="pt-BR" dirty="0"/>
              <a:t>é o</a:t>
            </a:r>
            <a:r>
              <a:rPr lang="pt-BR" sz="1800" b="0" i="0" u="none" strike="noStrike" baseline="0" dirty="0"/>
              <a:t> conjunto de medidas que tem como objetivo garantir a saúde da população e compreende ações do governo.</a:t>
            </a:r>
            <a:endParaRPr lang="pt-BR" sz="260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749E88C-85A6-471D-8CB3-181DCE22D5A2}"/>
              </a:ext>
            </a:extLst>
          </p:cNvPr>
          <p:cNvSpPr/>
          <p:nvPr/>
        </p:nvSpPr>
        <p:spPr>
          <a:xfrm>
            <a:off x="5831172" y="2544240"/>
            <a:ext cx="55226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Além da </a:t>
            </a:r>
            <a:r>
              <a:rPr lang="pt-BR" b="1" dirty="0"/>
              <a:t>vacinação</a:t>
            </a:r>
            <a:r>
              <a:rPr lang="pt-BR" dirty="0"/>
              <a:t>, outras intervenções estão relacionadas à saúde pública, como </a:t>
            </a:r>
            <a:r>
              <a:rPr lang="pt-BR" b="1" dirty="0"/>
              <a:t>a coleta de resíduos sólidos</a:t>
            </a:r>
            <a:r>
              <a:rPr lang="pt-BR" dirty="0"/>
              <a:t>, o </a:t>
            </a:r>
            <a:r>
              <a:rPr lang="pt-BR" b="1" dirty="0"/>
              <a:t>tratamento de água e esgoto</a:t>
            </a:r>
            <a:r>
              <a:rPr lang="pt-BR" dirty="0"/>
              <a:t> e a </a:t>
            </a:r>
            <a:r>
              <a:rPr lang="pt-BR" b="1" dirty="0"/>
              <a:t>manutenção dos bancos de sangue</a:t>
            </a:r>
            <a:r>
              <a:rPr lang="pt-BR" dirty="0"/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15</a:t>
            </a:fld>
            <a:endParaRPr lang="pt-BR"/>
          </a:p>
        </p:txBody>
      </p:sp>
      <p:pic>
        <p:nvPicPr>
          <p:cNvPr id="7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7DC78CB-B328-01D0-F27E-6DAEF8549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339" y="1504795"/>
            <a:ext cx="4733141" cy="5203030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9C3E9AE5-2191-4840-3D24-1FB8EBD32F4A}"/>
              </a:ext>
            </a:extLst>
          </p:cNvPr>
          <p:cNvSpPr/>
          <p:nvPr/>
        </p:nvSpPr>
        <p:spPr>
          <a:xfrm>
            <a:off x="8439461" y="4127129"/>
            <a:ext cx="2743200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pt-BR"/>
              <a:t>Algumas ações comunitárias, como mutirões contra dengue ou campanhas escolares podem reforçar um serviço de saúde pública.</a:t>
            </a:r>
            <a:endParaRPr lang="pt-BR" sz="260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93993D0-8188-BBC4-ADFA-4ECD175A8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37740">
            <a:off x="5913243" y="4071792"/>
            <a:ext cx="2229551" cy="245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76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5619A0-AEFA-439B-8F31-C40458585CFA}"/>
              </a:ext>
            </a:extLst>
          </p:cNvPr>
          <p:cNvSpPr txBox="1">
            <a:spLocks/>
          </p:cNvSpPr>
          <p:nvPr/>
        </p:nvSpPr>
        <p:spPr>
          <a:xfrm>
            <a:off x="-575722" y="804038"/>
            <a:ext cx="7907867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>
                <a:latin typeface="+mn-lt"/>
              </a:rPr>
              <a:t>O corpo e as doenças transmissíveis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8B4FA64F-3557-4C0D-AAE5-DCEDD927E7FA}"/>
              </a:ext>
            </a:extLst>
          </p:cNvPr>
          <p:cNvGrpSpPr/>
          <p:nvPr/>
        </p:nvGrpSpPr>
        <p:grpSpPr>
          <a:xfrm>
            <a:off x="811834" y="2580558"/>
            <a:ext cx="5253319" cy="3895012"/>
            <a:chOff x="3109630" y="1358383"/>
            <a:chExt cx="5253319" cy="3895012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157EA105-A9B9-4543-B650-2B68FC62FD9A}"/>
                </a:ext>
              </a:extLst>
            </p:cNvPr>
            <p:cNvSpPr/>
            <p:nvPr/>
          </p:nvSpPr>
          <p:spPr>
            <a:xfrm>
              <a:off x="3947088" y="1358383"/>
              <a:ext cx="3574186" cy="6463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pt-BR"/>
                <a:t>Agentes infecciosos: vírus, bactérias, protozoários, fungos etc.</a:t>
              </a:r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CAC8364C-4DA4-48C4-914A-B08829BE0166}"/>
                </a:ext>
              </a:extLst>
            </p:cNvPr>
            <p:cNvSpPr/>
            <p:nvPr/>
          </p:nvSpPr>
          <p:spPr>
            <a:xfrm>
              <a:off x="4709830" y="2527734"/>
              <a:ext cx="2071969" cy="6463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/>
                <a:t>Imunidade (defesa do organismo) </a:t>
              </a:r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992263F7-C7CA-4CE0-9EF7-03D16C42600A}"/>
                </a:ext>
              </a:extLst>
            </p:cNvPr>
            <p:cNvSpPr/>
            <p:nvPr/>
          </p:nvSpPr>
          <p:spPr>
            <a:xfrm>
              <a:off x="3109630" y="4022289"/>
              <a:ext cx="2071969" cy="123110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/>
                <a:t>Inata</a:t>
              </a:r>
            </a:p>
            <a:p>
              <a:pPr algn="ctr"/>
              <a:r>
                <a:rPr lang="pt-BR" sz="1400"/>
                <a:t>Primeira linha de defesa: pele e mucosas</a:t>
              </a:r>
            </a:p>
            <a:p>
              <a:pPr algn="ctr"/>
              <a:r>
                <a:rPr lang="pt-BR" sz="1400"/>
                <a:t>Segunda linha de defesa: macrófagos</a:t>
              </a: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6A748255-3001-4561-9837-07A8B69979FF}"/>
                </a:ext>
              </a:extLst>
            </p:cNvPr>
            <p:cNvSpPr/>
            <p:nvPr/>
          </p:nvSpPr>
          <p:spPr>
            <a:xfrm>
              <a:off x="6290980" y="4022289"/>
              <a:ext cx="2071969" cy="80021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/>
                <a:t>Adquirida</a:t>
              </a:r>
            </a:p>
            <a:p>
              <a:pPr algn="ctr"/>
              <a:r>
                <a:rPr lang="pt-BR" sz="1400"/>
                <a:t>Produção de anticorpos pelos linfócitos</a:t>
              </a:r>
            </a:p>
          </p:txBody>
        </p: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1A82FDEE-D6F3-4166-B7BA-AF1A4A580BA5}"/>
                </a:ext>
              </a:extLst>
            </p:cNvPr>
            <p:cNvCxnSpPr>
              <a:cxnSpLocks/>
              <a:stCxn id="3" idx="2"/>
              <a:endCxn id="4" idx="0"/>
            </p:cNvCxnSpPr>
            <p:nvPr/>
          </p:nvCxnSpPr>
          <p:spPr>
            <a:xfrm>
              <a:off x="5734181" y="2004714"/>
              <a:ext cx="11634" cy="52302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onector: Angulado 10">
              <a:extLst>
                <a:ext uri="{FF2B5EF4-FFF2-40B4-BE49-F238E27FC236}">
                  <a16:creationId xmlns:a16="http://schemas.microsoft.com/office/drawing/2014/main" id="{A20FE07A-C9BD-4E76-9423-2F1DBF95743F}"/>
                </a:ext>
              </a:extLst>
            </p:cNvPr>
            <p:cNvCxnSpPr>
              <a:cxnSpLocks/>
              <a:stCxn id="4" idx="2"/>
              <a:endCxn id="5" idx="0"/>
            </p:cNvCxnSpPr>
            <p:nvPr/>
          </p:nvCxnSpPr>
          <p:spPr>
            <a:xfrm rot="5400000">
              <a:off x="4521603" y="2798077"/>
              <a:ext cx="848224" cy="160020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onector: Angulado 14">
              <a:extLst>
                <a:ext uri="{FF2B5EF4-FFF2-40B4-BE49-F238E27FC236}">
                  <a16:creationId xmlns:a16="http://schemas.microsoft.com/office/drawing/2014/main" id="{A18836BC-ED00-4225-8B9F-83DC322E5A4C}"/>
                </a:ext>
              </a:extLst>
            </p:cNvPr>
            <p:cNvCxnSpPr>
              <a:cxnSpLocks/>
              <a:endCxn id="6" idx="0"/>
            </p:cNvCxnSpPr>
            <p:nvPr/>
          </p:nvCxnSpPr>
          <p:spPr>
            <a:xfrm>
              <a:off x="5763029" y="3590731"/>
              <a:ext cx="1563936" cy="431558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" name="Imagem 19">
            <a:extLst>
              <a:ext uri="{FF2B5EF4-FFF2-40B4-BE49-F238E27FC236}">
                <a16:creationId xmlns:a16="http://schemas.microsoft.com/office/drawing/2014/main" id="{05243823-2EF5-4735-9461-2BCD3A256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751" y="2612311"/>
            <a:ext cx="4762499" cy="4245689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10FC5E00-AED5-42A5-AD3A-B587F31B6342}"/>
              </a:ext>
            </a:extLst>
          </p:cNvPr>
          <p:cNvSpPr/>
          <p:nvPr/>
        </p:nvSpPr>
        <p:spPr>
          <a:xfrm>
            <a:off x="6644751" y="1108407"/>
            <a:ext cx="47624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/>
              <a:t>Esquema da defesa inata do corpo feita por macrófagos. Essas células saem do vaso sanguíneo e atacam microrganismos que penetraram no corpo após romperem a barreira da pele ou da mucosa.</a:t>
            </a:r>
          </a:p>
        </p:txBody>
      </p:sp>
      <p:sp>
        <p:nvSpPr>
          <p:cNvPr id="23" name="Seta: para Baixo 22">
            <a:extLst>
              <a:ext uri="{FF2B5EF4-FFF2-40B4-BE49-F238E27FC236}">
                <a16:creationId xmlns:a16="http://schemas.microsoft.com/office/drawing/2014/main" id="{DBFE35C0-E33E-467C-8D69-581A4558FD56}"/>
              </a:ext>
            </a:extLst>
          </p:cNvPr>
          <p:cNvSpPr/>
          <p:nvPr/>
        </p:nvSpPr>
        <p:spPr>
          <a:xfrm>
            <a:off x="9186623" y="2205071"/>
            <a:ext cx="334285" cy="4432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16</a:t>
            </a:fld>
            <a:endParaRPr lang="pt-BR"/>
          </a:p>
        </p:txBody>
      </p:sp>
      <p:pic>
        <p:nvPicPr>
          <p:cNvPr id="16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5110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F6C450C2-03AB-4D8B-8F85-DCE7C07BC8F4}"/>
              </a:ext>
            </a:extLst>
          </p:cNvPr>
          <p:cNvSpPr txBox="1">
            <a:spLocks/>
          </p:cNvSpPr>
          <p:nvPr/>
        </p:nvSpPr>
        <p:spPr>
          <a:xfrm>
            <a:off x="444569" y="624255"/>
            <a:ext cx="11302862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Ligação antígeno-anticorpo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2C95448-7BAF-42B2-BA05-FECA243C1E3B}"/>
              </a:ext>
            </a:extLst>
          </p:cNvPr>
          <p:cNvSpPr/>
          <p:nvPr/>
        </p:nvSpPr>
        <p:spPr>
          <a:xfrm>
            <a:off x="2639581" y="6085519"/>
            <a:ext cx="72557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Esquema mostrando a ligação entre anticorpos e substâncias na superfície de dois tipos de microrganismo invasor. Note que as substâncias na superfície de cada agente invasor são diferentes. Os anticorpos são específicos para cada agente invasor.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61C3623-587A-429D-8D16-CD3AF1571EBD}"/>
              </a:ext>
            </a:extLst>
          </p:cNvPr>
          <p:cNvSpPr/>
          <p:nvPr/>
        </p:nvSpPr>
        <p:spPr>
          <a:xfrm>
            <a:off x="787467" y="4417728"/>
            <a:ext cx="19898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/>
              <a:t>Antígeno </a:t>
            </a:r>
            <a:r>
              <a:rPr lang="pt-BR" sz="1600" dirty="0"/>
              <a:t>é qualquer substância ou microrganismo estranho ao corpo.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C3E47BA-F714-4243-B22F-7E73DCD8F8E8}"/>
              </a:ext>
            </a:extLst>
          </p:cNvPr>
          <p:cNvSpPr/>
          <p:nvPr/>
        </p:nvSpPr>
        <p:spPr>
          <a:xfrm>
            <a:off x="9958922" y="4600717"/>
            <a:ext cx="22501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/>
              <a:t>Anticorpos</a:t>
            </a:r>
            <a:r>
              <a:rPr lang="pt-BR" sz="1600"/>
              <a:t> são substâncias que neutralizam e destroem tipos específicos de antígeno. 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5B18A085-CB3A-B4E0-CFCF-A4ADD5DDC00B}"/>
              </a:ext>
            </a:extLst>
          </p:cNvPr>
          <p:cNvGrpSpPr/>
          <p:nvPr/>
        </p:nvGrpSpPr>
        <p:grpSpPr>
          <a:xfrm>
            <a:off x="2113613" y="2345620"/>
            <a:ext cx="8124600" cy="3724511"/>
            <a:chOff x="2113613" y="2540490"/>
            <a:chExt cx="8124600" cy="3724511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E846B35A-580D-4B0C-98CA-027C5C49E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39581" y="2540490"/>
              <a:ext cx="7255735" cy="3724511"/>
            </a:xfrm>
            <a:prstGeom prst="rect">
              <a:avLst/>
            </a:prstGeom>
          </p:spPr>
        </p:pic>
        <p:cxnSp>
          <p:nvCxnSpPr>
            <p:cNvPr id="8" name="Conector de Seta Reta 7">
              <a:extLst>
                <a:ext uri="{FF2B5EF4-FFF2-40B4-BE49-F238E27FC236}">
                  <a16:creationId xmlns:a16="http://schemas.microsoft.com/office/drawing/2014/main" id="{94169672-CD20-4243-8F5C-D3123807B48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30979" y="4019809"/>
              <a:ext cx="607234" cy="7757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Conector de Seta Reta 10">
              <a:extLst>
                <a:ext uri="{FF2B5EF4-FFF2-40B4-BE49-F238E27FC236}">
                  <a16:creationId xmlns:a16="http://schemas.microsoft.com/office/drawing/2014/main" id="{AF689DA2-60F5-4586-BC9F-40559856A9C3}"/>
                </a:ext>
              </a:extLst>
            </p:cNvPr>
            <p:cNvCxnSpPr>
              <a:cxnSpLocks/>
            </p:cNvCxnSpPr>
            <p:nvPr/>
          </p:nvCxnSpPr>
          <p:spPr>
            <a:xfrm>
              <a:off x="2113613" y="5151207"/>
              <a:ext cx="944380" cy="2687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17</a:t>
            </a:fld>
            <a:endParaRPr lang="pt-BR"/>
          </a:p>
        </p:txBody>
      </p:sp>
      <p:pic>
        <p:nvPicPr>
          <p:cNvPr id="12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2A4978F-B43E-E306-01D4-8EF69F757DC4}"/>
              </a:ext>
            </a:extLst>
          </p:cNvPr>
          <p:cNvSpPr txBox="1"/>
          <p:nvPr/>
        </p:nvSpPr>
        <p:spPr>
          <a:xfrm>
            <a:off x="444568" y="1432195"/>
            <a:ext cx="113028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800" b="0" i="0" u="none" strike="noStrike" baseline="0" dirty="0"/>
              <a:t>Por vezes, a defesa inata não é suficiente para proteger o organismo. Nesses casos, outro tipo de leucócito entra em ação, produzindo </a:t>
            </a:r>
            <a:r>
              <a:rPr lang="pt-BR" sz="1800" b="1" i="0" u="none" strike="noStrike" baseline="0" dirty="0"/>
              <a:t>anticorpos</a:t>
            </a:r>
            <a:r>
              <a:rPr lang="pt-BR" sz="1800" b="0" i="0" u="none" strike="noStrike" baseline="0" dirty="0"/>
              <a:t>, que são proteínas produzidas pelo corpo que são capazes de neutralizar e destruir tipos específicos de antígeno.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27552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372F21-7C1B-4961-90A8-EC8AB7B17AD1}"/>
              </a:ext>
            </a:extLst>
          </p:cNvPr>
          <p:cNvSpPr txBox="1">
            <a:spLocks/>
          </p:cNvSpPr>
          <p:nvPr/>
        </p:nvSpPr>
        <p:spPr>
          <a:xfrm>
            <a:off x="0" y="787941"/>
            <a:ext cx="3489960" cy="19249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Vacinas: como elas funcionam?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75295" y="6268248"/>
            <a:ext cx="2743200" cy="365125"/>
          </a:xfrm>
        </p:spPr>
        <p:txBody>
          <a:bodyPr/>
          <a:lstStyle/>
          <a:p>
            <a:fld id="{E35A26C7-9605-49FB-8340-334AF9A90FA9}" type="slidenum">
              <a:rPr lang="pt-BR" smtClean="0"/>
              <a:t>18</a:t>
            </a:fld>
            <a:endParaRPr lang="pt-BR"/>
          </a:p>
        </p:txBody>
      </p:sp>
      <p:pic>
        <p:nvPicPr>
          <p:cNvPr id="9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5CBC96E-4017-0373-A181-B8ABDCCA7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960" y="589752"/>
            <a:ext cx="7893348" cy="6268247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06FAB0B4-A1D1-1C90-6613-8BA1D8825EED}"/>
              </a:ext>
            </a:extLst>
          </p:cNvPr>
          <p:cNvSpPr/>
          <p:nvPr/>
        </p:nvSpPr>
        <p:spPr>
          <a:xfrm>
            <a:off x="555302" y="3429000"/>
            <a:ext cx="2379355" cy="20313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pt-BR" dirty="0"/>
              <a:t>Em alguns casos, a vacina não impede a manifestação da doença, mas ela é fundamental para auxiliar o sistema imune a combatê-la.</a:t>
            </a:r>
          </a:p>
        </p:txBody>
      </p:sp>
    </p:spTree>
    <p:extLst>
      <p:ext uri="{BB962C8B-B14F-4D97-AF65-F5344CB8AC3E}">
        <p14:creationId xmlns:p14="http://schemas.microsoft.com/office/powerpoint/2010/main" val="2980275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F23DA8C6-CF43-5C3A-172A-E650FBE91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829" y="1681607"/>
            <a:ext cx="6538990" cy="390668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C372F21-7C1B-4961-90A8-EC8AB7B17AD1}"/>
              </a:ext>
            </a:extLst>
          </p:cNvPr>
          <p:cNvSpPr txBox="1">
            <a:spLocks/>
          </p:cNvSpPr>
          <p:nvPr/>
        </p:nvSpPr>
        <p:spPr>
          <a:xfrm>
            <a:off x="0" y="726076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Vacinas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3094E94-8352-462A-A14E-7BBE0E4F762B}"/>
              </a:ext>
            </a:extLst>
          </p:cNvPr>
          <p:cNvSpPr/>
          <p:nvPr/>
        </p:nvSpPr>
        <p:spPr>
          <a:xfrm>
            <a:off x="509667" y="2480786"/>
            <a:ext cx="22019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/>
              <a:t>As vacinas são compostas com os antígenos mortos ou enfraquecidos para estimular o organismo a produzir anticorpos (</a:t>
            </a:r>
            <a:r>
              <a:rPr lang="pt-BR" b="1"/>
              <a:t>resposta primária</a:t>
            </a:r>
            <a:r>
              <a:rPr lang="pt-BR"/>
              <a:t>).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557D3FB-3972-4CCC-8F1E-C5BF5190B4CB}"/>
              </a:ext>
            </a:extLst>
          </p:cNvPr>
          <p:cNvSpPr/>
          <p:nvPr/>
        </p:nvSpPr>
        <p:spPr>
          <a:xfrm>
            <a:off x="9354987" y="2171968"/>
            <a:ext cx="21946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/>
              <a:t>Caso o organismo entre em contato com o agente</a:t>
            </a:r>
          </a:p>
          <a:p>
            <a:r>
              <a:rPr lang="pt-BR"/>
              <a:t>causador de doença, a resposta das células de memória é rápida (</a:t>
            </a:r>
            <a:r>
              <a:rPr lang="pt-BR" b="1"/>
              <a:t>resposta secundária</a:t>
            </a:r>
            <a:r>
              <a:rPr lang="pt-BR"/>
              <a:t>), destruindo os invasores e impedindo o avanço da doença.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CBDD0087-FBF4-44D2-A816-E977B2ABE98D}"/>
              </a:ext>
            </a:extLst>
          </p:cNvPr>
          <p:cNvCxnSpPr>
            <a:cxnSpLocks/>
          </p:cNvCxnSpPr>
          <p:nvPr/>
        </p:nvCxnSpPr>
        <p:spPr>
          <a:xfrm>
            <a:off x="2503357" y="2687240"/>
            <a:ext cx="2201993" cy="369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68E1716C-B1A0-4C50-B213-1D7EB561DF49}"/>
              </a:ext>
            </a:extLst>
          </p:cNvPr>
          <p:cNvCxnSpPr>
            <a:cxnSpLocks/>
          </p:cNvCxnSpPr>
          <p:nvPr/>
        </p:nvCxnSpPr>
        <p:spPr>
          <a:xfrm flipH="1">
            <a:off x="7749915" y="2705695"/>
            <a:ext cx="1552904" cy="3972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19</a:t>
            </a:fld>
            <a:endParaRPr lang="pt-BR"/>
          </a:p>
        </p:txBody>
      </p:sp>
      <p:pic>
        <p:nvPicPr>
          <p:cNvPr id="9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9206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319852-72CA-499A-A7D7-843B7F9B8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44221"/>
            <a:ext cx="9144000" cy="943294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br>
              <a:rPr lang="pt-BR" sz="4800" b="1" dirty="0">
                <a:latin typeface="+mn-lt"/>
              </a:rPr>
            </a:br>
            <a:r>
              <a:rPr lang="pt-BR" sz="4800" dirty="0">
                <a:latin typeface="+mn-lt"/>
              </a:rPr>
              <a:t>Apresentação 5 – </a:t>
            </a:r>
            <a:r>
              <a:rPr lang="pt-BR" sz="4800" b="1" dirty="0">
                <a:latin typeface="+mn-lt"/>
              </a:rPr>
              <a:t>SAÚDE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C68A911-5C66-40CF-ABB9-9E4C0C256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87729"/>
            <a:ext cx="9144000" cy="1923917"/>
          </a:xfrm>
        </p:spPr>
        <p:txBody>
          <a:bodyPr>
            <a:noAutofit/>
          </a:bodyPr>
          <a:lstStyle/>
          <a:p>
            <a:r>
              <a:rPr lang="pt-BR" sz="3600" b="1" dirty="0">
                <a:latin typeface="+mn-lt"/>
              </a:rPr>
              <a:t>Conhecimento sobre as doenças transmissíveis</a:t>
            </a:r>
          </a:p>
          <a:p>
            <a:r>
              <a:rPr lang="pt-BR" sz="3600" b="1" dirty="0">
                <a:latin typeface="+mn-lt"/>
              </a:rPr>
              <a:t>O corpo e as doenças transmissíveis</a:t>
            </a:r>
          </a:p>
          <a:p>
            <a:r>
              <a:rPr lang="pt-BR" sz="3600" b="1" dirty="0"/>
              <a:t>Hábitos para preservar a saúde</a:t>
            </a:r>
            <a:endParaRPr lang="pt-BR" sz="3600" b="1" dirty="0">
              <a:latin typeface="+mn-lt"/>
            </a:endParaRPr>
          </a:p>
          <a:p>
            <a:endParaRPr lang="pt-BR" sz="3600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2</a:t>
            </a:fld>
            <a:endParaRPr lang="pt-BR"/>
          </a:p>
        </p:txBody>
      </p:sp>
      <p:pic>
        <p:nvPicPr>
          <p:cNvPr id="5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8879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9739B3-D17C-4966-8758-CF27029B35BE}"/>
              </a:ext>
            </a:extLst>
          </p:cNvPr>
          <p:cNvSpPr txBox="1">
            <a:spLocks/>
          </p:cNvSpPr>
          <p:nvPr/>
        </p:nvSpPr>
        <p:spPr>
          <a:xfrm>
            <a:off x="575732" y="754090"/>
            <a:ext cx="5063067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dirty="0">
                <a:latin typeface="+mn-lt"/>
              </a:rPr>
              <a:t>Soros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CCB92F2-56AE-4E92-824E-1989520C4140}"/>
              </a:ext>
            </a:extLst>
          </p:cNvPr>
          <p:cNvSpPr/>
          <p:nvPr/>
        </p:nvSpPr>
        <p:spPr>
          <a:xfrm>
            <a:off x="575732" y="1584619"/>
            <a:ext cx="43556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Os </a:t>
            </a:r>
            <a:r>
              <a:rPr lang="pt-BR" b="1" dirty="0"/>
              <a:t>soros</a:t>
            </a:r>
            <a:r>
              <a:rPr lang="pt-BR" dirty="0"/>
              <a:t> são preparações feitas para serem introduzidas no organismo e ajudá-lo a combater substâncias estranhas ou agentes causadores de doenças.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4696D91-802D-41EE-AABD-31AF7F1C37BC}"/>
              </a:ext>
            </a:extLst>
          </p:cNvPr>
          <p:cNvSpPr/>
          <p:nvPr/>
        </p:nvSpPr>
        <p:spPr>
          <a:xfrm>
            <a:off x="523982" y="3953653"/>
            <a:ext cx="43365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Quando uma pessoa é picada por uma serpente peçonhenta, por exemplo, é dado a ela o </a:t>
            </a:r>
            <a:r>
              <a:rPr lang="pt-BR" b="1" dirty="0"/>
              <a:t>soro antiofídico</a:t>
            </a:r>
            <a:r>
              <a:rPr lang="pt-BR" dirty="0"/>
              <a:t>. É preciso receber urgentemente o soro com anticorpos específicos para aquela serpente.</a:t>
            </a:r>
          </a:p>
        </p:txBody>
      </p:sp>
      <p:sp>
        <p:nvSpPr>
          <p:cNvPr id="6" name="Seta: para Baixo 5">
            <a:extLst>
              <a:ext uri="{FF2B5EF4-FFF2-40B4-BE49-F238E27FC236}">
                <a16:creationId xmlns:a16="http://schemas.microsoft.com/office/drawing/2014/main" id="{B1280867-1073-468E-8CC1-4AC9E3FB1C8C}"/>
              </a:ext>
            </a:extLst>
          </p:cNvPr>
          <p:cNvSpPr/>
          <p:nvPr/>
        </p:nvSpPr>
        <p:spPr>
          <a:xfrm>
            <a:off x="2379306" y="3040988"/>
            <a:ext cx="419100" cy="7623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8FD81E9-2260-4023-9BB9-5CF43D249F1D}"/>
              </a:ext>
            </a:extLst>
          </p:cNvPr>
          <p:cNvSpPr/>
          <p:nvPr/>
        </p:nvSpPr>
        <p:spPr>
          <a:xfrm>
            <a:off x="575732" y="5581288"/>
            <a:ext cx="4026248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pt-BR"/>
              <a:t>Os soros não induzem à produção de células de memória, como as vacinas.</a:t>
            </a:r>
          </a:p>
        </p:txBody>
      </p:sp>
      <p:pic>
        <p:nvPicPr>
          <p:cNvPr id="9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812BB0E-48D2-7C7A-1506-DBF0B2456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657" y="561975"/>
            <a:ext cx="6322103" cy="629766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2122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EAC8091C-8F08-D5D3-6EEB-8D785C40D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58688"/>
            <a:ext cx="7086523" cy="4528981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40C10134-A8A7-4B61-A419-C9E61EACCA6F}"/>
              </a:ext>
            </a:extLst>
          </p:cNvPr>
          <p:cNvSpPr txBox="1">
            <a:spLocks/>
          </p:cNvSpPr>
          <p:nvPr/>
        </p:nvSpPr>
        <p:spPr>
          <a:xfrm>
            <a:off x="0" y="696254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Surtos, epidemias e pandemias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093DB8AB-A738-F8C6-5D04-363DA8B3C668}"/>
              </a:ext>
            </a:extLst>
          </p:cNvPr>
          <p:cNvGrpSpPr/>
          <p:nvPr/>
        </p:nvGrpSpPr>
        <p:grpSpPr>
          <a:xfrm>
            <a:off x="390525" y="1925629"/>
            <a:ext cx="4065378" cy="2426385"/>
            <a:chOff x="390525" y="2478621"/>
            <a:chExt cx="4065378" cy="2426385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C0C217C5-3B48-4B09-B908-B2164FC2EA80}"/>
                </a:ext>
              </a:extLst>
            </p:cNvPr>
            <p:cNvSpPr/>
            <p:nvPr/>
          </p:nvSpPr>
          <p:spPr>
            <a:xfrm>
              <a:off x="390525" y="2478621"/>
              <a:ext cx="4065378" cy="64633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pt-BR" b="1"/>
                <a:t>Surto</a:t>
              </a:r>
              <a:r>
                <a:rPr lang="pt-BR"/>
                <a:t>: em locais restritos, como escolas, bairros e comunidades.</a:t>
              </a:r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E0259E25-E550-4A6F-9F1A-9A3BD9769F38}"/>
                </a:ext>
              </a:extLst>
            </p:cNvPr>
            <p:cNvSpPr/>
            <p:nvPr/>
          </p:nvSpPr>
          <p:spPr>
            <a:xfrm>
              <a:off x="390525" y="3089166"/>
              <a:ext cx="4065378" cy="923330"/>
            </a:xfrm>
            <a:prstGeom prst="rect">
              <a:avLst/>
            </a:prstGeom>
            <a:solidFill>
              <a:srgbClr val="D1E7C3"/>
            </a:solidFill>
          </p:spPr>
          <p:txBody>
            <a:bodyPr wrap="square">
              <a:spAutoFit/>
            </a:bodyPr>
            <a:lstStyle/>
            <a:p>
              <a:r>
                <a:rPr lang="pt-BR" b="1"/>
                <a:t>Epidemia: </a:t>
              </a:r>
              <a:r>
                <a:rPr lang="pt-BR"/>
                <a:t>quando aumenta o número de casos de pessoas infectadas em uma região.</a:t>
              </a: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A8569802-54D6-4362-9C53-7ACB632E122B}"/>
                </a:ext>
              </a:extLst>
            </p:cNvPr>
            <p:cNvSpPr/>
            <p:nvPr/>
          </p:nvSpPr>
          <p:spPr>
            <a:xfrm>
              <a:off x="390525" y="3981676"/>
              <a:ext cx="4065378" cy="923330"/>
            </a:xfrm>
            <a:prstGeom prst="rect">
              <a:avLst/>
            </a:prstGeom>
            <a:solidFill>
              <a:srgbClr val="CFF1D7"/>
            </a:solidFill>
          </p:spPr>
          <p:txBody>
            <a:bodyPr wrap="square">
              <a:spAutoFit/>
            </a:bodyPr>
            <a:lstStyle/>
            <a:p>
              <a:r>
                <a:rPr lang="pt-BR" b="1"/>
                <a:t>Pandemia: </a:t>
              </a:r>
              <a:r>
                <a:rPr lang="pt-BR"/>
                <a:t>atinge a população de uma grande região geográfica (como continentes).</a:t>
              </a:r>
            </a:p>
          </p:txBody>
        </p:sp>
      </p:grpSp>
      <p:sp>
        <p:nvSpPr>
          <p:cNvPr id="8" name="Retângulo 7">
            <a:extLst>
              <a:ext uri="{FF2B5EF4-FFF2-40B4-BE49-F238E27FC236}">
                <a16:creationId xmlns:a16="http://schemas.microsoft.com/office/drawing/2014/main" id="{BE714572-3E2C-4DC1-8190-7099B9508A5A}"/>
              </a:ext>
            </a:extLst>
          </p:cNvPr>
          <p:cNvSpPr/>
          <p:nvPr/>
        </p:nvSpPr>
        <p:spPr>
          <a:xfrm>
            <a:off x="390525" y="4684418"/>
            <a:ext cx="40204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A </a:t>
            </a:r>
            <a:r>
              <a:rPr lang="pt-BR" b="1" dirty="0"/>
              <a:t>covid-19</a:t>
            </a:r>
            <a:r>
              <a:rPr lang="pt-BR" dirty="0"/>
              <a:t> é um exemplo de pandemia. Em meados de 2022, havia mais de 500 milhões de registros confirmados da doença em todo o mundo, com mais de 6 milhões de óbitos.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21</a:t>
            </a:fld>
            <a:endParaRPr lang="pt-BR"/>
          </a:p>
        </p:txBody>
      </p:sp>
      <p:pic>
        <p:nvPicPr>
          <p:cNvPr id="10" name="Google Shape;6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E2223938-DB7A-3D87-1B20-D25D37BDA54A}"/>
              </a:ext>
            </a:extLst>
          </p:cNvPr>
          <p:cNvSpPr txBox="1"/>
          <p:nvPr/>
        </p:nvSpPr>
        <p:spPr>
          <a:xfrm>
            <a:off x="4572000" y="5853385"/>
            <a:ext cx="7086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200" b="0" i="0" u="none" strike="noStrike" baseline="0" dirty="0">
                <a:latin typeface="FrutigerLTStd-Light"/>
              </a:rPr>
              <a:t>Fonte dos dados: ANIMATED MAPS: </a:t>
            </a:r>
            <a:r>
              <a:rPr lang="pt-BR" sz="1200" b="0" i="0" u="none" strike="noStrike" baseline="0" dirty="0" err="1">
                <a:latin typeface="FrutigerLTStd-Light"/>
              </a:rPr>
              <a:t>cumulative</a:t>
            </a:r>
            <a:r>
              <a:rPr lang="pt-BR" sz="1200" b="0" i="0" u="none" strike="noStrike" baseline="0" dirty="0">
                <a:latin typeface="FrutigerLTStd-Light"/>
              </a:rPr>
              <a:t> cases over time. </a:t>
            </a:r>
            <a:r>
              <a:rPr lang="pt-BR" sz="1200" b="1" i="0" u="none" strike="noStrike" baseline="0" dirty="0" err="1">
                <a:latin typeface="FrutigerLTStd-Bold"/>
              </a:rPr>
              <a:t>Coronavirus</a:t>
            </a:r>
            <a:r>
              <a:rPr lang="pt-BR" sz="1200" b="1" i="0" u="none" strike="noStrike" baseline="0" dirty="0">
                <a:latin typeface="FrutigerLTStd-Bold"/>
              </a:rPr>
              <a:t> </a:t>
            </a:r>
            <a:r>
              <a:rPr lang="pt-BR" sz="1200" b="1" i="0" u="none" strike="noStrike" baseline="0" dirty="0" err="1">
                <a:latin typeface="FrutigerLTStd-Bold"/>
              </a:rPr>
              <a:t>Resource</a:t>
            </a:r>
            <a:r>
              <a:rPr lang="pt-BR" sz="1200" b="1" i="0" u="none" strike="noStrike" baseline="0" dirty="0">
                <a:latin typeface="FrutigerLTStd-Bold"/>
              </a:rPr>
              <a:t> Center</a:t>
            </a:r>
            <a:r>
              <a:rPr lang="pt-BR" sz="1200" b="0" i="0" u="none" strike="noStrike" baseline="0" dirty="0">
                <a:latin typeface="FrutigerLTStd-Light"/>
              </a:rPr>
              <a:t>: Johns Hopkins </a:t>
            </a:r>
            <a:r>
              <a:rPr lang="pt-BR" sz="1200" b="0" i="0" u="none" strike="noStrike" baseline="0" dirty="0" err="1">
                <a:latin typeface="FrutigerLTStd-Light"/>
              </a:rPr>
              <a:t>University</a:t>
            </a:r>
            <a:r>
              <a:rPr lang="pt-BR" sz="1200" b="0" i="0" u="none" strike="noStrike" baseline="0" dirty="0">
                <a:latin typeface="FrutigerLTStd-Light"/>
              </a:rPr>
              <a:t> &amp; Medicine. [Baltimore], c2022. Disponível em: https://coronavirus.jhu.edu/data/</a:t>
            </a:r>
            <a:r>
              <a:rPr lang="pt-BR" sz="1200" b="0" i="0" u="none" strike="noStrike" baseline="0" dirty="0" err="1">
                <a:latin typeface="FrutigerLTStd-Light"/>
              </a:rPr>
              <a:t>animated</a:t>
            </a:r>
            <a:r>
              <a:rPr lang="pt-BR" sz="1200" b="0" i="0" u="none" strike="noStrike" baseline="0" dirty="0">
                <a:latin typeface="FrutigerLTStd-Light"/>
              </a:rPr>
              <a:t>-world-map. Acesso em: 1 jun. 2022.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372813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7D88C188-E845-5D68-375C-D9EB71992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05" b="3995"/>
          <a:stretch/>
        </p:blipFill>
        <p:spPr>
          <a:xfrm>
            <a:off x="6702940" y="265838"/>
            <a:ext cx="4300340" cy="659216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FCE645-EB2C-4D05-91C3-6C0BD6F99314}"/>
              </a:ext>
            </a:extLst>
          </p:cNvPr>
          <p:cNvSpPr txBox="1">
            <a:spLocks/>
          </p:cNvSpPr>
          <p:nvPr/>
        </p:nvSpPr>
        <p:spPr>
          <a:xfrm>
            <a:off x="0" y="663476"/>
            <a:ext cx="7132263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Indicadores de saúde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D6A840E-7328-4FD3-8704-B84017F7B365}"/>
              </a:ext>
            </a:extLst>
          </p:cNvPr>
          <p:cNvSpPr/>
          <p:nvPr/>
        </p:nvSpPr>
        <p:spPr>
          <a:xfrm>
            <a:off x="920835" y="1692316"/>
            <a:ext cx="54315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b="0" i="0" u="none" strike="noStrike" baseline="0" dirty="0">
                <a:latin typeface="FrutigerLTStd-Light"/>
              </a:rPr>
              <a:t>Os </a:t>
            </a:r>
            <a:r>
              <a:rPr lang="pt-BR" b="1" i="0" u="none" strike="noStrike" baseline="0" dirty="0">
                <a:latin typeface="FrutigerLTStd-Bold"/>
              </a:rPr>
              <a:t>indicadores de saúde </a:t>
            </a:r>
            <a:r>
              <a:rPr lang="pt-BR" b="0" i="0" u="none" strike="noStrike" baseline="0" dirty="0">
                <a:latin typeface="FrutigerLTStd-Light"/>
              </a:rPr>
              <a:t>apresentam dados sobre a saúde de uma comunidade e, quando analisados em conjunto, refletem as condições sanitárias de uma população. A avaliação dessas condições possibilita a determinação de políticas e ações adequadas às necessidades de uma população, prevenindo o surgimento de doenças antes mesmo que elas possam atingi-la.</a:t>
            </a: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22</a:t>
            </a:fld>
            <a:endParaRPr lang="pt-BR"/>
          </a:p>
        </p:txBody>
      </p:sp>
      <p:pic>
        <p:nvPicPr>
          <p:cNvPr id="8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60929BDE-537D-D49D-E20D-58DA05FE178A}"/>
              </a:ext>
            </a:extLst>
          </p:cNvPr>
          <p:cNvGrpSpPr/>
          <p:nvPr/>
        </p:nvGrpSpPr>
        <p:grpSpPr>
          <a:xfrm>
            <a:off x="1456324" y="4635082"/>
            <a:ext cx="4065378" cy="1061204"/>
            <a:chOff x="390525" y="2766626"/>
            <a:chExt cx="4065378" cy="1061204"/>
          </a:xfrm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AD515243-FA83-EA82-B33E-CEAE9CAB4EA9}"/>
                </a:ext>
              </a:extLst>
            </p:cNvPr>
            <p:cNvSpPr/>
            <p:nvPr/>
          </p:nvSpPr>
          <p:spPr>
            <a:xfrm>
              <a:off x="390525" y="2766626"/>
              <a:ext cx="4065378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pt-BR"/>
                <a:t>Cobertura de saneamento básico</a:t>
              </a: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D16C13F2-5639-6333-1DC8-4266A87C9510}"/>
                </a:ext>
              </a:extLst>
            </p:cNvPr>
            <p:cNvSpPr/>
            <p:nvPr/>
          </p:nvSpPr>
          <p:spPr>
            <a:xfrm>
              <a:off x="390525" y="3089166"/>
              <a:ext cx="4065378" cy="369332"/>
            </a:xfrm>
            <a:prstGeom prst="rect">
              <a:avLst/>
            </a:prstGeom>
            <a:solidFill>
              <a:srgbClr val="D1E7C3"/>
            </a:solidFill>
          </p:spPr>
          <p:txBody>
            <a:bodyPr wrap="square">
              <a:spAutoFit/>
            </a:bodyPr>
            <a:lstStyle/>
            <a:p>
              <a:r>
                <a:rPr lang="pt-BR"/>
                <a:t>Taxa de mortalidade na infância</a:t>
              </a: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6C5C0467-72F0-5EB9-C081-E468819F6394}"/>
                </a:ext>
              </a:extLst>
            </p:cNvPr>
            <p:cNvSpPr/>
            <p:nvPr/>
          </p:nvSpPr>
          <p:spPr>
            <a:xfrm>
              <a:off x="390525" y="3458498"/>
              <a:ext cx="4065378" cy="369332"/>
            </a:xfrm>
            <a:prstGeom prst="rect">
              <a:avLst/>
            </a:prstGeom>
            <a:solidFill>
              <a:srgbClr val="CFF1D7"/>
            </a:solidFill>
          </p:spPr>
          <p:txBody>
            <a:bodyPr wrap="square">
              <a:spAutoFit/>
            </a:bodyPr>
            <a:lstStyle/>
            <a:p>
              <a:r>
                <a:rPr lang="pt-BR"/>
                <a:t>Taxa de incidência de doenças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0263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FCE645-EB2C-4D05-91C3-6C0BD6F99314}"/>
              </a:ext>
            </a:extLst>
          </p:cNvPr>
          <p:cNvSpPr txBox="1">
            <a:spLocks/>
          </p:cNvSpPr>
          <p:nvPr/>
        </p:nvSpPr>
        <p:spPr>
          <a:xfrm>
            <a:off x="213888" y="684675"/>
            <a:ext cx="11764224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Saneamento básico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D6A840E-7328-4FD3-8704-B84017F7B365}"/>
              </a:ext>
            </a:extLst>
          </p:cNvPr>
          <p:cNvSpPr/>
          <p:nvPr/>
        </p:nvSpPr>
        <p:spPr>
          <a:xfrm>
            <a:off x="603262" y="2766375"/>
            <a:ext cx="38164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O </a:t>
            </a:r>
            <a:r>
              <a:rPr lang="pt-BR" b="1" dirty="0"/>
              <a:t>saneamento básico </a:t>
            </a:r>
            <a:r>
              <a:rPr lang="pt-BR" dirty="0"/>
              <a:t>é um conjunto de medidas para a proteção do ambiente e a promoção da saúde.</a:t>
            </a:r>
          </a:p>
          <a:p>
            <a:r>
              <a:rPr lang="pt-BR" dirty="0"/>
              <a:t>O tratamento de água e o abastecimento da população com água potável; a coleta, o tratamento e a disposição do esgoto de casas e indústrias; a limpeza urbana; a coleta e a destinação dos resíduos sólidos; e o escoamento da água das chuvas em áreas urbanas são exemplos de serviços de saneamento básico.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27E628A-711E-4193-9DB8-46821F8AB781}"/>
              </a:ext>
            </a:extLst>
          </p:cNvPr>
          <p:cNvSpPr/>
          <p:nvPr/>
        </p:nvSpPr>
        <p:spPr>
          <a:xfrm>
            <a:off x="900888" y="1657027"/>
            <a:ext cx="2826160" cy="923330"/>
          </a:xfrm>
          <a:prstGeom prst="rect">
            <a:avLst/>
          </a:prstGeom>
          <a:solidFill>
            <a:srgbClr val="E4EEF8"/>
          </a:solidFill>
        </p:spPr>
        <p:txBody>
          <a:bodyPr wrap="square">
            <a:spAutoFit/>
          </a:bodyPr>
          <a:lstStyle/>
          <a:p>
            <a:pPr algn="ctr"/>
            <a:r>
              <a:rPr lang="pt-BR" dirty="0"/>
              <a:t>A falta de saneamento básico aumenta o risco de doenças.</a:t>
            </a:r>
          </a:p>
        </p:txBody>
      </p:sp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E4BCB3A7-C3DA-4128-A999-CA185B1612B9}"/>
              </a:ext>
            </a:extLst>
          </p:cNvPr>
          <p:cNvSpPr/>
          <p:nvPr/>
        </p:nvSpPr>
        <p:spPr>
          <a:xfrm rot="20413852">
            <a:off x="3878725" y="1727942"/>
            <a:ext cx="625178" cy="39687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23</a:t>
            </a:fld>
            <a:endParaRPr lang="pt-BR"/>
          </a:p>
        </p:txBody>
      </p:sp>
      <p:pic>
        <p:nvPicPr>
          <p:cNvPr id="8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581E929-E1E8-A7F6-8646-12EE4CB4E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597" y="1512572"/>
            <a:ext cx="6789273" cy="4612946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49251D28-C61D-4F79-9856-D200A248626A}"/>
              </a:ext>
            </a:extLst>
          </p:cNvPr>
          <p:cNvSpPr txBox="1"/>
          <p:nvPr/>
        </p:nvSpPr>
        <p:spPr>
          <a:xfrm>
            <a:off x="4527031" y="6125517"/>
            <a:ext cx="65057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200" b="0" i="0" u="none" strike="noStrike" baseline="0">
                <a:latin typeface="FrutigerLTStd-Light"/>
              </a:rPr>
              <a:t>Fonte dos dados: COM MAIS de 273 mil internações por doenças de veiculação hídrica, falta de saneamento básico faz Brasil gastar R$108 milhões com hospitalizações. </a:t>
            </a:r>
            <a:r>
              <a:rPr lang="pt-BR" sz="1200" b="1" i="0" u="none" strike="noStrike" baseline="0">
                <a:latin typeface="FrutigerLTStd-Bold"/>
              </a:rPr>
              <a:t>Instituto Trata Brasil</a:t>
            </a:r>
            <a:r>
              <a:rPr lang="pt-BR" sz="1200" b="0" i="0" u="none" strike="noStrike" baseline="0">
                <a:latin typeface="FrutigerLTStd-Light"/>
              </a:rPr>
              <a:t>. São Paulo, c2021. Documento não paginado.</a:t>
            </a:r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403696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7657F833-878E-43AB-A181-E869F5E54172}"/>
              </a:ext>
            </a:extLst>
          </p:cNvPr>
          <p:cNvSpPr txBox="1">
            <a:spLocks/>
          </p:cNvSpPr>
          <p:nvPr/>
        </p:nvSpPr>
        <p:spPr>
          <a:xfrm>
            <a:off x="0" y="719373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>
                <a:latin typeface="+mn-lt"/>
              </a:rPr>
              <a:t>Taxa de mortalidade na infância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114E8E6-0B1C-49D1-A8C1-B0D06DFFEDEB}"/>
              </a:ext>
            </a:extLst>
          </p:cNvPr>
          <p:cNvSpPr/>
          <p:nvPr/>
        </p:nvSpPr>
        <p:spPr>
          <a:xfrm>
            <a:off x="742947" y="2038524"/>
            <a:ext cx="37105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/>
              <a:t>A </a:t>
            </a:r>
            <a:r>
              <a:rPr lang="pt-BR" sz="2000" b="1" dirty="0"/>
              <a:t>taxa de mortalidade na infância</a:t>
            </a:r>
            <a:r>
              <a:rPr lang="pt-BR" sz="2000" dirty="0"/>
              <a:t> considera o número de óbitos de menores de 5 anos a cada 1 000 nascidos vivos.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F141BAB-7D89-40B6-8CC3-39A8B5CAFF43}"/>
              </a:ext>
            </a:extLst>
          </p:cNvPr>
          <p:cNvSpPr/>
          <p:nvPr/>
        </p:nvSpPr>
        <p:spPr>
          <a:xfrm>
            <a:off x="742948" y="5398207"/>
            <a:ext cx="2807971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pt-BR" dirty="0"/>
              <a:t>A falta de saneamento básico aumenta a taxa de mortalidade na infância.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24</a:t>
            </a:fld>
            <a:endParaRPr lang="pt-BR"/>
          </a:p>
        </p:txBody>
      </p:sp>
      <p:pic>
        <p:nvPicPr>
          <p:cNvPr id="7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ECE0221-CD33-4CEA-363D-242E2E41E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164" y="1421336"/>
            <a:ext cx="5877862" cy="4925181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07DAA95C-8E32-5D16-7338-49D4B8A39A22}"/>
              </a:ext>
            </a:extLst>
          </p:cNvPr>
          <p:cNvSpPr txBox="1"/>
          <p:nvPr/>
        </p:nvSpPr>
        <p:spPr>
          <a:xfrm>
            <a:off x="4750164" y="6308079"/>
            <a:ext cx="6093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200" b="0" i="0" u="none" strike="noStrike" baseline="0" dirty="0">
                <a:latin typeface="FrutigerLTStd-Light"/>
              </a:rPr>
              <a:t>Fonte dos dados: BRASIL. Ministério da Saúde. Mortalidade infantil no Brasil. </a:t>
            </a:r>
            <a:r>
              <a:rPr lang="pt-BR" sz="1200" b="1" i="0" u="none" strike="noStrike" baseline="0" dirty="0">
                <a:latin typeface="FrutigerLTStd-Bold"/>
              </a:rPr>
              <a:t>Boletim Epidemiológico</a:t>
            </a:r>
            <a:r>
              <a:rPr lang="pt-BR" sz="1200" b="0" i="0" u="none" strike="noStrike" baseline="0" dirty="0">
                <a:latin typeface="FrutigerLTStd-Light"/>
              </a:rPr>
              <a:t>, Brasília, DF, </a:t>
            </a:r>
            <a:r>
              <a:rPr lang="en-US" sz="1200" b="0" i="0" u="none" strike="noStrike" baseline="0" dirty="0">
                <a:latin typeface="FrutigerLTStd-Light"/>
              </a:rPr>
              <a:t>v. 52, n. 37, p. 1-15, out. 2021. p. 4.</a:t>
            </a:r>
          </a:p>
        </p:txBody>
      </p:sp>
    </p:spTree>
    <p:extLst>
      <p:ext uri="{BB962C8B-B14F-4D97-AF65-F5344CB8AC3E}">
        <p14:creationId xmlns:p14="http://schemas.microsoft.com/office/powerpoint/2010/main" val="2049024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2D53EE-2420-4359-A01C-2FC2799DE6BF}"/>
              </a:ext>
            </a:extLst>
          </p:cNvPr>
          <p:cNvSpPr txBox="1">
            <a:spLocks/>
          </p:cNvSpPr>
          <p:nvPr/>
        </p:nvSpPr>
        <p:spPr>
          <a:xfrm>
            <a:off x="373782" y="832191"/>
            <a:ext cx="3166534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Saúde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D841ED6-DC58-4080-AC4C-43491F1BDCC8}"/>
              </a:ext>
            </a:extLst>
          </p:cNvPr>
          <p:cNvSpPr/>
          <p:nvPr/>
        </p:nvSpPr>
        <p:spPr>
          <a:xfrm>
            <a:off x="1093033" y="1818839"/>
            <a:ext cx="51081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/>
              <a:t>A Organização Mundial da Saúde (OMS) define saúde como “um estado de completo bem-estar físico, mental e social, e não somente ausência de </a:t>
            </a:r>
            <a:r>
              <a:rPr lang="pt-BR" sz="2000" b="1" dirty="0"/>
              <a:t>afecções </a:t>
            </a:r>
            <a:r>
              <a:rPr lang="pt-BR" sz="2000" dirty="0"/>
              <a:t>e enfermidades”.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3</a:t>
            </a:fld>
            <a:endParaRPr lang="pt-BR"/>
          </a:p>
        </p:txBody>
      </p:sp>
      <p:pic>
        <p:nvPicPr>
          <p:cNvPr id="6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5F42BD2-F4EB-D717-2AAC-07DD9DC2F8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01"/>
          <a:stretch/>
        </p:blipFill>
        <p:spPr>
          <a:xfrm>
            <a:off x="5551008" y="561975"/>
            <a:ext cx="3832835" cy="630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56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2D53EE-2420-4359-A01C-2FC2799DE6BF}"/>
              </a:ext>
            </a:extLst>
          </p:cNvPr>
          <p:cNvSpPr txBox="1">
            <a:spLocks/>
          </p:cNvSpPr>
          <p:nvPr/>
        </p:nvSpPr>
        <p:spPr>
          <a:xfrm>
            <a:off x="2277533" y="832191"/>
            <a:ext cx="7345438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Doenças transmissíveis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4</a:t>
            </a:fld>
            <a:endParaRPr lang="pt-BR"/>
          </a:p>
        </p:txBody>
      </p:sp>
      <p:pic>
        <p:nvPicPr>
          <p:cNvPr id="6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0727EF93-1F72-3BFA-07FB-2B5239E2EABF}"/>
              </a:ext>
            </a:extLst>
          </p:cNvPr>
          <p:cNvGrpSpPr/>
          <p:nvPr/>
        </p:nvGrpSpPr>
        <p:grpSpPr>
          <a:xfrm>
            <a:off x="1352465" y="2115692"/>
            <a:ext cx="9542615" cy="3506825"/>
            <a:chOff x="1372128" y="2204182"/>
            <a:chExt cx="9542615" cy="3506825"/>
          </a:xfrm>
          <a:solidFill>
            <a:srgbClr val="C5D3ED"/>
          </a:solidFill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FBEE6F11-3136-9183-3692-2C8AB89BD7AD}"/>
                </a:ext>
              </a:extLst>
            </p:cNvPr>
            <p:cNvSpPr/>
            <p:nvPr/>
          </p:nvSpPr>
          <p:spPr>
            <a:xfrm>
              <a:off x="1372129" y="3087603"/>
              <a:ext cx="9542614" cy="46487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b="1" dirty="0"/>
                <a:t>Hospedeiro</a:t>
              </a:r>
              <a:r>
                <a:rPr lang="pt-BR" dirty="0"/>
                <a:t>: organismo infectado por um agente patogênico.</a:t>
              </a: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D160B5DB-D49F-B4DD-CBDD-126B208B3265}"/>
                </a:ext>
              </a:extLst>
            </p:cNvPr>
            <p:cNvSpPr/>
            <p:nvPr/>
          </p:nvSpPr>
          <p:spPr>
            <a:xfrm>
              <a:off x="1372129" y="2204182"/>
              <a:ext cx="9542614" cy="880369"/>
            </a:xfrm>
            <a:prstGeom prst="rect">
              <a:avLst/>
            </a:prstGeom>
            <a:solidFill>
              <a:srgbClr val="CAD7EE"/>
            </a:solidFill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b="1" dirty="0"/>
                <a:t>Doenças transmissíveis</a:t>
              </a:r>
              <a:r>
                <a:rPr lang="pt-BR" dirty="0"/>
                <a:t>: aquelas causadas por um agente patogênico; se manifestam quando há transmissão desse agente de um ser vivo infectado para um ser vivo saudável.  </a:t>
              </a: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30346B5-26FA-5965-4451-AB16C0C005C6}"/>
                </a:ext>
              </a:extLst>
            </p:cNvPr>
            <p:cNvSpPr/>
            <p:nvPr/>
          </p:nvSpPr>
          <p:spPr>
            <a:xfrm>
              <a:off x="1372128" y="5246136"/>
              <a:ext cx="9542614" cy="46487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pt-BR" b="1" dirty="0"/>
                <a:t>Vetores</a:t>
              </a:r>
              <a:r>
                <a:rPr lang="pt-BR" dirty="0"/>
                <a:t>: seres vivos que transportam agentes patogênicos. Exemplo: mosquito </a:t>
              </a:r>
              <a:r>
                <a:rPr lang="pt-BR" i="1" dirty="0"/>
                <a:t>Aedes aegypti</a:t>
              </a:r>
              <a:r>
                <a:rPr lang="pt-BR" dirty="0"/>
                <a:t>. </a:t>
              </a: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39E393DB-152F-77B2-10F8-6EBD144D5C58}"/>
                </a:ext>
              </a:extLst>
            </p:cNvPr>
            <p:cNvSpPr/>
            <p:nvPr/>
          </p:nvSpPr>
          <p:spPr>
            <a:xfrm>
              <a:off x="1372128" y="3536917"/>
              <a:ext cx="9542614" cy="1711366"/>
            </a:xfrm>
            <a:prstGeom prst="rect">
              <a:avLst/>
            </a:prstGeom>
            <a:solidFill>
              <a:srgbClr val="CAD7EE"/>
            </a:solidFill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b="1" dirty="0"/>
                <a:t>Agente patogênico</a:t>
              </a:r>
              <a:r>
                <a:rPr lang="pt-BR" dirty="0"/>
                <a:t>: aquele que pode causar uma doença. Exemplo: vírus da gripe, vírus causador da dengue, bactéria causadora da leptospirose, ameba da espécie </a:t>
              </a:r>
              <a:r>
                <a:rPr lang="pt-BR" i="1" dirty="0" err="1"/>
                <a:t>Entamoeba</a:t>
              </a:r>
              <a:r>
                <a:rPr lang="pt-BR" i="1" dirty="0"/>
                <a:t> </a:t>
              </a:r>
              <a:r>
                <a:rPr lang="pt-BR" i="1" dirty="0" err="1"/>
                <a:t>histolytica</a:t>
              </a:r>
              <a:r>
                <a:rPr lang="pt-BR" dirty="0"/>
                <a:t>, platelminto da espécie </a:t>
              </a:r>
              <a:r>
                <a:rPr lang="pt-BR" i="1" dirty="0"/>
                <a:t>Schistosoma mansoni</a:t>
              </a:r>
              <a:r>
                <a:rPr lang="pt-BR" dirty="0"/>
                <a:t>, platelmintos do gênero </a:t>
              </a:r>
              <a:r>
                <a:rPr lang="pt-BR" i="1" dirty="0" err="1"/>
                <a:t>Taenia</a:t>
              </a:r>
              <a:r>
                <a:rPr lang="pt-BR" dirty="0"/>
                <a:t>, nematódeo </a:t>
              </a:r>
              <a:r>
                <a:rPr lang="pt-BR" i="1" dirty="0"/>
                <a:t>Ascaris lumbricoides</a:t>
              </a:r>
              <a:r>
                <a:rPr lang="pt-BR" dirty="0"/>
                <a:t>, entre outros.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4073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2D53EE-2420-4359-A01C-2FC2799DE6BF}"/>
              </a:ext>
            </a:extLst>
          </p:cNvPr>
          <p:cNvSpPr txBox="1">
            <a:spLocks/>
          </p:cNvSpPr>
          <p:nvPr/>
        </p:nvSpPr>
        <p:spPr>
          <a:xfrm>
            <a:off x="2433907" y="769373"/>
            <a:ext cx="7345438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Doenças transmissíveis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5</a:t>
            </a:fld>
            <a:endParaRPr lang="pt-BR"/>
          </a:p>
        </p:txBody>
      </p:sp>
      <p:pic>
        <p:nvPicPr>
          <p:cNvPr id="6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A5447C39-33DE-CD6D-AF4E-F5FE4C74E06D}"/>
              </a:ext>
            </a:extLst>
          </p:cNvPr>
          <p:cNvSpPr/>
          <p:nvPr/>
        </p:nvSpPr>
        <p:spPr>
          <a:xfrm>
            <a:off x="1948804" y="3082708"/>
            <a:ext cx="3479539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A saúde pública está, também, relacionada ao controle das doenças transmissíveis.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D775DD0B-C137-E33A-27BB-2ABD08689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111" y="2659215"/>
            <a:ext cx="4151085" cy="406226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4A91E1F5-EB70-5936-5FEB-6F57B9021A01}"/>
              </a:ext>
            </a:extLst>
          </p:cNvPr>
          <p:cNvSpPr txBox="1"/>
          <p:nvPr/>
        </p:nvSpPr>
        <p:spPr>
          <a:xfrm>
            <a:off x="2627087" y="4967149"/>
            <a:ext cx="34795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 b="0" i="0" u="none" strike="noStrike" baseline="0" dirty="0"/>
              <a:t>Fontes dos dados: COM MAIS de 273 mil internações por doenças de veiculação hídrica, falta de saneamento básico faz Brasil gastar R$108 milhões com hospitalizações. </a:t>
            </a:r>
            <a:r>
              <a:rPr lang="pt-BR" sz="1200" b="1" i="0" u="none" strike="noStrike" baseline="0" dirty="0"/>
              <a:t>Instituto Trata Brasil</a:t>
            </a:r>
            <a:r>
              <a:rPr lang="pt-BR" sz="1200" b="0" i="0" u="none" strike="noStrike" baseline="0" dirty="0"/>
              <a:t>. São Paulo, c2021. </a:t>
            </a:r>
          </a:p>
          <a:p>
            <a:pPr algn="r"/>
            <a:r>
              <a:rPr lang="pt-BR" sz="1200" b="0" i="0" u="none" strike="noStrike" baseline="0" dirty="0"/>
              <a:t>BRASIL. Sistema Nacional de Informações sobre Saneamento. </a:t>
            </a:r>
            <a:r>
              <a:rPr lang="pt-BR" sz="1200" b="1" i="0" u="none" strike="noStrike" baseline="0" dirty="0"/>
              <a:t>Diagnóstico temático</a:t>
            </a:r>
            <a:r>
              <a:rPr lang="pt-BR" sz="1200" b="0" i="0" u="none" strike="noStrike" baseline="0" dirty="0"/>
              <a:t>: serviços de água e esgoto: visão geral: ano de referência 2020. Brasília, DF: SNS/MDR, 2021. </a:t>
            </a:r>
            <a:endParaRPr lang="pt-BR" sz="1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B47452-4A91-5E4F-46C9-3DACBC1C50F2}"/>
              </a:ext>
            </a:extLst>
          </p:cNvPr>
          <p:cNvSpPr txBox="1"/>
          <p:nvPr/>
        </p:nvSpPr>
        <p:spPr>
          <a:xfrm>
            <a:off x="1632335" y="1655727"/>
            <a:ext cx="89195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800" b="0" i="0" u="none" strike="noStrike" baseline="0" dirty="0"/>
              <a:t>A falta dos principais serviços que englobam o saneamento básico – tratamento de água, esgoto sanitário e manejo de resíduos sólidos – se relaciona diretamente à incidência de diversas doenças de importância para a saúde pública.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2772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2E8639-EAA0-48F9-8048-AC39E5B83F7D}"/>
              </a:ext>
            </a:extLst>
          </p:cNvPr>
          <p:cNvSpPr txBox="1">
            <a:spLocks/>
          </p:cNvSpPr>
          <p:nvPr/>
        </p:nvSpPr>
        <p:spPr>
          <a:xfrm>
            <a:off x="1" y="631825"/>
            <a:ext cx="12191999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Doenças causadas por vírus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250DE0C-F5D3-4325-9A6E-035A08D161D5}"/>
              </a:ext>
            </a:extLst>
          </p:cNvPr>
          <p:cNvSpPr/>
          <p:nvPr/>
        </p:nvSpPr>
        <p:spPr>
          <a:xfrm>
            <a:off x="1161110" y="1580927"/>
            <a:ext cx="98697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Os vírus podem ser transmitidos de diversas maneiras: gotículas de saliva, pelo ar ou por vetores.</a:t>
            </a:r>
          </a:p>
          <a:p>
            <a:r>
              <a:rPr lang="pt-BR" b="1" dirty="0"/>
              <a:t>Dengue</a:t>
            </a:r>
            <a:r>
              <a:rPr lang="pt-BR" dirty="0"/>
              <a:t>, </a:t>
            </a:r>
            <a:r>
              <a:rPr lang="pt-BR" b="1" dirty="0"/>
              <a:t>febre amarela</a:t>
            </a:r>
            <a:r>
              <a:rPr lang="pt-BR" dirty="0"/>
              <a:t>, </a:t>
            </a:r>
            <a:r>
              <a:rPr lang="pt-BR" b="1" dirty="0" err="1"/>
              <a:t>zika</a:t>
            </a:r>
            <a:r>
              <a:rPr lang="pt-BR" dirty="0"/>
              <a:t> e </a:t>
            </a:r>
            <a:r>
              <a:rPr lang="pt-BR" b="1" dirty="0" err="1"/>
              <a:t>chikungunya</a:t>
            </a:r>
            <a:r>
              <a:rPr lang="pt-BR" dirty="0"/>
              <a:t> são exemplos de doenças causadas por vírus e transmitidas por um vetor, o mosquito </a:t>
            </a:r>
            <a:r>
              <a:rPr lang="pt-BR" i="1" dirty="0"/>
              <a:t>Aedes aegypti</a:t>
            </a:r>
            <a:r>
              <a:rPr lang="pt-BR" dirty="0"/>
              <a:t>. A </a:t>
            </a:r>
            <a:r>
              <a:rPr lang="pt-BR" b="1" dirty="0"/>
              <a:t>covid-19</a:t>
            </a:r>
            <a:r>
              <a:rPr lang="pt-BR" dirty="0"/>
              <a:t> também é uma doença causada por vírus, o coronavírus.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6</a:t>
            </a:fld>
            <a:endParaRPr lang="pt-BR"/>
          </a:p>
        </p:txBody>
      </p:sp>
      <p:pic>
        <p:nvPicPr>
          <p:cNvPr id="6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CA5D018-74A5-6D90-7F62-8BE5F5192604}"/>
              </a:ext>
            </a:extLst>
          </p:cNvPr>
          <p:cNvSpPr txBox="1"/>
          <p:nvPr/>
        </p:nvSpPr>
        <p:spPr>
          <a:xfrm>
            <a:off x="1402299" y="3522747"/>
            <a:ext cx="3207657" cy="1754326"/>
          </a:xfrm>
          <a:prstGeom prst="rect">
            <a:avLst/>
          </a:prstGeom>
          <a:solidFill>
            <a:srgbClr val="E4EEF8"/>
          </a:solidFill>
        </p:spPr>
        <p:txBody>
          <a:bodyPr wrap="square">
            <a:spAutoFit/>
          </a:bodyPr>
          <a:lstStyle/>
          <a:p>
            <a:pPr algn="ctr"/>
            <a:r>
              <a:rPr lang="pt-BR" sz="1800" dirty="0"/>
              <a:t>As tentativas de combate ao </a:t>
            </a:r>
            <a:r>
              <a:rPr lang="pt-BR" sz="1800" i="1" dirty="0"/>
              <a:t>Aedes aegypti </a:t>
            </a:r>
            <a:r>
              <a:rPr lang="pt-BR" sz="1800" dirty="0"/>
              <a:t>exigem a participação da comunidade para eliminar a água parada nos domicílios, pois é um foco de reprodução do mosquito.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C329240-82D4-0068-7226-7C348AA41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367" y="3007238"/>
            <a:ext cx="3446516" cy="321893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999D243C-A1DD-D9DB-9B47-B49D95C2E7F1}"/>
              </a:ext>
            </a:extLst>
          </p:cNvPr>
          <p:cNvSpPr txBox="1"/>
          <p:nvPr/>
        </p:nvSpPr>
        <p:spPr>
          <a:xfrm>
            <a:off x="8409883" y="5056624"/>
            <a:ext cx="185172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0" i="0" u="none" strike="noStrike" baseline="0" dirty="0">
                <a:latin typeface="CiutadellaRounded-Regular"/>
              </a:rPr>
              <a:t>Cartaz de combate ao vetor da dengue da Prefeitura Municipal de Forquilha (CE), 2021.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620283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AA85CC-8C0B-4FD9-B3E7-BEBC111F5FE2}"/>
              </a:ext>
            </a:extLst>
          </p:cNvPr>
          <p:cNvSpPr txBox="1">
            <a:spLocks/>
          </p:cNvSpPr>
          <p:nvPr/>
        </p:nvSpPr>
        <p:spPr>
          <a:xfrm>
            <a:off x="11025" y="693227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Histórico do </a:t>
            </a:r>
            <a:r>
              <a:rPr lang="pt-BR" i="1" dirty="0">
                <a:latin typeface="+mn-lt"/>
              </a:rPr>
              <a:t>Aedes aegypti</a:t>
            </a:r>
            <a:endParaRPr lang="pt-BR" sz="4800" i="1" dirty="0">
              <a:latin typeface="+mn-lt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E91BB3E-8CA0-4D29-8700-28EEA623F0C4}"/>
              </a:ext>
            </a:extLst>
          </p:cNvPr>
          <p:cNvSpPr/>
          <p:nvPr/>
        </p:nvSpPr>
        <p:spPr>
          <a:xfrm>
            <a:off x="779488" y="1993588"/>
            <a:ext cx="502751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É originário do Egito e, desde o século XVI, vem se espalhando por diversas regiões tropicais do mundo.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Acredita-se que o mosquito veio da África pelos navios negreiros.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Os ovos do mosquito resistem por muito tempo, cerca de 450 dias, sem contato com a água.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Em contato com a água, ocorre a eclosão dos ovos.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 aumento de doenças transmitidas pelo mosquito ocorre em períodos chuvosos.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F970AC5-7369-4E54-AF71-80BFD74B2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975" y="1918689"/>
            <a:ext cx="5580436" cy="3672642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C21551E8-9AA5-469D-BE6F-337AEC214B91}"/>
              </a:ext>
            </a:extLst>
          </p:cNvPr>
          <p:cNvSpPr/>
          <p:nvPr/>
        </p:nvSpPr>
        <p:spPr>
          <a:xfrm>
            <a:off x="6107025" y="5584805"/>
            <a:ext cx="55613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/>
              <a:t>Ilustração de um navio negreiro mostrando as condições de viagem dos escravizados e a presença de tonéis empilhados. Gravura publicada em 1830 no livro </a:t>
            </a:r>
            <a:r>
              <a:rPr lang="pt-BR" sz="1400" b="1" dirty="0"/>
              <a:t>Notícias do Brasil de 1828 e 1829</a:t>
            </a:r>
            <a:r>
              <a:rPr lang="pt-BR" sz="1400" dirty="0"/>
              <a:t>, de R. </a:t>
            </a:r>
            <a:r>
              <a:rPr lang="pt-BR" sz="1400" dirty="0" err="1"/>
              <a:t>Washl</a:t>
            </a:r>
            <a:r>
              <a:rPr lang="pt-BR" sz="1400" dirty="0"/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7</a:t>
            </a:fld>
            <a:endParaRPr lang="pt-BR"/>
          </a:p>
        </p:txBody>
      </p:sp>
      <p:pic>
        <p:nvPicPr>
          <p:cNvPr id="7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7357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CEB50B-D54F-4F49-80CA-997D05EDE8F4}"/>
              </a:ext>
            </a:extLst>
          </p:cNvPr>
          <p:cNvSpPr txBox="1">
            <a:spLocks/>
          </p:cNvSpPr>
          <p:nvPr/>
        </p:nvSpPr>
        <p:spPr>
          <a:xfrm>
            <a:off x="0" y="684300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Doenças causadas por bactérias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8</a:t>
            </a:fld>
            <a:endParaRPr lang="pt-BR"/>
          </a:p>
        </p:txBody>
      </p:sp>
      <p:pic>
        <p:nvPicPr>
          <p:cNvPr id="14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882E7B1A-F4A5-1D09-FAB1-274FF2E9A3D3}"/>
              </a:ext>
            </a:extLst>
          </p:cNvPr>
          <p:cNvSpPr txBox="1"/>
          <p:nvPr/>
        </p:nvSpPr>
        <p:spPr>
          <a:xfrm>
            <a:off x="1120044" y="1470054"/>
            <a:ext cx="96236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800" b="0" i="0" u="none" strike="noStrike" baseline="0" dirty="0"/>
              <a:t>As bactérias patogênicas podem ser transmitidas pelo ar, por meio de gotículas de saliva, pelo contato com superfícies contaminadas e por vetores. A água e o solo também podem ser veículos de transmissão de doenças </a:t>
            </a:r>
            <a:r>
              <a:rPr lang="pt-BR" sz="1800" b="0" i="0" u="none" baseline="0" dirty="0"/>
              <a:t>bacterianas, como a leptospirose.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64CFCE46-D672-A6BA-9057-83705208C422}"/>
              </a:ext>
            </a:extLst>
          </p:cNvPr>
          <p:cNvSpPr txBox="1"/>
          <p:nvPr/>
        </p:nvSpPr>
        <p:spPr>
          <a:xfrm>
            <a:off x="3582645" y="5776993"/>
            <a:ext cx="456864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0" i="0" u="none" strike="noStrike" baseline="0" dirty="0"/>
              <a:t>Evitar o contato direto da pele com a água de alagamentos ou enxurradas é uma medida de prevenção da leptospirose. Enchente em Salinas (MG), 2021.</a:t>
            </a:r>
            <a:endParaRPr lang="pt-BR" sz="1400" dirty="0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B7AC3A6C-26E2-67F0-CF61-00047AA8E415}"/>
              </a:ext>
            </a:extLst>
          </p:cNvPr>
          <p:cNvSpPr txBox="1"/>
          <p:nvPr/>
        </p:nvSpPr>
        <p:spPr>
          <a:xfrm>
            <a:off x="1346071" y="2695235"/>
            <a:ext cx="6190936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i="0" u="none" baseline="0" dirty="0"/>
              <a:t>LEPTOSPIROSE</a:t>
            </a:r>
          </a:p>
          <a:p>
            <a:pPr algn="l"/>
            <a:endParaRPr lang="pt-BR" dirty="0"/>
          </a:p>
          <a:p>
            <a:pPr algn="l"/>
            <a:r>
              <a:rPr lang="pt-BR" b="1" dirty="0"/>
              <a:t>Agente patogênico</a:t>
            </a:r>
            <a:r>
              <a:rPr lang="pt-BR" dirty="0"/>
              <a:t>: bactéria </a:t>
            </a:r>
            <a:r>
              <a:rPr lang="pt-BR" i="1" dirty="0"/>
              <a:t>Leptospira </a:t>
            </a:r>
            <a:r>
              <a:rPr lang="pt-BR" i="1" dirty="0" err="1"/>
              <a:t>interrogans</a:t>
            </a:r>
            <a:r>
              <a:rPr lang="pt-BR" i="1" dirty="0"/>
              <a:t> </a:t>
            </a:r>
          </a:p>
          <a:p>
            <a:pPr algn="l"/>
            <a:endParaRPr lang="pt-BR" sz="1300" i="1" dirty="0"/>
          </a:p>
          <a:p>
            <a:pPr algn="l"/>
            <a:r>
              <a:rPr lang="pt-BR" sz="1800" b="1" i="0" u="none" baseline="0" dirty="0">
                <a:solidFill>
                  <a:srgbClr val="000000"/>
                </a:solidFill>
              </a:rPr>
              <a:t>Transmissão</a:t>
            </a:r>
            <a:r>
              <a:rPr lang="pt-BR" sz="1800" i="0" u="none" baseline="0" dirty="0">
                <a:solidFill>
                  <a:srgbClr val="000000"/>
                </a:solidFill>
              </a:rPr>
              <a:t>: </a:t>
            </a:r>
            <a:r>
              <a:rPr lang="pt-BR" sz="1800" b="0" i="0" u="none" baseline="0" dirty="0">
                <a:solidFill>
                  <a:srgbClr val="000000"/>
                </a:solidFill>
              </a:rPr>
              <a:t>pelo contato com a urina de animais (principalmente ratos) presente </a:t>
            </a:r>
            <a:r>
              <a:rPr lang="pt-BR" dirty="0">
                <a:solidFill>
                  <a:srgbClr val="000000"/>
                </a:solidFill>
              </a:rPr>
              <a:t>em superfícies ou água contaminada. Inundações e enchentes ampliam a disseminação da </a:t>
            </a:r>
            <a:r>
              <a:rPr lang="pt-BR" sz="1800" b="0" i="0" u="none" baseline="0" dirty="0">
                <a:solidFill>
                  <a:srgbClr val="000000"/>
                </a:solidFill>
              </a:rPr>
              <a:t>doenç</a:t>
            </a:r>
            <a:r>
              <a:rPr lang="pt-BR" dirty="0">
                <a:solidFill>
                  <a:srgbClr val="000000"/>
                </a:solidFill>
              </a:rPr>
              <a:t>a.</a:t>
            </a:r>
          </a:p>
          <a:p>
            <a:pPr algn="l"/>
            <a:endParaRPr lang="pt-BR" sz="1300" b="0" i="0" u="none" baseline="0" dirty="0">
              <a:solidFill>
                <a:srgbClr val="000000"/>
              </a:solidFill>
            </a:endParaRPr>
          </a:p>
          <a:p>
            <a:pPr algn="l"/>
            <a:r>
              <a:rPr lang="pt-BR" b="1" dirty="0">
                <a:solidFill>
                  <a:srgbClr val="000000"/>
                </a:solidFill>
              </a:rPr>
              <a:t>S</a:t>
            </a:r>
            <a:r>
              <a:rPr lang="pt-BR" sz="1800" b="1" i="0" u="none" baseline="0" dirty="0">
                <a:solidFill>
                  <a:srgbClr val="000000"/>
                </a:solidFill>
              </a:rPr>
              <a:t>intomas</a:t>
            </a:r>
            <a:r>
              <a:rPr lang="pt-BR" sz="1800" b="0" i="0" u="none" baseline="0" dirty="0">
                <a:solidFill>
                  <a:srgbClr val="000000"/>
                </a:solidFill>
              </a:rPr>
              <a:t>: febre, dores de cabeça e no corpo, vômitos, diarreia e, em casos mais graves, icterícia, alterações urinárias e morte.</a:t>
            </a:r>
            <a:endParaRPr lang="pt-BR" dirty="0"/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8EFB497A-36EF-D437-5844-362EEE3A34D7}"/>
              </a:ext>
            </a:extLst>
          </p:cNvPr>
          <p:cNvSpPr/>
          <p:nvPr/>
        </p:nvSpPr>
        <p:spPr>
          <a:xfrm>
            <a:off x="1220759" y="2578241"/>
            <a:ext cx="9422257" cy="4054839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7" name="Group 4">
            <a:extLst>
              <a:ext uri="{FF2B5EF4-FFF2-40B4-BE49-F238E27FC236}">
                <a16:creationId xmlns:a16="http://schemas.microsoft.com/office/drawing/2014/main" id="{91D0C437-7991-3E95-1DEE-3E5D60F70CA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37007" y="2695235"/>
            <a:ext cx="4810125" cy="4938712"/>
            <a:chOff x="4429" y="1209"/>
            <a:chExt cx="3030" cy="3111"/>
          </a:xfrm>
        </p:grpSpPr>
        <p:sp>
          <p:nvSpPr>
            <p:cNvPr id="38" name="AutoShape 3">
              <a:extLst>
                <a:ext uri="{FF2B5EF4-FFF2-40B4-BE49-F238E27FC236}">
                  <a16:creationId xmlns:a16="http://schemas.microsoft.com/office/drawing/2014/main" id="{1984318C-E516-1DD5-0C4E-383A9EBF5A6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429" y="1209"/>
              <a:ext cx="3030" cy="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5F80B293-FB75-848D-B15F-61F4DA031F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435" b="24970"/>
            <a:stretch/>
          </p:blipFill>
          <p:spPr bwMode="auto">
            <a:xfrm>
              <a:off x="4429" y="1209"/>
              <a:ext cx="2625" cy="2336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8578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CEB50B-D54F-4F49-80CA-997D05EDE8F4}"/>
              </a:ext>
            </a:extLst>
          </p:cNvPr>
          <p:cNvSpPr txBox="1">
            <a:spLocks/>
          </p:cNvSpPr>
          <p:nvPr/>
        </p:nvSpPr>
        <p:spPr>
          <a:xfrm>
            <a:off x="0" y="736431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Peste bubônica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26C7-9605-49FB-8340-334AF9A90FA9}" type="slidenum">
              <a:rPr lang="pt-BR" smtClean="0"/>
              <a:t>9</a:t>
            </a:fld>
            <a:endParaRPr lang="pt-BR"/>
          </a:p>
        </p:txBody>
      </p:sp>
      <p:pic>
        <p:nvPicPr>
          <p:cNvPr id="14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Agrupar 29">
            <a:extLst>
              <a:ext uri="{FF2B5EF4-FFF2-40B4-BE49-F238E27FC236}">
                <a16:creationId xmlns:a16="http://schemas.microsoft.com/office/drawing/2014/main" id="{29FDAA11-F949-BD57-E308-5FA9B9E23718}"/>
              </a:ext>
            </a:extLst>
          </p:cNvPr>
          <p:cNvGrpSpPr/>
          <p:nvPr/>
        </p:nvGrpSpPr>
        <p:grpSpPr>
          <a:xfrm>
            <a:off x="399095" y="2545298"/>
            <a:ext cx="5434830" cy="3811052"/>
            <a:chOff x="620860" y="2816734"/>
            <a:chExt cx="5434830" cy="3811052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93279258-C40C-40D4-80B2-A93317011C0F}"/>
                </a:ext>
              </a:extLst>
            </p:cNvPr>
            <p:cNvSpPr/>
            <p:nvPr/>
          </p:nvSpPr>
          <p:spPr>
            <a:xfrm>
              <a:off x="3173892" y="2816734"/>
              <a:ext cx="2881798" cy="8309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pt-BR" sz="1600"/>
                <a:t>Levou à morte quase um terço da população da Europa durante um período da Idade Média.</a:t>
              </a:r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3225689A-979B-4D62-B77E-CF551C2B267A}"/>
                </a:ext>
              </a:extLst>
            </p:cNvPr>
            <p:cNvSpPr/>
            <p:nvPr/>
          </p:nvSpPr>
          <p:spPr>
            <a:xfrm>
              <a:off x="3141756" y="5796789"/>
              <a:ext cx="2881798" cy="8309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pt-BR" sz="1600" dirty="0"/>
                <a:t>Causa febre, delírio e hemorragias múltiplas e manchas escuras na pele.</a:t>
              </a: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A6B5E0CA-AE90-4C18-8B83-6D7896AA4BD0}"/>
                </a:ext>
              </a:extLst>
            </p:cNvPr>
            <p:cNvSpPr/>
            <p:nvPr/>
          </p:nvSpPr>
          <p:spPr>
            <a:xfrm>
              <a:off x="3142002" y="3891263"/>
              <a:ext cx="2881798" cy="8309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pt-BR" sz="1600" dirty="0"/>
                <a:t>É causada pela bactéria </a:t>
              </a:r>
              <a:r>
                <a:rPr lang="pt-BR" sz="1600" i="1" dirty="0" err="1"/>
                <a:t>Yersinia</a:t>
              </a:r>
              <a:r>
                <a:rPr lang="pt-BR" sz="1600" i="1" dirty="0"/>
                <a:t> </a:t>
              </a:r>
              <a:r>
                <a:rPr lang="pt-BR" sz="1600" i="1" dirty="0" err="1"/>
                <a:t>pestis</a:t>
              </a:r>
              <a:r>
                <a:rPr lang="pt-BR" sz="1600" i="1" dirty="0"/>
                <a:t> </a:t>
              </a:r>
              <a:r>
                <a:rPr lang="pt-BR" sz="1600" dirty="0"/>
                <a:t>e transmitida pela picada da pulga.</a:t>
              </a: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EAB5AE75-D31D-4F31-B48C-41924846EC32}"/>
                </a:ext>
              </a:extLst>
            </p:cNvPr>
            <p:cNvSpPr/>
            <p:nvPr/>
          </p:nvSpPr>
          <p:spPr>
            <a:xfrm>
              <a:off x="3141756" y="4964328"/>
              <a:ext cx="2881798" cy="5847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pt-BR" sz="1600" dirty="0"/>
                <a:t>Os ratos são reservatórios, pois transportam pulgas.</a:t>
              </a: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AE8737F9-4E00-4531-8A8E-08CB4008FD4F}"/>
                </a:ext>
              </a:extLst>
            </p:cNvPr>
            <p:cNvSpPr/>
            <p:nvPr/>
          </p:nvSpPr>
          <p:spPr>
            <a:xfrm>
              <a:off x="620860" y="4483075"/>
              <a:ext cx="1556342" cy="33855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 sz="1600" dirty="0"/>
                <a:t>Peste negra</a:t>
              </a:r>
            </a:p>
          </p:txBody>
        </p:sp>
        <p:cxnSp>
          <p:nvCxnSpPr>
            <p:cNvPr id="22" name="Conector: Angulado 21">
              <a:extLst>
                <a:ext uri="{FF2B5EF4-FFF2-40B4-BE49-F238E27FC236}">
                  <a16:creationId xmlns:a16="http://schemas.microsoft.com/office/drawing/2014/main" id="{A7249FE4-90B0-805C-7FD1-C6767C5903AE}"/>
                </a:ext>
              </a:extLst>
            </p:cNvPr>
            <p:cNvCxnSpPr>
              <a:stCxn id="9" idx="3"/>
              <a:endCxn id="4" idx="1"/>
            </p:cNvCxnSpPr>
            <p:nvPr/>
          </p:nvCxnSpPr>
          <p:spPr>
            <a:xfrm flipV="1">
              <a:off x="2177202" y="3232233"/>
              <a:ext cx="996690" cy="1420119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: Angulado 23">
              <a:extLst>
                <a:ext uri="{FF2B5EF4-FFF2-40B4-BE49-F238E27FC236}">
                  <a16:creationId xmlns:a16="http://schemas.microsoft.com/office/drawing/2014/main" id="{8925CE97-5476-FCB2-6827-C4ECE1F78DBE}"/>
                </a:ext>
              </a:extLst>
            </p:cNvPr>
            <p:cNvCxnSpPr>
              <a:stCxn id="9" idx="3"/>
              <a:endCxn id="5" idx="1"/>
            </p:cNvCxnSpPr>
            <p:nvPr/>
          </p:nvCxnSpPr>
          <p:spPr>
            <a:xfrm>
              <a:off x="2177202" y="4652352"/>
              <a:ext cx="964554" cy="1559936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: Angulado 25">
              <a:extLst>
                <a:ext uri="{FF2B5EF4-FFF2-40B4-BE49-F238E27FC236}">
                  <a16:creationId xmlns:a16="http://schemas.microsoft.com/office/drawing/2014/main" id="{135739C1-EF77-9BE6-2109-9D1EB5241941}"/>
                </a:ext>
              </a:extLst>
            </p:cNvPr>
            <p:cNvCxnSpPr>
              <a:endCxn id="6" idx="1"/>
            </p:cNvCxnSpPr>
            <p:nvPr/>
          </p:nvCxnSpPr>
          <p:spPr>
            <a:xfrm flipV="1">
              <a:off x="2338466" y="4306762"/>
              <a:ext cx="803536" cy="345590"/>
            </a:xfrm>
            <a:prstGeom prst="bentConnector3">
              <a:avLst>
                <a:gd name="adj1" fmla="val 40672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: Angulado 28">
              <a:extLst>
                <a:ext uri="{FF2B5EF4-FFF2-40B4-BE49-F238E27FC236}">
                  <a16:creationId xmlns:a16="http://schemas.microsoft.com/office/drawing/2014/main" id="{E26CDF60-A474-0000-9C61-A8092485E33E}"/>
                </a:ext>
              </a:extLst>
            </p:cNvPr>
            <p:cNvCxnSpPr>
              <a:stCxn id="9" idx="3"/>
              <a:endCxn id="7" idx="1"/>
            </p:cNvCxnSpPr>
            <p:nvPr/>
          </p:nvCxnSpPr>
          <p:spPr>
            <a:xfrm>
              <a:off x="2177202" y="4652352"/>
              <a:ext cx="964554" cy="604364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882E7B1A-F4A5-1D09-FAB1-274FF2E9A3D3}"/>
              </a:ext>
            </a:extLst>
          </p:cNvPr>
          <p:cNvSpPr txBox="1"/>
          <p:nvPr/>
        </p:nvSpPr>
        <p:spPr>
          <a:xfrm>
            <a:off x="963982" y="1411810"/>
            <a:ext cx="10608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800" b="0" i="0" u="none" strike="noStrike" baseline="0" dirty="0">
                <a:latin typeface="FrutigerLTStd-Light"/>
              </a:rPr>
              <a:t>A peste bubônica, historicamente conhecida como peste negra, foi uma doença que causou a morte de quase um terço da população da Europa no século XIV, durante a Idade Média.</a:t>
            </a:r>
            <a:endParaRPr lang="pt-BR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A74F2046-FDF7-A6C5-7FE8-AC5CCA348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408083"/>
            <a:ext cx="5476407" cy="38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823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1733</TotalTime>
  <Words>1838</Words>
  <Application>Microsoft Office PowerPoint</Application>
  <PresentationFormat>Widescreen</PresentationFormat>
  <Paragraphs>157</Paragraphs>
  <Slides>24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CiutadellaRounded-Regular</vt:lpstr>
      <vt:lpstr>FrutigerLT-LightItalic</vt:lpstr>
      <vt:lpstr>FrutigerLTStd-Bold</vt:lpstr>
      <vt:lpstr>FrutigerLTStd-Light</vt:lpstr>
      <vt:lpstr>Tema do Office</vt:lpstr>
      <vt:lpstr>Apresentação do PowerPoint</vt:lpstr>
      <vt:lpstr> Apresentação 5 – SAÚDE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6 – SAÚDE PÚBLICA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7º ano - CIÊNCIAS Apresentação 1 FORÇAS E MOVIMENTO</dc:title>
  <dc:creator>Maria Carolina Dias Carreira</dc:creator>
  <cp:lastModifiedBy> </cp:lastModifiedBy>
  <cp:revision>4</cp:revision>
  <dcterms:created xsi:type="dcterms:W3CDTF">2019-03-24T20:04:22Z</dcterms:created>
  <dcterms:modified xsi:type="dcterms:W3CDTF">2023-08-04T13:44:28Z</dcterms:modified>
</cp:coreProperties>
</file>