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85" r:id="rId3"/>
    <p:sldId id="286" r:id="rId4"/>
    <p:sldId id="287" r:id="rId5"/>
    <p:sldId id="288" r:id="rId6"/>
    <p:sldId id="289" r:id="rId7"/>
    <p:sldId id="290" r:id="rId8"/>
    <p:sldId id="291" r:id="rId9"/>
    <p:sldId id="292" r:id="rId10"/>
    <p:sldId id="293" r:id="rId11"/>
    <p:sldId id="294" r:id="rId12"/>
    <p:sldId id="344" r:id="rId1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FF4071-68CF-FF0F-342B-289D286956B6}" name="Paula Signorini" initials="PS" userId="S::ed-paulas@ftd.com.br::4e228791-b286-44d8-b29d-2215c3662a74" providerId="AD"/>
  <p188:author id="{533511CC-8B1F-3F60-3864-98E4C5410094}" name="Flávia Milão Silva" initials="FMS" userId="S::ed-flavias@ftd.com.br::d802b1ff-87be-4c5d-820b-e18e60c9c0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ecilia farias" initials="cf" lastIdx="9" clrIdx="0"/>
  <p:cmAuthor id="2" name="Lilian Semenichin Nogueira" initials="LSN" lastIdx="43" clrIdx="1"/>
  <p:cmAuthor id="3" name="Marcia Takeuchi"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7EE"/>
    <a:srgbClr val="E4FCFB"/>
    <a:srgbClr val="ADC1E5"/>
    <a:srgbClr val="A6E0EC"/>
    <a:srgbClr val="C5D3ED"/>
    <a:srgbClr val="B6C8E8"/>
    <a:srgbClr val="CFF0F5"/>
    <a:srgbClr val="D5FBFA"/>
    <a:srgbClr val="E4EFFC"/>
    <a:srgbClr val="E6F7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CC0AB-0425-4241-A6FC-E4DC702623E2}" v="5294" dt="2023-05-10T13:44:46.443"/>
    <p1510:client id="{43837FFC-CA20-4939-B0AB-68B1C813C314}" v="2084" dt="2023-05-09T18:36:45.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1" autoAdjust="0"/>
    <p:restoredTop sz="94660"/>
  </p:normalViewPr>
  <p:slideViewPr>
    <p:cSldViewPr snapToGrid="0">
      <p:cViewPr varScale="1">
        <p:scale>
          <a:sx n="68" d="100"/>
          <a:sy n="68" d="100"/>
        </p:scale>
        <p:origin x="75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BCC155-193E-A044-ACE8-7FBDE414CC0F}" type="datetimeFigureOut">
              <a:rPr lang="en-US" smtClean="0"/>
              <a:t>8/4/2023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9A055C-5A69-884F-91C8-2F50DB789519}" type="slidenum">
              <a:rPr lang="en-US" smtClean="0"/>
              <a:t>‹nº›</a:t>
            </a:fld>
            <a:endParaRPr lang="en-US"/>
          </a:p>
        </p:txBody>
      </p:sp>
    </p:spTree>
    <p:extLst>
      <p:ext uri="{BB962C8B-B14F-4D97-AF65-F5344CB8AC3E}">
        <p14:creationId xmlns:p14="http://schemas.microsoft.com/office/powerpoint/2010/main" val="32968110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9EAF0E-4703-B34D-8F00-6E3895BC3AB0}" type="datetimeFigureOut">
              <a:rPr lang="en-US" smtClean="0"/>
              <a:t>8/4/2023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45BE33-EB9F-C84F-BFF6-6FF86D6452AD}" type="slidenum">
              <a:rPr lang="en-US" smtClean="0"/>
              <a:t>‹nº›</a:t>
            </a:fld>
            <a:endParaRPr lang="en-US"/>
          </a:p>
        </p:txBody>
      </p:sp>
    </p:spTree>
    <p:extLst>
      <p:ext uri="{BB962C8B-B14F-4D97-AF65-F5344CB8AC3E}">
        <p14:creationId xmlns:p14="http://schemas.microsoft.com/office/powerpoint/2010/main" val="10979238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9DBC5-5F1B-4CB8-B9E5-546649F9810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FF41970-9850-4F0E-A799-D46C88AEBB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F36FEB7-DB03-444F-8D3E-FC298BA1E3B6}"/>
              </a:ext>
            </a:extLst>
          </p:cNvPr>
          <p:cNvSpPr>
            <a:spLocks noGrp="1"/>
          </p:cNvSpPr>
          <p:nvPr>
            <p:ph type="dt" sz="half" idx="10"/>
          </p:nvPr>
        </p:nvSpPr>
        <p:spPr/>
        <p:txBody>
          <a:bodyPr/>
          <a:lstStyle/>
          <a:p>
            <a:fld id="{61A8983D-AD07-7C4A-BF24-36076C3CE757}" type="datetime1">
              <a:rPr lang="pt-BR" smtClean="0"/>
              <a:t>04/08/2023</a:t>
            </a:fld>
            <a:endParaRPr lang="pt-BR"/>
          </a:p>
        </p:txBody>
      </p:sp>
      <p:sp>
        <p:nvSpPr>
          <p:cNvPr id="5" name="Espaço Reservado para Rodapé 4">
            <a:extLst>
              <a:ext uri="{FF2B5EF4-FFF2-40B4-BE49-F238E27FC236}">
                <a16:creationId xmlns:a16="http://schemas.microsoft.com/office/drawing/2014/main" id="{5A15DF3F-5791-466B-962A-EADA7A11A19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084B086-7838-4869-989F-634BD41B9811}"/>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411235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9DC8FB-7E9D-400F-9F18-16697EC08AD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E0EE2F93-5276-46FA-9522-6C24BF99DC4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8693873-8743-4219-9A68-27B7631D0D79}"/>
              </a:ext>
            </a:extLst>
          </p:cNvPr>
          <p:cNvSpPr>
            <a:spLocks noGrp="1"/>
          </p:cNvSpPr>
          <p:nvPr>
            <p:ph type="dt" sz="half" idx="10"/>
          </p:nvPr>
        </p:nvSpPr>
        <p:spPr/>
        <p:txBody>
          <a:bodyPr/>
          <a:lstStyle/>
          <a:p>
            <a:fld id="{6FB8A6F0-82DC-CF45-9DB2-8E5A7797DCDE}" type="datetime1">
              <a:rPr lang="pt-BR" smtClean="0"/>
              <a:t>04/08/2023</a:t>
            </a:fld>
            <a:endParaRPr lang="pt-BR"/>
          </a:p>
        </p:txBody>
      </p:sp>
      <p:sp>
        <p:nvSpPr>
          <p:cNvPr id="5" name="Espaço Reservado para Rodapé 4">
            <a:extLst>
              <a:ext uri="{FF2B5EF4-FFF2-40B4-BE49-F238E27FC236}">
                <a16:creationId xmlns:a16="http://schemas.microsoft.com/office/drawing/2014/main" id="{266D9B97-54D5-4347-94A9-8C9D4A04681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0210D51-5494-4534-8088-7449B26BD055}"/>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121835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058769-DE48-43C5-A177-6D6F3597901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F5F467B-BA37-4B13-B3F1-A1F0E3C8C72F}"/>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44B7427-8374-44CA-8556-604E180F5CC0}"/>
              </a:ext>
            </a:extLst>
          </p:cNvPr>
          <p:cNvSpPr>
            <a:spLocks noGrp="1"/>
          </p:cNvSpPr>
          <p:nvPr>
            <p:ph type="dt" sz="half" idx="10"/>
          </p:nvPr>
        </p:nvSpPr>
        <p:spPr/>
        <p:txBody>
          <a:bodyPr/>
          <a:lstStyle/>
          <a:p>
            <a:fld id="{86EAE36C-2EEB-0B4B-B180-E27F8930EC20}" type="datetime1">
              <a:rPr lang="pt-BR" smtClean="0"/>
              <a:t>04/08/2023</a:t>
            </a:fld>
            <a:endParaRPr lang="pt-BR"/>
          </a:p>
        </p:txBody>
      </p:sp>
      <p:sp>
        <p:nvSpPr>
          <p:cNvPr id="5" name="Espaço Reservado para Rodapé 4">
            <a:extLst>
              <a:ext uri="{FF2B5EF4-FFF2-40B4-BE49-F238E27FC236}">
                <a16:creationId xmlns:a16="http://schemas.microsoft.com/office/drawing/2014/main" id="{0244171E-EF43-4CFC-A28F-719BB4C772F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A3962D1-70ED-470C-BEB9-F97F23A9AFB7}"/>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14684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0C073-236D-4720-8D95-D7F59078A2B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45A1311-9411-465D-86D5-AC6974C025DA}"/>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E96F6AB-53DF-4AF7-9C42-30E038A7E7A5}"/>
              </a:ext>
            </a:extLst>
          </p:cNvPr>
          <p:cNvSpPr>
            <a:spLocks noGrp="1"/>
          </p:cNvSpPr>
          <p:nvPr>
            <p:ph type="dt" sz="half" idx="10"/>
          </p:nvPr>
        </p:nvSpPr>
        <p:spPr/>
        <p:txBody>
          <a:bodyPr/>
          <a:lstStyle/>
          <a:p>
            <a:fld id="{3813E2DE-FD05-3145-A339-8CC527A0639E}" type="datetime1">
              <a:rPr lang="pt-BR" smtClean="0"/>
              <a:t>04/08/2023</a:t>
            </a:fld>
            <a:endParaRPr lang="pt-BR"/>
          </a:p>
        </p:txBody>
      </p:sp>
      <p:sp>
        <p:nvSpPr>
          <p:cNvPr id="5" name="Espaço Reservado para Rodapé 4">
            <a:extLst>
              <a:ext uri="{FF2B5EF4-FFF2-40B4-BE49-F238E27FC236}">
                <a16:creationId xmlns:a16="http://schemas.microsoft.com/office/drawing/2014/main" id="{41E1DDD7-1407-4761-8E75-269141F71FE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850C25-6704-4FC0-B74F-0D2F0BDBA7C8}"/>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224196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371C6D-87BF-4B2D-9136-129C562ED86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EE1E6974-D7C3-49AD-9C0B-E035B82B4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43C871D-5E86-4D9A-B51C-2D3251DF6DF0}"/>
              </a:ext>
            </a:extLst>
          </p:cNvPr>
          <p:cNvSpPr>
            <a:spLocks noGrp="1"/>
          </p:cNvSpPr>
          <p:nvPr>
            <p:ph type="dt" sz="half" idx="10"/>
          </p:nvPr>
        </p:nvSpPr>
        <p:spPr/>
        <p:txBody>
          <a:bodyPr/>
          <a:lstStyle/>
          <a:p>
            <a:fld id="{AC3296EB-80AE-104A-8B36-C6DB47E4A7CE}" type="datetime1">
              <a:rPr lang="pt-BR" smtClean="0"/>
              <a:t>04/08/2023</a:t>
            </a:fld>
            <a:endParaRPr lang="pt-BR"/>
          </a:p>
        </p:txBody>
      </p:sp>
      <p:sp>
        <p:nvSpPr>
          <p:cNvPr id="5" name="Espaço Reservado para Rodapé 4">
            <a:extLst>
              <a:ext uri="{FF2B5EF4-FFF2-40B4-BE49-F238E27FC236}">
                <a16:creationId xmlns:a16="http://schemas.microsoft.com/office/drawing/2014/main" id="{435B32A6-FD1A-4C38-8080-7CB019F2F30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484C281-5D49-445D-911A-3021EE9ECC3F}"/>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382464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1CDF0D-5FA3-4F3A-A48D-900B8DA71BB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7DE40F5-2E2D-4B9B-9392-38FDCF46839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CAD9495-347C-4B40-A6A9-82D4F144048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23BE19F-18BC-412D-ADB2-175F813ACB32}"/>
              </a:ext>
            </a:extLst>
          </p:cNvPr>
          <p:cNvSpPr>
            <a:spLocks noGrp="1"/>
          </p:cNvSpPr>
          <p:nvPr>
            <p:ph type="dt" sz="half" idx="10"/>
          </p:nvPr>
        </p:nvSpPr>
        <p:spPr/>
        <p:txBody>
          <a:bodyPr/>
          <a:lstStyle/>
          <a:p>
            <a:fld id="{952608A1-57FE-4E41-B550-4C07AF3089F6}" type="datetime1">
              <a:rPr lang="pt-BR" smtClean="0"/>
              <a:t>04/08/2023</a:t>
            </a:fld>
            <a:endParaRPr lang="pt-BR"/>
          </a:p>
        </p:txBody>
      </p:sp>
      <p:sp>
        <p:nvSpPr>
          <p:cNvPr id="6" name="Espaço Reservado para Rodapé 5">
            <a:extLst>
              <a:ext uri="{FF2B5EF4-FFF2-40B4-BE49-F238E27FC236}">
                <a16:creationId xmlns:a16="http://schemas.microsoft.com/office/drawing/2014/main" id="{DC30744A-3BBC-47EF-8873-1AEE4878AC4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53237AD-7148-4AAE-845C-DF83F0D853FC}"/>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32093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37385-B194-47BB-97BC-20BAE43E755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187221BE-A79B-4517-965D-5DDA6BDD33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E211421-E03F-45DA-8D50-AEA42C76BCD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41206EB-9CB4-4BA3-98CC-6E6414B84A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EEA6DAE-DB70-485B-804D-CB5E245CF82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06C1360-73CE-4660-B43A-89374013A0FC}"/>
              </a:ext>
            </a:extLst>
          </p:cNvPr>
          <p:cNvSpPr>
            <a:spLocks noGrp="1"/>
          </p:cNvSpPr>
          <p:nvPr>
            <p:ph type="dt" sz="half" idx="10"/>
          </p:nvPr>
        </p:nvSpPr>
        <p:spPr/>
        <p:txBody>
          <a:bodyPr/>
          <a:lstStyle/>
          <a:p>
            <a:fld id="{3AE2196B-46F2-DE44-BC36-A6F02E8A01B7}" type="datetime1">
              <a:rPr lang="pt-BR" smtClean="0"/>
              <a:t>04/08/2023</a:t>
            </a:fld>
            <a:endParaRPr lang="pt-BR"/>
          </a:p>
        </p:txBody>
      </p:sp>
      <p:sp>
        <p:nvSpPr>
          <p:cNvPr id="8" name="Espaço Reservado para Rodapé 7">
            <a:extLst>
              <a:ext uri="{FF2B5EF4-FFF2-40B4-BE49-F238E27FC236}">
                <a16:creationId xmlns:a16="http://schemas.microsoft.com/office/drawing/2014/main" id="{BD71194D-8F7F-4901-8925-59F4DD28D36F}"/>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C188A78-2018-488C-951C-5B53BC5A3CB2}"/>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158865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9CA4CD-FB52-4C85-B2E8-FBD7E366DB6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72709D73-C548-4883-8470-F4C52C00D928}"/>
              </a:ext>
            </a:extLst>
          </p:cNvPr>
          <p:cNvSpPr>
            <a:spLocks noGrp="1"/>
          </p:cNvSpPr>
          <p:nvPr>
            <p:ph type="dt" sz="half" idx="10"/>
          </p:nvPr>
        </p:nvSpPr>
        <p:spPr/>
        <p:txBody>
          <a:bodyPr/>
          <a:lstStyle/>
          <a:p>
            <a:fld id="{7F95F8D4-9AB8-F945-8FDB-95E04F394F10}" type="datetime1">
              <a:rPr lang="pt-BR" smtClean="0"/>
              <a:t>04/08/2023</a:t>
            </a:fld>
            <a:endParaRPr lang="pt-BR"/>
          </a:p>
        </p:txBody>
      </p:sp>
      <p:sp>
        <p:nvSpPr>
          <p:cNvPr id="4" name="Espaço Reservado para Rodapé 3">
            <a:extLst>
              <a:ext uri="{FF2B5EF4-FFF2-40B4-BE49-F238E27FC236}">
                <a16:creationId xmlns:a16="http://schemas.microsoft.com/office/drawing/2014/main" id="{D0DE7773-80A2-4C8E-9C10-6953F579A88E}"/>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2CBD351A-76E9-478B-8124-B33166D6DE67}"/>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37703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73440ED-B928-4C19-99A9-6B4CCF897E92}"/>
              </a:ext>
            </a:extLst>
          </p:cNvPr>
          <p:cNvSpPr>
            <a:spLocks noGrp="1"/>
          </p:cNvSpPr>
          <p:nvPr>
            <p:ph type="dt" sz="half" idx="10"/>
          </p:nvPr>
        </p:nvSpPr>
        <p:spPr/>
        <p:txBody>
          <a:bodyPr/>
          <a:lstStyle/>
          <a:p>
            <a:fld id="{065CB7C1-1F5A-604A-8643-0AB73F648E96}" type="datetime1">
              <a:rPr lang="pt-BR" smtClean="0"/>
              <a:t>04/08/2023</a:t>
            </a:fld>
            <a:endParaRPr lang="pt-BR"/>
          </a:p>
        </p:txBody>
      </p:sp>
      <p:sp>
        <p:nvSpPr>
          <p:cNvPr id="3" name="Espaço Reservado para Rodapé 2">
            <a:extLst>
              <a:ext uri="{FF2B5EF4-FFF2-40B4-BE49-F238E27FC236}">
                <a16:creationId xmlns:a16="http://schemas.microsoft.com/office/drawing/2014/main" id="{65641839-D2C2-48A8-904A-81BEFE354CA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6A63893-237E-4654-905A-E42A729BEE74}"/>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288194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49598-6B68-4BE5-BAD8-B8838345B56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FB7B337-E559-405E-AE08-B2EAB3FC6C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A954B25-F2B7-4129-8239-5D0AB016C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8D2EEB7-B0F4-435A-AF08-1CAB9A9FBC08}"/>
              </a:ext>
            </a:extLst>
          </p:cNvPr>
          <p:cNvSpPr>
            <a:spLocks noGrp="1"/>
          </p:cNvSpPr>
          <p:nvPr>
            <p:ph type="dt" sz="half" idx="10"/>
          </p:nvPr>
        </p:nvSpPr>
        <p:spPr/>
        <p:txBody>
          <a:bodyPr/>
          <a:lstStyle/>
          <a:p>
            <a:fld id="{73DB8FFB-7920-CC42-A521-285B8CF17B74}" type="datetime1">
              <a:rPr lang="pt-BR" smtClean="0"/>
              <a:t>04/08/2023</a:t>
            </a:fld>
            <a:endParaRPr lang="pt-BR"/>
          </a:p>
        </p:txBody>
      </p:sp>
      <p:sp>
        <p:nvSpPr>
          <p:cNvPr id="6" name="Espaço Reservado para Rodapé 5">
            <a:extLst>
              <a:ext uri="{FF2B5EF4-FFF2-40B4-BE49-F238E27FC236}">
                <a16:creationId xmlns:a16="http://schemas.microsoft.com/office/drawing/2014/main" id="{F58D8B12-155A-4B9E-9185-1D82BF0059C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A54C9BD-6D3E-44BE-99A2-4F6861E8F60A}"/>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3109400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35DC7-0ADC-4328-B76A-12381816797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75AD90C-7CFC-4C83-946A-CF1473C76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D257866-898E-4A2D-B3C9-DF74FB9AA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EBDB5FB-450F-4DE3-96AA-CD0744E43FBF}"/>
              </a:ext>
            </a:extLst>
          </p:cNvPr>
          <p:cNvSpPr>
            <a:spLocks noGrp="1"/>
          </p:cNvSpPr>
          <p:nvPr>
            <p:ph type="dt" sz="half" idx="10"/>
          </p:nvPr>
        </p:nvSpPr>
        <p:spPr/>
        <p:txBody>
          <a:bodyPr/>
          <a:lstStyle/>
          <a:p>
            <a:fld id="{CB21E413-7B5E-6744-A2DA-0E0B81CA8118}" type="datetime1">
              <a:rPr lang="pt-BR" smtClean="0"/>
              <a:t>04/08/2023</a:t>
            </a:fld>
            <a:endParaRPr lang="pt-BR"/>
          </a:p>
        </p:txBody>
      </p:sp>
      <p:sp>
        <p:nvSpPr>
          <p:cNvPr id="6" name="Espaço Reservado para Rodapé 5">
            <a:extLst>
              <a:ext uri="{FF2B5EF4-FFF2-40B4-BE49-F238E27FC236}">
                <a16:creationId xmlns:a16="http://schemas.microsoft.com/office/drawing/2014/main" id="{A6134C62-BB38-42CB-8CD6-13A62A7757D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E17F944-8EB2-4239-B6C4-7599CFBCD2CD}"/>
              </a:ext>
            </a:extLst>
          </p:cNvPr>
          <p:cNvSpPr>
            <a:spLocks noGrp="1"/>
          </p:cNvSpPr>
          <p:nvPr>
            <p:ph type="sldNum" sz="quarter" idx="12"/>
          </p:nvPr>
        </p:nvSpPr>
        <p:spPr/>
        <p:txBody>
          <a:bodyPr/>
          <a:lstStyle/>
          <a:p>
            <a:fld id="{E35A26C7-9605-49FB-8340-334AF9A90FA9}" type="slidenum">
              <a:rPr lang="pt-BR" smtClean="0"/>
              <a:t>‹nº›</a:t>
            </a:fld>
            <a:endParaRPr lang="pt-BR"/>
          </a:p>
        </p:txBody>
      </p:sp>
    </p:spTree>
    <p:extLst>
      <p:ext uri="{BB962C8B-B14F-4D97-AF65-F5344CB8AC3E}">
        <p14:creationId xmlns:p14="http://schemas.microsoft.com/office/powerpoint/2010/main" val="278517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5157D31-030F-4CB3-8EE0-980800802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23CB196-DC34-4B31-9B80-BBEC4534E1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1C6A5ED-7B78-48AE-9E09-129B19E867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C59FB-AE13-4147-9122-4D4F575F6814}" type="datetime1">
              <a:rPr lang="pt-BR" smtClean="0"/>
              <a:t>04/08/2023</a:t>
            </a:fld>
            <a:endParaRPr lang="pt-BR"/>
          </a:p>
        </p:txBody>
      </p:sp>
      <p:sp>
        <p:nvSpPr>
          <p:cNvPr id="5" name="Espaço Reservado para Rodapé 4">
            <a:extLst>
              <a:ext uri="{FF2B5EF4-FFF2-40B4-BE49-F238E27FC236}">
                <a16:creationId xmlns:a16="http://schemas.microsoft.com/office/drawing/2014/main" id="{27FF69BD-F69F-485D-87AF-36E73FD47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C90A951-A73C-4D8F-B3A1-A2CFBD724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A26C7-9605-49FB-8340-334AF9A90FA9}" type="slidenum">
              <a:rPr lang="pt-BR" smtClean="0"/>
              <a:t>‹nº›</a:t>
            </a:fld>
            <a:endParaRPr lang="pt-BR"/>
          </a:p>
        </p:txBody>
      </p:sp>
    </p:spTree>
    <p:extLst>
      <p:ext uri="{BB962C8B-B14F-4D97-AF65-F5344CB8AC3E}">
        <p14:creationId xmlns:p14="http://schemas.microsoft.com/office/powerpoint/2010/main" val="618593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1253"/>
        </a:solidFill>
        <a:effectLst/>
      </p:bgPr>
    </p:bg>
    <p:spTree>
      <p:nvGrpSpPr>
        <p:cNvPr id="1" name=""/>
        <p:cNvGrpSpPr/>
        <p:nvPr/>
      </p:nvGrpSpPr>
      <p:grpSpPr>
        <a:xfrm>
          <a:off x="0" y="0"/>
          <a:ext cx="0" cy="0"/>
          <a:chOff x="0" y="0"/>
          <a:chExt cx="0" cy="0"/>
        </a:xfrm>
      </p:grpSpPr>
      <p:pic>
        <p:nvPicPr>
          <p:cNvPr id="5" name="Google Shape;54;p13"/>
          <p:cNvPicPr preferRelativeResize="0"/>
          <p:nvPr/>
        </p:nvPicPr>
        <p:blipFill rotWithShape="1">
          <a:blip r:embed="rId2">
            <a:alphaModFix/>
            <a:extLst>
              <a:ext uri="{28A0092B-C50C-407E-A947-70E740481C1C}">
                <a14:useLocalDpi xmlns:a14="http://schemas.microsoft.com/office/drawing/2010/main" val="0"/>
              </a:ext>
            </a:extLst>
          </a:blip>
          <a:srcRect l="1" r="23830"/>
          <a:stretch/>
        </p:blipFill>
        <p:spPr>
          <a:xfrm>
            <a:off x="0" y="0"/>
            <a:ext cx="9286613" cy="6858005"/>
          </a:xfrm>
          <a:prstGeom prst="rect">
            <a:avLst/>
          </a:prstGeom>
          <a:noFill/>
          <a:ln>
            <a:noFill/>
          </a:ln>
        </p:spPr>
      </p:pic>
    </p:spTree>
    <p:extLst>
      <p:ext uri="{BB962C8B-B14F-4D97-AF65-F5344CB8AC3E}">
        <p14:creationId xmlns:p14="http://schemas.microsoft.com/office/powerpoint/2010/main" val="92696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B631A368-29F4-F4D5-A8BA-C3165E2CEEB2}"/>
              </a:ext>
            </a:extLst>
          </p:cNvPr>
          <p:cNvPicPr>
            <a:picLocks noChangeAspect="1"/>
          </p:cNvPicPr>
          <p:nvPr/>
        </p:nvPicPr>
        <p:blipFill>
          <a:blip r:embed="rId2"/>
          <a:stretch>
            <a:fillRect/>
          </a:stretch>
        </p:blipFill>
        <p:spPr>
          <a:xfrm>
            <a:off x="494481" y="2113599"/>
            <a:ext cx="8625782" cy="4607876"/>
          </a:xfrm>
          <a:prstGeom prst="rect">
            <a:avLst/>
          </a:prstGeom>
        </p:spPr>
      </p:pic>
      <p:sp>
        <p:nvSpPr>
          <p:cNvPr id="4" name="Retângulo 3">
            <a:extLst>
              <a:ext uri="{FF2B5EF4-FFF2-40B4-BE49-F238E27FC236}">
                <a16:creationId xmlns:a16="http://schemas.microsoft.com/office/drawing/2014/main" id="{86E8B966-7DDE-4497-B88C-EB9C855574FA}"/>
              </a:ext>
            </a:extLst>
          </p:cNvPr>
          <p:cNvSpPr/>
          <p:nvPr/>
        </p:nvSpPr>
        <p:spPr>
          <a:xfrm>
            <a:off x="694542" y="1548727"/>
            <a:ext cx="10494364" cy="646331"/>
          </a:xfrm>
          <a:prstGeom prst="rect">
            <a:avLst/>
          </a:prstGeom>
          <a:solidFill>
            <a:srgbClr val="E4EEF8"/>
          </a:solidFill>
        </p:spPr>
        <p:txBody>
          <a:bodyPr wrap="square">
            <a:spAutoFit/>
          </a:bodyPr>
          <a:lstStyle/>
          <a:p>
            <a:r>
              <a:rPr lang="pt-BR" dirty="0">
                <a:latin typeface="FrutigerLTStd-Light"/>
              </a:rPr>
              <a:t>Originalmente, a vegetação nativa ocupava todo o país. Ao longo do tempo, grande parte das áreas naturais foi transformada para dar lugar às cidades ou à agricultura e à pastagem (áreas cobertas pela cor vermelha).</a:t>
            </a:r>
          </a:p>
        </p:txBody>
      </p:sp>
      <p:sp>
        <p:nvSpPr>
          <p:cNvPr id="2" name="Slide Number Placeholder 1"/>
          <p:cNvSpPr>
            <a:spLocks noGrp="1"/>
          </p:cNvSpPr>
          <p:nvPr>
            <p:ph type="sldNum" sz="quarter" idx="12"/>
          </p:nvPr>
        </p:nvSpPr>
        <p:spPr/>
        <p:txBody>
          <a:bodyPr/>
          <a:lstStyle/>
          <a:p>
            <a:fld id="{E35A26C7-9605-49FB-8340-334AF9A90FA9}" type="slidenum">
              <a:rPr lang="pt-BR" smtClean="0"/>
              <a:t>10</a:t>
            </a:fld>
            <a:endParaRPr lang="pt-BR"/>
          </a:p>
        </p:txBody>
      </p:sp>
      <p:pic>
        <p:nvPicPr>
          <p:cNvPr id="5"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
        <p:nvSpPr>
          <p:cNvPr id="9" name="CaixaDeTexto 8">
            <a:extLst>
              <a:ext uri="{FF2B5EF4-FFF2-40B4-BE49-F238E27FC236}">
                <a16:creationId xmlns:a16="http://schemas.microsoft.com/office/drawing/2014/main" id="{39E52FC3-7FA8-3E31-A556-E9090342BAD6}"/>
              </a:ext>
            </a:extLst>
          </p:cNvPr>
          <p:cNvSpPr txBox="1"/>
          <p:nvPr/>
        </p:nvSpPr>
        <p:spPr>
          <a:xfrm>
            <a:off x="9120263" y="5340687"/>
            <a:ext cx="2068643" cy="1015663"/>
          </a:xfrm>
          <a:prstGeom prst="rect">
            <a:avLst/>
          </a:prstGeom>
          <a:noFill/>
        </p:spPr>
        <p:txBody>
          <a:bodyPr wrap="square">
            <a:spAutoFit/>
          </a:bodyPr>
          <a:lstStyle/>
          <a:p>
            <a:pPr algn="r"/>
            <a:r>
              <a:rPr lang="pt-BR" sz="1200" b="0" i="0" u="none" strike="noStrike" baseline="0" dirty="0">
                <a:solidFill>
                  <a:srgbClr val="2F2F2E"/>
                </a:solidFill>
              </a:rPr>
              <a:t>Fonte dos dados: INSTITUTO BRASILEIRO DE GEOGRAFIA E ESTATÍSTICA. </a:t>
            </a:r>
            <a:r>
              <a:rPr lang="pt-BR" sz="1200" b="1" i="0" u="none" strike="noStrike" baseline="0" dirty="0">
                <a:solidFill>
                  <a:srgbClr val="2F2F2E"/>
                </a:solidFill>
              </a:rPr>
              <a:t>Atlas geográfico escolar</a:t>
            </a:r>
            <a:r>
              <a:rPr lang="pt-BR" sz="1200" b="0" i="0" u="none" strike="noStrike" baseline="0" dirty="0">
                <a:solidFill>
                  <a:srgbClr val="2F2F2E"/>
                </a:solidFill>
              </a:rPr>
              <a:t>. 8. ed. Rio de Janeiro: IBGE, 2018. p. 102.</a:t>
            </a:r>
            <a:endParaRPr lang="pt-BR" sz="3600" dirty="0"/>
          </a:p>
        </p:txBody>
      </p:sp>
      <p:sp>
        <p:nvSpPr>
          <p:cNvPr id="6" name="Título 1">
            <a:extLst>
              <a:ext uri="{FF2B5EF4-FFF2-40B4-BE49-F238E27FC236}">
                <a16:creationId xmlns:a16="http://schemas.microsoft.com/office/drawing/2014/main" id="{F6932721-83BB-8F0D-6208-C7BE30EDFA31}"/>
              </a:ext>
            </a:extLst>
          </p:cNvPr>
          <p:cNvSpPr txBox="1">
            <a:spLocks/>
          </p:cNvSpPr>
          <p:nvPr/>
        </p:nvSpPr>
        <p:spPr>
          <a:xfrm>
            <a:off x="0" y="681594"/>
            <a:ext cx="12192000"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Retração da vegetação </a:t>
            </a:r>
          </a:p>
        </p:txBody>
      </p:sp>
    </p:spTree>
    <p:extLst>
      <p:ext uri="{BB962C8B-B14F-4D97-AF65-F5344CB8AC3E}">
        <p14:creationId xmlns:p14="http://schemas.microsoft.com/office/powerpoint/2010/main" val="92266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F2314-2FD9-418D-80BA-A3BF4380CE4C}"/>
              </a:ext>
            </a:extLst>
          </p:cNvPr>
          <p:cNvSpPr txBox="1">
            <a:spLocks/>
          </p:cNvSpPr>
          <p:nvPr/>
        </p:nvSpPr>
        <p:spPr>
          <a:xfrm>
            <a:off x="0" y="629112"/>
            <a:ext cx="12192000"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Principais ameaças aos biomas</a:t>
            </a:r>
          </a:p>
        </p:txBody>
      </p:sp>
      <p:grpSp>
        <p:nvGrpSpPr>
          <p:cNvPr id="7" name="Agrupar 6">
            <a:extLst>
              <a:ext uri="{FF2B5EF4-FFF2-40B4-BE49-F238E27FC236}">
                <a16:creationId xmlns:a16="http://schemas.microsoft.com/office/drawing/2014/main" id="{A905B4AA-C1A0-FFFC-DFBC-58CDF231F439}"/>
              </a:ext>
            </a:extLst>
          </p:cNvPr>
          <p:cNvGrpSpPr/>
          <p:nvPr/>
        </p:nvGrpSpPr>
        <p:grpSpPr>
          <a:xfrm>
            <a:off x="741313" y="1595849"/>
            <a:ext cx="2070197" cy="954107"/>
            <a:chOff x="790146" y="1466835"/>
            <a:chExt cx="2070197" cy="954107"/>
          </a:xfrm>
        </p:grpSpPr>
        <p:sp>
          <p:nvSpPr>
            <p:cNvPr id="3" name="Retângulo 2">
              <a:extLst>
                <a:ext uri="{FF2B5EF4-FFF2-40B4-BE49-F238E27FC236}">
                  <a16:creationId xmlns:a16="http://schemas.microsoft.com/office/drawing/2014/main" id="{FC2A07D3-0968-487C-A280-66D1AA4E6860}"/>
                </a:ext>
              </a:extLst>
            </p:cNvPr>
            <p:cNvSpPr/>
            <p:nvPr/>
          </p:nvSpPr>
          <p:spPr>
            <a:xfrm>
              <a:off x="790146" y="1466835"/>
              <a:ext cx="2070197" cy="369332"/>
            </a:xfrm>
            <a:prstGeom prst="rect">
              <a:avLst/>
            </a:prstGeom>
            <a:solidFill>
              <a:srgbClr val="92D050"/>
            </a:solidFill>
          </p:spPr>
          <p:txBody>
            <a:bodyPr wrap="square">
              <a:spAutoFit/>
            </a:bodyPr>
            <a:lstStyle/>
            <a:p>
              <a:pPr algn="ctr"/>
              <a:r>
                <a:rPr lang="pt-BR" b="1" dirty="0"/>
                <a:t>Amazônia</a:t>
              </a:r>
            </a:p>
          </p:txBody>
        </p:sp>
        <p:sp>
          <p:nvSpPr>
            <p:cNvPr id="4" name="Retângulo 3">
              <a:extLst>
                <a:ext uri="{FF2B5EF4-FFF2-40B4-BE49-F238E27FC236}">
                  <a16:creationId xmlns:a16="http://schemas.microsoft.com/office/drawing/2014/main" id="{E366BB7D-33E8-40F8-8A39-C1296BDC0D4D}"/>
                </a:ext>
              </a:extLst>
            </p:cNvPr>
            <p:cNvSpPr/>
            <p:nvPr/>
          </p:nvSpPr>
          <p:spPr>
            <a:xfrm>
              <a:off x="798132" y="1836167"/>
              <a:ext cx="2059368" cy="584775"/>
            </a:xfrm>
            <a:prstGeom prst="rect">
              <a:avLst/>
            </a:prstGeom>
            <a:ln>
              <a:solidFill>
                <a:schemeClr val="accent1"/>
              </a:solidFill>
            </a:ln>
          </p:spPr>
          <p:txBody>
            <a:bodyPr wrap="square">
              <a:spAutoFit/>
            </a:bodyPr>
            <a:lstStyle/>
            <a:p>
              <a:r>
                <a:rPr lang="pt-BR" sz="1600" dirty="0"/>
                <a:t>Desmatamento para pecuária</a:t>
              </a:r>
            </a:p>
          </p:txBody>
        </p:sp>
      </p:grpSp>
      <p:grpSp>
        <p:nvGrpSpPr>
          <p:cNvPr id="26" name="Agrupar 25">
            <a:extLst>
              <a:ext uri="{FF2B5EF4-FFF2-40B4-BE49-F238E27FC236}">
                <a16:creationId xmlns:a16="http://schemas.microsoft.com/office/drawing/2014/main" id="{63C0C8AD-856B-C5C7-7898-E11E35D1B432}"/>
              </a:ext>
            </a:extLst>
          </p:cNvPr>
          <p:cNvGrpSpPr/>
          <p:nvPr/>
        </p:nvGrpSpPr>
        <p:grpSpPr>
          <a:xfrm>
            <a:off x="738470" y="3056352"/>
            <a:ext cx="2070197" cy="1434739"/>
            <a:chOff x="3178077" y="1466835"/>
            <a:chExt cx="2070197" cy="1434739"/>
          </a:xfrm>
        </p:grpSpPr>
        <p:sp>
          <p:nvSpPr>
            <p:cNvPr id="8" name="Retângulo 7">
              <a:extLst>
                <a:ext uri="{FF2B5EF4-FFF2-40B4-BE49-F238E27FC236}">
                  <a16:creationId xmlns:a16="http://schemas.microsoft.com/office/drawing/2014/main" id="{61B87EED-6442-4254-9B75-C814E05939D2}"/>
                </a:ext>
              </a:extLst>
            </p:cNvPr>
            <p:cNvSpPr/>
            <p:nvPr/>
          </p:nvSpPr>
          <p:spPr>
            <a:xfrm>
              <a:off x="3178077" y="1466835"/>
              <a:ext cx="2070197" cy="369332"/>
            </a:xfrm>
            <a:prstGeom prst="rect">
              <a:avLst/>
            </a:prstGeom>
            <a:solidFill>
              <a:schemeClr val="accent2"/>
            </a:solidFill>
          </p:spPr>
          <p:txBody>
            <a:bodyPr wrap="square">
              <a:spAutoFit/>
            </a:bodyPr>
            <a:lstStyle/>
            <a:p>
              <a:pPr algn="ctr"/>
              <a:r>
                <a:rPr lang="pt-BR" b="1"/>
                <a:t>Cerrado</a:t>
              </a:r>
            </a:p>
          </p:txBody>
        </p:sp>
        <p:sp>
          <p:nvSpPr>
            <p:cNvPr id="9" name="Retângulo 8">
              <a:extLst>
                <a:ext uri="{FF2B5EF4-FFF2-40B4-BE49-F238E27FC236}">
                  <a16:creationId xmlns:a16="http://schemas.microsoft.com/office/drawing/2014/main" id="{ECB84D66-4672-4B03-8EDF-FD1FDBE6F6BE}"/>
                </a:ext>
              </a:extLst>
            </p:cNvPr>
            <p:cNvSpPr/>
            <p:nvPr/>
          </p:nvSpPr>
          <p:spPr>
            <a:xfrm>
              <a:off x="3178077" y="1824356"/>
              <a:ext cx="2070197" cy="1077218"/>
            </a:xfrm>
            <a:prstGeom prst="rect">
              <a:avLst/>
            </a:prstGeom>
            <a:noFill/>
            <a:ln>
              <a:solidFill>
                <a:schemeClr val="accent1"/>
              </a:solidFill>
            </a:ln>
          </p:spPr>
          <p:txBody>
            <a:bodyPr wrap="square">
              <a:spAutoFit/>
            </a:bodyPr>
            <a:lstStyle/>
            <a:p>
              <a:r>
                <a:rPr lang="pt-BR" sz="1600" dirty="0"/>
                <a:t>Exploração mineral</a:t>
              </a:r>
            </a:p>
            <a:p>
              <a:r>
                <a:rPr lang="pt-BR" sz="1600" dirty="0"/>
                <a:t>Expansão da agricultura e da pecuária</a:t>
              </a:r>
            </a:p>
          </p:txBody>
        </p:sp>
      </p:grpSp>
      <p:grpSp>
        <p:nvGrpSpPr>
          <p:cNvPr id="25" name="Agrupar 24">
            <a:extLst>
              <a:ext uri="{FF2B5EF4-FFF2-40B4-BE49-F238E27FC236}">
                <a16:creationId xmlns:a16="http://schemas.microsoft.com/office/drawing/2014/main" id="{EF70A9F1-5190-7970-166E-AA4494DA9144}"/>
              </a:ext>
            </a:extLst>
          </p:cNvPr>
          <p:cNvGrpSpPr/>
          <p:nvPr/>
        </p:nvGrpSpPr>
        <p:grpSpPr>
          <a:xfrm>
            <a:off x="3105297" y="1586755"/>
            <a:ext cx="2070197" cy="1431915"/>
            <a:chOff x="5614841" y="1469659"/>
            <a:chExt cx="2070197" cy="1431915"/>
          </a:xfrm>
        </p:grpSpPr>
        <p:sp>
          <p:nvSpPr>
            <p:cNvPr id="11" name="Retângulo 10">
              <a:extLst>
                <a:ext uri="{FF2B5EF4-FFF2-40B4-BE49-F238E27FC236}">
                  <a16:creationId xmlns:a16="http://schemas.microsoft.com/office/drawing/2014/main" id="{F0D5F18D-68BE-4291-B718-7599BC4BDAA2}"/>
                </a:ext>
              </a:extLst>
            </p:cNvPr>
            <p:cNvSpPr/>
            <p:nvPr/>
          </p:nvSpPr>
          <p:spPr>
            <a:xfrm>
              <a:off x="5614841" y="1469659"/>
              <a:ext cx="2070197" cy="369332"/>
            </a:xfrm>
            <a:prstGeom prst="rect">
              <a:avLst/>
            </a:prstGeom>
            <a:solidFill>
              <a:srgbClr val="92DAD8"/>
            </a:solidFill>
          </p:spPr>
          <p:txBody>
            <a:bodyPr wrap="square">
              <a:spAutoFit/>
            </a:bodyPr>
            <a:lstStyle/>
            <a:p>
              <a:pPr algn="ctr"/>
              <a:r>
                <a:rPr lang="pt-BR" b="1" dirty="0"/>
                <a:t>Mata Atlântica</a:t>
              </a:r>
            </a:p>
          </p:txBody>
        </p:sp>
        <p:sp>
          <p:nvSpPr>
            <p:cNvPr id="12" name="Retângulo 11">
              <a:extLst>
                <a:ext uri="{FF2B5EF4-FFF2-40B4-BE49-F238E27FC236}">
                  <a16:creationId xmlns:a16="http://schemas.microsoft.com/office/drawing/2014/main" id="{8FF3FF91-231C-4DD1-B18C-759C24D36657}"/>
                </a:ext>
              </a:extLst>
            </p:cNvPr>
            <p:cNvSpPr/>
            <p:nvPr/>
          </p:nvSpPr>
          <p:spPr>
            <a:xfrm>
              <a:off x="5614841" y="1824356"/>
              <a:ext cx="2070197" cy="1077218"/>
            </a:xfrm>
            <a:prstGeom prst="rect">
              <a:avLst/>
            </a:prstGeom>
            <a:ln>
              <a:solidFill>
                <a:schemeClr val="accent1"/>
              </a:solidFill>
            </a:ln>
          </p:spPr>
          <p:txBody>
            <a:bodyPr wrap="square">
              <a:spAutoFit/>
            </a:bodyPr>
            <a:lstStyle/>
            <a:p>
              <a:r>
                <a:rPr lang="pt-BR" sz="1600" dirty="0"/>
                <a:t>Ocupação humana</a:t>
              </a:r>
            </a:p>
            <a:p>
              <a:r>
                <a:rPr lang="pt-BR" sz="1600" dirty="0"/>
                <a:t>Ciclos econômicos (pau-Brasil, cana, ouro)</a:t>
              </a:r>
            </a:p>
          </p:txBody>
        </p:sp>
      </p:grpSp>
      <p:grpSp>
        <p:nvGrpSpPr>
          <p:cNvPr id="24" name="Agrupar 23">
            <a:extLst>
              <a:ext uri="{FF2B5EF4-FFF2-40B4-BE49-F238E27FC236}">
                <a16:creationId xmlns:a16="http://schemas.microsoft.com/office/drawing/2014/main" id="{0CA8F5EA-771F-CCC2-7424-93029334B7A5}"/>
              </a:ext>
            </a:extLst>
          </p:cNvPr>
          <p:cNvGrpSpPr/>
          <p:nvPr/>
        </p:nvGrpSpPr>
        <p:grpSpPr>
          <a:xfrm>
            <a:off x="3105297" y="3094452"/>
            <a:ext cx="2070197" cy="1690004"/>
            <a:chOff x="8051605" y="1466835"/>
            <a:chExt cx="2070197" cy="1690004"/>
          </a:xfrm>
        </p:grpSpPr>
        <p:sp>
          <p:nvSpPr>
            <p:cNvPr id="14" name="Retângulo 13">
              <a:extLst>
                <a:ext uri="{FF2B5EF4-FFF2-40B4-BE49-F238E27FC236}">
                  <a16:creationId xmlns:a16="http://schemas.microsoft.com/office/drawing/2014/main" id="{97B45056-CF3A-4A33-BE2C-5F7A646363BE}"/>
                </a:ext>
              </a:extLst>
            </p:cNvPr>
            <p:cNvSpPr/>
            <p:nvPr/>
          </p:nvSpPr>
          <p:spPr>
            <a:xfrm>
              <a:off x="8051605" y="1466835"/>
              <a:ext cx="2070197" cy="369332"/>
            </a:xfrm>
            <a:prstGeom prst="rect">
              <a:avLst/>
            </a:prstGeom>
            <a:solidFill>
              <a:srgbClr val="FFFF66"/>
            </a:solidFill>
          </p:spPr>
          <p:txBody>
            <a:bodyPr wrap="square">
              <a:spAutoFit/>
            </a:bodyPr>
            <a:lstStyle/>
            <a:p>
              <a:pPr algn="ctr"/>
              <a:r>
                <a:rPr lang="pt-BR" b="1"/>
                <a:t>Caatinga</a:t>
              </a:r>
            </a:p>
          </p:txBody>
        </p:sp>
        <p:sp>
          <p:nvSpPr>
            <p:cNvPr id="15" name="Retângulo 14">
              <a:extLst>
                <a:ext uri="{FF2B5EF4-FFF2-40B4-BE49-F238E27FC236}">
                  <a16:creationId xmlns:a16="http://schemas.microsoft.com/office/drawing/2014/main" id="{E5D68C6F-B627-48D0-8AED-14231F2408F4}"/>
                </a:ext>
              </a:extLst>
            </p:cNvPr>
            <p:cNvSpPr/>
            <p:nvPr/>
          </p:nvSpPr>
          <p:spPr>
            <a:xfrm>
              <a:off x="8051605" y="1833400"/>
              <a:ext cx="2070197" cy="1323439"/>
            </a:xfrm>
            <a:prstGeom prst="rect">
              <a:avLst/>
            </a:prstGeom>
            <a:ln>
              <a:solidFill>
                <a:schemeClr val="accent1"/>
              </a:solidFill>
            </a:ln>
          </p:spPr>
          <p:txBody>
            <a:bodyPr wrap="square">
              <a:spAutoFit/>
            </a:bodyPr>
            <a:lstStyle/>
            <a:p>
              <a:r>
                <a:rPr lang="pt-BR" sz="1600" dirty="0"/>
                <a:t>Técnicas inadequadas de agricultura e pecuária que prejudicam o solo e os rios</a:t>
              </a:r>
            </a:p>
          </p:txBody>
        </p:sp>
      </p:grpSp>
      <p:grpSp>
        <p:nvGrpSpPr>
          <p:cNvPr id="27" name="Agrupar 26">
            <a:extLst>
              <a:ext uri="{FF2B5EF4-FFF2-40B4-BE49-F238E27FC236}">
                <a16:creationId xmlns:a16="http://schemas.microsoft.com/office/drawing/2014/main" id="{9416C068-11E5-C104-CD52-9457EB5E6D4C}"/>
              </a:ext>
            </a:extLst>
          </p:cNvPr>
          <p:cNvGrpSpPr/>
          <p:nvPr/>
        </p:nvGrpSpPr>
        <p:grpSpPr>
          <a:xfrm>
            <a:off x="749299" y="4903722"/>
            <a:ext cx="2070197" cy="1196538"/>
            <a:chOff x="4892577" y="4043730"/>
            <a:chExt cx="2070197" cy="1196538"/>
          </a:xfrm>
        </p:grpSpPr>
        <p:sp>
          <p:nvSpPr>
            <p:cNvPr id="17" name="Retângulo 16">
              <a:extLst>
                <a:ext uri="{FF2B5EF4-FFF2-40B4-BE49-F238E27FC236}">
                  <a16:creationId xmlns:a16="http://schemas.microsoft.com/office/drawing/2014/main" id="{D179960A-3772-4EC0-9533-F5D60C966F29}"/>
                </a:ext>
              </a:extLst>
            </p:cNvPr>
            <p:cNvSpPr/>
            <p:nvPr/>
          </p:nvSpPr>
          <p:spPr>
            <a:xfrm>
              <a:off x="4892577" y="4043730"/>
              <a:ext cx="2070197" cy="369332"/>
            </a:xfrm>
            <a:prstGeom prst="rect">
              <a:avLst/>
            </a:prstGeom>
            <a:solidFill>
              <a:srgbClr val="B881C9"/>
            </a:solidFill>
          </p:spPr>
          <p:txBody>
            <a:bodyPr wrap="square">
              <a:spAutoFit/>
            </a:bodyPr>
            <a:lstStyle/>
            <a:p>
              <a:pPr algn="ctr"/>
              <a:r>
                <a:rPr lang="pt-BR" b="1"/>
                <a:t>Pantanal</a:t>
              </a:r>
            </a:p>
          </p:txBody>
        </p:sp>
        <p:sp>
          <p:nvSpPr>
            <p:cNvPr id="18" name="Retângulo 17">
              <a:extLst>
                <a:ext uri="{FF2B5EF4-FFF2-40B4-BE49-F238E27FC236}">
                  <a16:creationId xmlns:a16="http://schemas.microsoft.com/office/drawing/2014/main" id="{643E86A9-E5A1-4B47-A392-D8D39B5BEE20}"/>
                </a:ext>
              </a:extLst>
            </p:cNvPr>
            <p:cNvSpPr/>
            <p:nvPr/>
          </p:nvSpPr>
          <p:spPr>
            <a:xfrm>
              <a:off x="4892577" y="4409271"/>
              <a:ext cx="2070197" cy="830997"/>
            </a:xfrm>
            <a:prstGeom prst="rect">
              <a:avLst/>
            </a:prstGeom>
            <a:ln>
              <a:solidFill>
                <a:schemeClr val="accent1"/>
              </a:solidFill>
            </a:ln>
          </p:spPr>
          <p:txBody>
            <a:bodyPr wrap="square">
              <a:spAutoFit/>
            </a:bodyPr>
            <a:lstStyle/>
            <a:p>
              <a:r>
                <a:rPr lang="pt-BR" sz="1600" dirty="0"/>
                <a:t>Pesca e caça ilegais</a:t>
              </a:r>
            </a:p>
            <a:p>
              <a:r>
                <a:rPr lang="pt-BR" sz="1600" dirty="0"/>
                <a:t>Pecuária não sustentável</a:t>
              </a:r>
            </a:p>
          </p:txBody>
        </p:sp>
      </p:grpSp>
      <p:grpSp>
        <p:nvGrpSpPr>
          <p:cNvPr id="28" name="Agrupar 27">
            <a:extLst>
              <a:ext uri="{FF2B5EF4-FFF2-40B4-BE49-F238E27FC236}">
                <a16:creationId xmlns:a16="http://schemas.microsoft.com/office/drawing/2014/main" id="{37B6013F-4EC0-CF03-488A-E51C8CC1ED5B}"/>
              </a:ext>
            </a:extLst>
          </p:cNvPr>
          <p:cNvGrpSpPr/>
          <p:nvPr/>
        </p:nvGrpSpPr>
        <p:grpSpPr>
          <a:xfrm>
            <a:off x="3105297" y="4881090"/>
            <a:ext cx="2070197" cy="1200329"/>
            <a:chOff x="8960029" y="4039939"/>
            <a:chExt cx="2070197" cy="1200329"/>
          </a:xfrm>
        </p:grpSpPr>
        <p:sp>
          <p:nvSpPr>
            <p:cNvPr id="20" name="Retângulo 19">
              <a:extLst>
                <a:ext uri="{FF2B5EF4-FFF2-40B4-BE49-F238E27FC236}">
                  <a16:creationId xmlns:a16="http://schemas.microsoft.com/office/drawing/2014/main" id="{FCABF6AC-FD4D-48E0-80A6-071DC572D9FA}"/>
                </a:ext>
              </a:extLst>
            </p:cNvPr>
            <p:cNvSpPr/>
            <p:nvPr/>
          </p:nvSpPr>
          <p:spPr>
            <a:xfrm>
              <a:off x="8960029" y="4039939"/>
              <a:ext cx="2070197" cy="369332"/>
            </a:xfrm>
            <a:prstGeom prst="rect">
              <a:avLst/>
            </a:prstGeom>
            <a:solidFill>
              <a:srgbClr val="DA92B8"/>
            </a:solidFill>
          </p:spPr>
          <p:txBody>
            <a:bodyPr wrap="square">
              <a:spAutoFit/>
            </a:bodyPr>
            <a:lstStyle/>
            <a:p>
              <a:pPr algn="ctr"/>
              <a:r>
                <a:rPr lang="pt-BR" b="1"/>
                <a:t>Pampa</a:t>
              </a:r>
            </a:p>
          </p:txBody>
        </p:sp>
        <p:sp>
          <p:nvSpPr>
            <p:cNvPr id="21" name="Retângulo 20">
              <a:extLst>
                <a:ext uri="{FF2B5EF4-FFF2-40B4-BE49-F238E27FC236}">
                  <a16:creationId xmlns:a16="http://schemas.microsoft.com/office/drawing/2014/main" id="{894AF75E-5949-4E7C-A0BF-D6370D4BAA42}"/>
                </a:ext>
              </a:extLst>
            </p:cNvPr>
            <p:cNvSpPr/>
            <p:nvPr/>
          </p:nvSpPr>
          <p:spPr>
            <a:xfrm>
              <a:off x="8960029" y="4409271"/>
              <a:ext cx="2070197" cy="830997"/>
            </a:xfrm>
            <a:prstGeom prst="rect">
              <a:avLst/>
            </a:prstGeom>
            <a:ln>
              <a:solidFill>
                <a:schemeClr val="accent1"/>
              </a:solidFill>
            </a:ln>
          </p:spPr>
          <p:txBody>
            <a:bodyPr wrap="square">
              <a:spAutoFit/>
            </a:bodyPr>
            <a:lstStyle/>
            <a:p>
              <a:r>
                <a:rPr lang="pt-BR" sz="1600" dirty="0"/>
                <a:t>Pecuária extensiva</a:t>
              </a:r>
            </a:p>
            <a:p>
              <a:r>
                <a:rPr lang="pt-BR" sz="1600" dirty="0"/>
                <a:t>Expansão das monoculturas</a:t>
              </a:r>
            </a:p>
          </p:txBody>
        </p:sp>
      </p:grpSp>
      <p:sp>
        <p:nvSpPr>
          <p:cNvPr id="5" name="Slide Number Placeholder 4"/>
          <p:cNvSpPr>
            <a:spLocks noGrp="1"/>
          </p:cNvSpPr>
          <p:nvPr>
            <p:ph type="sldNum" sz="quarter" idx="12"/>
          </p:nvPr>
        </p:nvSpPr>
        <p:spPr/>
        <p:txBody>
          <a:bodyPr/>
          <a:lstStyle/>
          <a:p>
            <a:fld id="{E35A26C7-9605-49FB-8340-334AF9A90FA9}" type="slidenum">
              <a:rPr lang="pt-BR" smtClean="0"/>
              <a:t>11</a:t>
            </a:fld>
            <a:endParaRPr lang="pt-BR"/>
          </a:p>
        </p:txBody>
      </p:sp>
      <p:pic>
        <p:nvPicPr>
          <p:cNvPr id="23"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grpSp>
        <p:nvGrpSpPr>
          <p:cNvPr id="34" name="Agrupar 33">
            <a:extLst>
              <a:ext uri="{FF2B5EF4-FFF2-40B4-BE49-F238E27FC236}">
                <a16:creationId xmlns:a16="http://schemas.microsoft.com/office/drawing/2014/main" id="{CA75FC9C-A94A-DB28-C967-0C0569B17DB2}"/>
              </a:ext>
            </a:extLst>
          </p:cNvPr>
          <p:cNvGrpSpPr/>
          <p:nvPr/>
        </p:nvGrpSpPr>
        <p:grpSpPr>
          <a:xfrm>
            <a:off x="5449839" y="1810495"/>
            <a:ext cx="5946776" cy="3978349"/>
            <a:chOff x="5495925" y="1520101"/>
            <a:chExt cx="5946776" cy="3978349"/>
          </a:xfrm>
        </p:grpSpPr>
        <p:sp>
          <p:nvSpPr>
            <p:cNvPr id="30" name="CaixaDeTexto 29">
              <a:extLst>
                <a:ext uri="{FF2B5EF4-FFF2-40B4-BE49-F238E27FC236}">
                  <a16:creationId xmlns:a16="http://schemas.microsoft.com/office/drawing/2014/main" id="{32331E10-4E84-BC08-D26C-DF6ABC493226}"/>
                </a:ext>
              </a:extLst>
            </p:cNvPr>
            <p:cNvSpPr txBox="1"/>
            <p:nvPr/>
          </p:nvSpPr>
          <p:spPr>
            <a:xfrm>
              <a:off x="5495925" y="1861900"/>
              <a:ext cx="5946776" cy="1569660"/>
            </a:xfrm>
            <a:prstGeom prst="rect">
              <a:avLst/>
            </a:prstGeom>
            <a:noFill/>
            <a:ln>
              <a:solidFill>
                <a:schemeClr val="accent1"/>
              </a:solidFill>
            </a:ln>
          </p:spPr>
          <p:txBody>
            <a:bodyPr wrap="square">
              <a:spAutoFit/>
            </a:bodyPr>
            <a:lstStyle/>
            <a:p>
              <a:pPr algn="l"/>
              <a:r>
                <a:rPr lang="pt-BR" sz="1600" b="0" i="0" u="none" strike="noStrike" baseline="0" dirty="0">
                  <a:latin typeface="FrutigerLTStd-Light"/>
                </a:rPr>
                <a:t>Queimadas e desmatamentos removem a cobertura vegetal, deixando o solo mais exposto a processos erosivos. Também forçam a migração de diversos animais silvestres, aumentando, assim, a competição por alimento ou abrigo. A competição altera o equilíbrio de cadeias alimentares e o tamanho das populações, o que pode levar à extinção de espécies.</a:t>
              </a:r>
              <a:endParaRPr lang="pt-BR" sz="1600" dirty="0"/>
            </a:p>
          </p:txBody>
        </p:sp>
        <p:sp>
          <p:nvSpPr>
            <p:cNvPr id="31" name="Retângulo 30">
              <a:extLst>
                <a:ext uri="{FF2B5EF4-FFF2-40B4-BE49-F238E27FC236}">
                  <a16:creationId xmlns:a16="http://schemas.microsoft.com/office/drawing/2014/main" id="{86BFF126-FFCB-5B44-E4E3-BB9AB55F9A48}"/>
                </a:ext>
              </a:extLst>
            </p:cNvPr>
            <p:cNvSpPr/>
            <p:nvPr/>
          </p:nvSpPr>
          <p:spPr>
            <a:xfrm>
              <a:off x="5495925" y="1520101"/>
              <a:ext cx="5946776" cy="369332"/>
            </a:xfrm>
            <a:prstGeom prst="rect">
              <a:avLst/>
            </a:prstGeom>
            <a:solidFill>
              <a:schemeClr val="tx1"/>
            </a:solidFill>
          </p:spPr>
          <p:txBody>
            <a:bodyPr wrap="square">
              <a:spAutoFit/>
            </a:bodyPr>
            <a:lstStyle/>
            <a:p>
              <a:pPr algn="ctr"/>
              <a:r>
                <a:rPr lang="pt-BR" b="1" dirty="0">
                  <a:solidFill>
                    <a:schemeClr val="bg1"/>
                  </a:solidFill>
                </a:rPr>
                <a:t>Como algumas dessas ameaças interferem no ambiente?</a:t>
              </a:r>
            </a:p>
          </p:txBody>
        </p:sp>
        <p:sp>
          <p:nvSpPr>
            <p:cNvPr id="33" name="CaixaDeTexto 32">
              <a:extLst>
                <a:ext uri="{FF2B5EF4-FFF2-40B4-BE49-F238E27FC236}">
                  <a16:creationId xmlns:a16="http://schemas.microsoft.com/office/drawing/2014/main" id="{B7BB9A9E-F9F7-D9DE-8D24-5FA5A85DCC0D}"/>
                </a:ext>
              </a:extLst>
            </p:cNvPr>
            <p:cNvSpPr txBox="1"/>
            <p:nvPr/>
          </p:nvSpPr>
          <p:spPr>
            <a:xfrm>
              <a:off x="5495925" y="3436347"/>
              <a:ext cx="5946776" cy="2062103"/>
            </a:xfrm>
            <a:prstGeom prst="rect">
              <a:avLst/>
            </a:prstGeom>
            <a:noFill/>
            <a:ln>
              <a:solidFill>
                <a:schemeClr val="accent1"/>
              </a:solidFill>
            </a:ln>
          </p:spPr>
          <p:txBody>
            <a:bodyPr wrap="square">
              <a:spAutoFit/>
            </a:bodyPr>
            <a:lstStyle/>
            <a:p>
              <a:pPr algn="l"/>
              <a:r>
                <a:rPr lang="pt-BR" sz="1600" b="0" i="0" u="none" strike="noStrike" baseline="0" dirty="0">
                  <a:latin typeface="FrutigerLTStd-Light"/>
                </a:rPr>
                <a:t>Técnicas inadequadas de agricultura e pecuária, como o uso excessivo de defensivos agrícolas próximo à vegetação natural do bioma, podem contaminar as plantas nativas, o solo e os </a:t>
              </a:r>
              <a:r>
                <a:rPr lang="pt-BR" sz="1600" b="0" i="0" u="none" strike="noStrike" baseline="0" dirty="0" err="1">
                  <a:latin typeface="FrutigerLTStd-Light"/>
                </a:rPr>
                <a:t>corpos-d´água</a:t>
              </a:r>
              <a:r>
                <a:rPr lang="pt-BR" sz="1600" b="0" i="0" u="none" strike="noStrike" baseline="0" dirty="0">
                  <a:latin typeface="FrutigerLTStd-Light"/>
                </a:rPr>
                <a:t>. O consumo de plantas contaminadas com agrotóxicos por herbívoros pode levar ao acúmulo desses produtos na cadeia alimentar, afetando todos os seres vivos do ecossistema. No solo, esses produtos podem ser levados pela chuva e contaminar outras áreas, além de reservatórios de água, como rios, lagos e aquíferos.</a:t>
              </a:r>
              <a:endParaRPr lang="pt-BR" sz="1600" dirty="0"/>
            </a:p>
          </p:txBody>
        </p:sp>
      </p:grpSp>
    </p:spTree>
    <p:extLst>
      <p:ext uri="{BB962C8B-B14F-4D97-AF65-F5344CB8AC3E}">
        <p14:creationId xmlns:p14="http://schemas.microsoft.com/office/powerpoint/2010/main" val="3319626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5D5583B6-0A38-C142-A64F-BFBCC11B7ABD}"/>
              </a:ext>
            </a:extLst>
          </p:cNvPr>
          <p:cNvSpPr>
            <a:spLocks noGrp="1"/>
          </p:cNvSpPr>
          <p:nvPr>
            <p:ph type="sldNum" sz="quarter" idx="12"/>
          </p:nvPr>
        </p:nvSpPr>
        <p:spPr/>
        <p:txBody>
          <a:bodyPr/>
          <a:lstStyle/>
          <a:p>
            <a:fld id="{E35A26C7-9605-49FB-8340-334AF9A90FA9}" type="slidenum">
              <a:rPr lang="pt-BR" smtClean="0"/>
              <a:t>12</a:t>
            </a:fld>
            <a:endParaRPr lang="pt-BR"/>
          </a:p>
        </p:txBody>
      </p:sp>
      <p:sp>
        <p:nvSpPr>
          <p:cNvPr id="3" name="Título 1">
            <a:extLst>
              <a:ext uri="{FF2B5EF4-FFF2-40B4-BE49-F238E27FC236}">
                <a16:creationId xmlns:a16="http://schemas.microsoft.com/office/drawing/2014/main" id="{9C73C5AE-0EAC-FFD5-4FF6-49FD9366F07A}"/>
              </a:ext>
            </a:extLst>
          </p:cNvPr>
          <p:cNvSpPr txBox="1">
            <a:spLocks/>
          </p:cNvSpPr>
          <p:nvPr/>
        </p:nvSpPr>
        <p:spPr>
          <a:xfrm>
            <a:off x="0" y="691571"/>
            <a:ext cx="12192000" cy="6864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Impactos ambientais</a:t>
            </a:r>
          </a:p>
        </p:txBody>
      </p:sp>
      <p:pic>
        <p:nvPicPr>
          <p:cNvPr id="4" name="Google Shape;67;p15">
            <a:extLst>
              <a:ext uri="{FF2B5EF4-FFF2-40B4-BE49-F238E27FC236}">
                <a16:creationId xmlns:a16="http://schemas.microsoft.com/office/drawing/2014/main" id="{AD7E98F7-C76F-4FEA-B13A-D0E6E192EC5A}"/>
              </a:ext>
            </a:extLst>
          </p:cNvPr>
          <p:cNvPicPr preferRelativeResize="0"/>
          <p:nvPr/>
        </p:nvPicPr>
        <p:blipFill rotWithShape="1">
          <a:blip r:embed="rId2">
            <a:alphaModFix/>
          </a:blip>
          <a:srcRect/>
          <a:stretch/>
        </p:blipFill>
        <p:spPr>
          <a:xfrm>
            <a:off x="0" y="0"/>
            <a:ext cx="12192000" cy="561975"/>
          </a:xfrm>
          <a:prstGeom prst="rect">
            <a:avLst/>
          </a:prstGeom>
          <a:noFill/>
          <a:ln>
            <a:noFill/>
          </a:ln>
        </p:spPr>
      </p:pic>
      <p:sp>
        <p:nvSpPr>
          <p:cNvPr id="12" name="CaixaDeTexto 11">
            <a:extLst>
              <a:ext uri="{FF2B5EF4-FFF2-40B4-BE49-F238E27FC236}">
                <a16:creationId xmlns:a16="http://schemas.microsoft.com/office/drawing/2014/main" id="{E834F7C2-7755-8270-F21A-9895C51B26A7}"/>
              </a:ext>
            </a:extLst>
          </p:cNvPr>
          <p:cNvSpPr txBox="1"/>
          <p:nvPr/>
        </p:nvSpPr>
        <p:spPr>
          <a:xfrm>
            <a:off x="676202" y="1643737"/>
            <a:ext cx="6029683" cy="1200329"/>
          </a:xfrm>
          <a:prstGeom prst="rect">
            <a:avLst/>
          </a:prstGeom>
          <a:noFill/>
        </p:spPr>
        <p:txBody>
          <a:bodyPr wrap="square">
            <a:spAutoFit/>
          </a:bodyPr>
          <a:lstStyle/>
          <a:p>
            <a:r>
              <a:rPr lang="pt-BR" b="1" dirty="0"/>
              <a:t>Catástrofes naturais </a:t>
            </a:r>
            <a:r>
              <a:rPr lang="pt-BR" dirty="0"/>
              <a:t>são acontecimentos súbitos de origem natural, </a:t>
            </a:r>
            <a:r>
              <a:rPr lang="pt-BR" b="0" i="0" u="none" strike="noStrike" baseline="0" dirty="0">
                <a:solidFill>
                  <a:srgbClr val="2F2F2E"/>
                </a:solidFill>
              </a:rPr>
              <a:t>mas podem ser agravadas por </a:t>
            </a:r>
            <a:r>
              <a:rPr lang="pt-BR" b="1" i="0" u="none" strike="noStrike" baseline="0" dirty="0">
                <a:solidFill>
                  <a:srgbClr val="2F2F2E"/>
                </a:solidFill>
              </a:rPr>
              <a:t>ações humanas</a:t>
            </a:r>
            <a:r>
              <a:rPr lang="pt-BR" b="0" i="0" u="none" strike="noStrike" baseline="0" dirty="0">
                <a:solidFill>
                  <a:srgbClr val="2F2F2E"/>
                </a:solidFill>
              </a:rPr>
              <a:t>.</a:t>
            </a:r>
            <a:r>
              <a:rPr lang="pt-BR" dirty="0"/>
              <a:t> Além de alteração nos ecossistemas, esses acontecimentos podem ocasionar vítimas e danos materiais. </a:t>
            </a:r>
          </a:p>
        </p:txBody>
      </p:sp>
      <p:pic>
        <p:nvPicPr>
          <p:cNvPr id="22" name="Imagem 21">
            <a:extLst>
              <a:ext uri="{FF2B5EF4-FFF2-40B4-BE49-F238E27FC236}">
                <a16:creationId xmlns:a16="http://schemas.microsoft.com/office/drawing/2014/main" id="{5DF8F633-5EA6-9F79-CED2-0290EB2035BB}"/>
              </a:ext>
            </a:extLst>
          </p:cNvPr>
          <p:cNvPicPr>
            <a:picLocks noChangeAspect="1"/>
          </p:cNvPicPr>
          <p:nvPr/>
        </p:nvPicPr>
        <p:blipFill>
          <a:blip r:embed="rId3"/>
          <a:stretch>
            <a:fillRect/>
          </a:stretch>
        </p:blipFill>
        <p:spPr>
          <a:xfrm>
            <a:off x="2206541" y="2810972"/>
            <a:ext cx="4499344" cy="3604125"/>
          </a:xfrm>
          <a:prstGeom prst="rect">
            <a:avLst/>
          </a:prstGeom>
        </p:spPr>
      </p:pic>
      <p:sp>
        <p:nvSpPr>
          <p:cNvPr id="24" name="CaixaDeTexto 23">
            <a:extLst>
              <a:ext uri="{FF2B5EF4-FFF2-40B4-BE49-F238E27FC236}">
                <a16:creationId xmlns:a16="http://schemas.microsoft.com/office/drawing/2014/main" id="{EAA569DD-F221-7626-0F38-1A329C7C35DF}"/>
              </a:ext>
            </a:extLst>
          </p:cNvPr>
          <p:cNvSpPr txBox="1"/>
          <p:nvPr/>
        </p:nvSpPr>
        <p:spPr>
          <a:xfrm>
            <a:off x="220585" y="4476105"/>
            <a:ext cx="2047535" cy="1938992"/>
          </a:xfrm>
          <a:prstGeom prst="rect">
            <a:avLst/>
          </a:prstGeom>
          <a:noFill/>
        </p:spPr>
        <p:txBody>
          <a:bodyPr wrap="square">
            <a:spAutoFit/>
          </a:bodyPr>
          <a:lstStyle/>
          <a:p>
            <a:pPr algn="r"/>
            <a:r>
              <a:rPr lang="pt-BR" sz="1200" b="0" i="0" u="none" strike="noStrike" baseline="0">
                <a:solidFill>
                  <a:srgbClr val="2F2F2E"/>
                </a:solidFill>
              </a:rPr>
              <a:t>Fonte: SILVA, Raimundo Thiago Lima Da; NISHIJIMA, </a:t>
            </a:r>
            <a:r>
              <a:rPr lang="pt-BR" sz="1200" b="0" i="0" u="none" strike="noStrike" baseline="0" err="1">
                <a:solidFill>
                  <a:srgbClr val="2F2F2E"/>
                </a:solidFill>
              </a:rPr>
              <a:t>Toshio</a:t>
            </a:r>
            <a:r>
              <a:rPr lang="pt-BR" sz="1200" b="0" i="0" u="none" strike="noStrike" baseline="0">
                <a:solidFill>
                  <a:srgbClr val="2F2F2E"/>
                </a:solidFill>
              </a:rPr>
              <a:t>. A educação ambiental na prevenção de desastres naturais. </a:t>
            </a:r>
            <a:r>
              <a:rPr lang="pt-BR" sz="1200" b="1" i="0" u="none" strike="noStrike" baseline="0">
                <a:solidFill>
                  <a:srgbClr val="2F2F2E"/>
                </a:solidFill>
              </a:rPr>
              <a:t>Revista EA</a:t>
            </a:r>
            <a:r>
              <a:rPr lang="pt-BR" sz="1200" b="0" i="0" u="none" strike="noStrike" baseline="0">
                <a:solidFill>
                  <a:srgbClr val="2F2F2E"/>
                </a:solidFill>
              </a:rPr>
              <a:t>, Novo Hamburgo, v. 10, n. 37, 10 set. 2011. Disponível em: https://www.revistaea.org/</a:t>
            </a:r>
            <a:r>
              <a:rPr lang="pt-BR" sz="1200" b="0" i="0" u="none" strike="noStrike" baseline="0" err="1">
                <a:solidFill>
                  <a:srgbClr val="2F2F2E"/>
                </a:solidFill>
              </a:rPr>
              <a:t>pf.php?idartigo</a:t>
            </a:r>
            <a:r>
              <a:rPr lang="pt-BR" sz="1200" b="0" i="0" u="none" strike="noStrike" baseline="0">
                <a:solidFill>
                  <a:srgbClr val="2F2F2E"/>
                </a:solidFill>
              </a:rPr>
              <a:t>=1103. Acesso em: 5 jul. 2022.</a:t>
            </a:r>
            <a:endParaRPr lang="pt-BR" sz="1200"/>
          </a:p>
        </p:txBody>
      </p:sp>
      <p:pic>
        <p:nvPicPr>
          <p:cNvPr id="28" name="Imagem 27">
            <a:extLst>
              <a:ext uri="{FF2B5EF4-FFF2-40B4-BE49-F238E27FC236}">
                <a16:creationId xmlns:a16="http://schemas.microsoft.com/office/drawing/2014/main" id="{602971F6-4E8E-6F7C-488F-74C3E74B6FAA}"/>
              </a:ext>
            </a:extLst>
          </p:cNvPr>
          <p:cNvPicPr>
            <a:picLocks noChangeAspect="1"/>
          </p:cNvPicPr>
          <p:nvPr/>
        </p:nvPicPr>
        <p:blipFill>
          <a:blip r:embed="rId4"/>
          <a:stretch>
            <a:fillRect/>
          </a:stretch>
        </p:blipFill>
        <p:spPr>
          <a:xfrm>
            <a:off x="7373301" y="2670028"/>
            <a:ext cx="4259065" cy="2708292"/>
          </a:xfrm>
          <a:prstGeom prst="rect">
            <a:avLst/>
          </a:prstGeom>
        </p:spPr>
      </p:pic>
      <p:sp>
        <p:nvSpPr>
          <p:cNvPr id="30" name="CaixaDeTexto 29">
            <a:extLst>
              <a:ext uri="{FF2B5EF4-FFF2-40B4-BE49-F238E27FC236}">
                <a16:creationId xmlns:a16="http://schemas.microsoft.com/office/drawing/2014/main" id="{65EDBBB6-B9EB-1E6E-892D-953022470653}"/>
              </a:ext>
            </a:extLst>
          </p:cNvPr>
          <p:cNvSpPr txBox="1"/>
          <p:nvPr/>
        </p:nvSpPr>
        <p:spPr>
          <a:xfrm>
            <a:off x="7702151" y="5445601"/>
            <a:ext cx="3930215" cy="830997"/>
          </a:xfrm>
          <a:prstGeom prst="rect">
            <a:avLst/>
          </a:prstGeom>
          <a:noFill/>
        </p:spPr>
        <p:txBody>
          <a:bodyPr wrap="square">
            <a:spAutoFit/>
          </a:bodyPr>
          <a:lstStyle/>
          <a:p>
            <a:pPr algn="r"/>
            <a:r>
              <a:rPr lang="pt-BR" sz="1200" b="0" i="0" u="none" strike="noStrike" baseline="0" dirty="0">
                <a:solidFill>
                  <a:srgbClr val="2F2F2E"/>
                </a:solidFill>
              </a:rPr>
              <a:t>SANTOS, </a:t>
            </a:r>
            <a:r>
              <a:rPr lang="pt-BR" sz="1200" b="0" i="0" u="none" strike="noStrike" baseline="0" dirty="0" err="1">
                <a:solidFill>
                  <a:srgbClr val="2F2F2E"/>
                </a:solidFill>
              </a:rPr>
              <a:t>Arionauro</a:t>
            </a:r>
            <a:r>
              <a:rPr lang="pt-BR" sz="1200" b="0" i="0" u="none" strike="noStrike" baseline="0" dirty="0">
                <a:solidFill>
                  <a:srgbClr val="2F2F2E"/>
                </a:solidFill>
              </a:rPr>
              <a:t> da Silva. [Charge Aquecimento Global]. </a:t>
            </a:r>
            <a:r>
              <a:rPr lang="pt-BR" sz="1200" b="1" i="0" u="none" strike="noStrike" baseline="0" dirty="0" err="1">
                <a:solidFill>
                  <a:srgbClr val="2F2F2E"/>
                </a:solidFill>
              </a:rPr>
              <a:t>Arionauro</a:t>
            </a:r>
            <a:r>
              <a:rPr lang="pt-BR" sz="1200" b="1" i="0" u="none" strike="noStrike" baseline="0" dirty="0">
                <a:solidFill>
                  <a:srgbClr val="2F2F2E"/>
                </a:solidFill>
              </a:rPr>
              <a:t> cartuns</a:t>
            </a:r>
            <a:r>
              <a:rPr lang="pt-BR" sz="1200" b="0" i="0" u="none" strike="noStrike" baseline="0" dirty="0">
                <a:solidFill>
                  <a:srgbClr val="2F2F2E"/>
                </a:solidFill>
              </a:rPr>
              <a:t>. [</a:t>
            </a:r>
            <a:r>
              <a:rPr lang="pt-BR" sz="1200" b="0" i="1" u="none" strike="noStrike" baseline="0" dirty="0">
                <a:solidFill>
                  <a:srgbClr val="2F2F2E"/>
                </a:solidFill>
              </a:rPr>
              <a:t>S. I</a:t>
            </a:r>
            <a:r>
              <a:rPr lang="pt-BR" sz="1200" b="0" i="0" u="none" strike="noStrike" baseline="0" dirty="0">
                <a:solidFill>
                  <a:srgbClr val="2F2F2E"/>
                </a:solidFill>
              </a:rPr>
              <a:t>.], 1 maio 2021. Blogue. Disponível em: http://www.arionaurocartuns.com.br/2021/05/ charge-aquecimento-global.html. Acesso em: 5 jul. 2022.</a:t>
            </a:r>
            <a:endParaRPr lang="pt-BR" sz="3600" dirty="0"/>
          </a:p>
        </p:txBody>
      </p:sp>
      <p:sp>
        <p:nvSpPr>
          <p:cNvPr id="5" name="CaixaDeTexto 4">
            <a:extLst>
              <a:ext uri="{FF2B5EF4-FFF2-40B4-BE49-F238E27FC236}">
                <a16:creationId xmlns:a16="http://schemas.microsoft.com/office/drawing/2014/main" id="{40B6FD12-5B5D-8305-AB90-3E063D9AD088}"/>
              </a:ext>
            </a:extLst>
          </p:cNvPr>
          <p:cNvSpPr txBox="1"/>
          <p:nvPr/>
        </p:nvSpPr>
        <p:spPr>
          <a:xfrm>
            <a:off x="7329167" y="1643737"/>
            <a:ext cx="4676181" cy="923330"/>
          </a:xfrm>
          <a:prstGeom prst="rect">
            <a:avLst/>
          </a:prstGeom>
          <a:noFill/>
        </p:spPr>
        <p:txBody>
          <a:bodyPr wrap="square">
            <a:spAutoFit/>
          </a:bodyPr>
          <a:lstStyle/>
          <a:p>
            <a:r>
              <a:rPr lang="pt-BR" dirty="0"/>
              <a:t>As catástrofes naturais </a:t>
            </a:r>
            <a:r>
              <a:rPr lang="pt-BR" i="0" u="none" strike="noStrike" baseline="0" dirty="0">
                <a:solidFill>
                  <a:srgbClr val="2F2F2E"/>
                </a:solidFill>
              </a:rPr>
              <a:t>e as provocadas por ações humanas podem causar aquecimento global.</a:t>
            </a:r>
            <a:endParaRPr lang="pt-BR" dirty="0"/>
          </a:p>
        </p:txBody>
      </p:sp>
    </p:spTree>
    <p:extLst>
      <p:ext uri="{BB962C8B-B14F-4D97-AF65-F5344CB8AC3E}">
        <p14:creationId xmlns:p14="http://schemas.microsoft.com/office/powerpoint/2010/main" val="3328492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319852-72CA-499A-A7D7-843B7F9B8A63}"/>
              </a:ext>
            </a:extLst>
          </p:cNvPr>
          <p:cNvSpPr>
            <a:spLocks noGrp="1"/>
          </p:cNvSpPr>
          <p:nvPr>
            <p:ph type="ctrTitle"/>
          </p:nvPr>
        </p:nvSpPr>
        <p:spPr>
          <a:xfrm>
            <a:off x="1625600" y="1659467"/>
            <a:ext cx="9144000" cy="1620627"/>
          </a:xfrm>
          <a:solidFill>
            <a:schemeClr val="accent1">
              <a:lumMod val="40000"/>
              <a:lumOff val="60000"/>
            </a:schemeClr>
          </a:solidFill>
        </p:spPr>
        <p:txBody>
          <a:bodyPr>
            <a:noAutofit/>
          </a:bodyPr>
          <a:lstStyle/>
          <a:p>
            <a:br>
              <a:rPr lang="pt-BR" sz="4800" b="1">
                <a:latin typeface="+mn-lt"/>
              </a:rPr>
            </a:br>
            <a:r>
              <a:rPr lang="pt-BR" sz="4800">
                <a:latin typeface="+mn-lt"/>
              </a:rPr>
              <a:t>Apresentação 4 –</a:t>
            </a:r>
            <a:r>
              <a:rPr lang="pt-BR" sz="4800" b="1">
                <a:latin typeface="+mn-lt"/>
              </a:rPr>
              <a:t> AMBIENTE E BIODIVERSIDADE</a:t>
            </a:r>
          </a:p>
        </p:txBody>
      </p:sp>
      <p:sp>
        <p:nvSpPr>
          <p:cNvPr id="3" name="Subtítulo 2">
            <a:extLst>
              <a:ext uri="{FF2B5EF4-FFF2-40B4-BE49-F238E27FC236}">
                <a16:creationId xmlns:a16="http://schemas.microsoft.com/office/drawing/2014/main" id="{4C68A911-5C66-40CF-ABB9-9E4C0C25648C}"/>
              </a:ext>
            </a:extLst>
          </p:cNvPr>
          <p:cNvSpPr>
            <a:spLocks noGrp="1"/>
          </p:cNvSpPr>
          <p:nvPr>
            <p:ph type="subTitle" idx="1"/>
          </p:nvPr>
        </p:nvSpPr>
        <p:spPr>
          <a:xfrm>
            <a:off x="1625600" y="3573528"/>
            <a:ext cx="9144000" cy="1484203"/>
          </a:xfrm>
        </p:spPr>
        <p:txBody>
          <a:bodyPr>
            <a:noAutofit/>
          </a:bodyPr>
          <a:lstStyle/>
          <a:p>
            <a:pPr lvl="0"/>
            <a:r>
              <a:rPr lang="pt-BR" sz="3600" b="1" dirty="0">
                <a:latin typeface="+mn-lt"/>
              </a:rPr>
              <a:t>Biomas brasileiros – caracterização</a:t>
            </a:r>
          </a:p>
          <a:p>
            <a:r>
              <a:rPr lang="pt-BR" sz="3600" b="1" dirty="0">
                <a:latin typeface="+mn-lt"/>
              </a:rPr>
              <a:t>Biomas brasileiros – efeitos de impactos ambientais</a:t>
            </a:r>
          </a:p>
        </p:txBody>
      </p:sp>
      <p:sp>
        <p:nvSpPr>
          <p:cNvPr id="4" name="Slide Number Placeholder 3"/>
          <p:cNvSpPr>
            <a:spLocks noGrp="1"/>
          </p:cNvSpPr>
          <p:nvPr>
            <p:ph type="sldNum" sz="quarter" idx="12"/>
          </p:nvPr>
        </p:nvSpPr>
        <p:spPr/>
        <p:txBody>
          <a:bodyPr/>
          <a:lstStyle/>
          <a:p>
            <a:fld id="{E35A26C7-9605-49FB-8340-334AF9A90FA9}" type="slidenum">
              <a:rPr lang="pt-BR" smtClean="0"/>
              <a:t>2</a:t>
            </a:fld>
            <a:endParaRPr lang="pt-BR"/>
          </a:p>
        </p:txBody>
      </p:sp>
      <p:pic>
        <p:nvPicPr>
          <p:cNvPr id="5"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2643356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D0D085D-67AC-4386-8BA4-EC54AB9B73C6}"/>
              </a:ext>
            </a:extLst>
          </p:cNvPr>
          <p:cNvSpPr txBox="1">
            <a:spLocks/>
          </p:cNvSpPr>
          <p:nvPr/>
        </p:nvSpPr>
        <p:spPr>
          <a:xfrm>
            <a:off x="5257799" y="769894"/>
            <a:ext cx="6096001" cy="718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dirty="0">
                <a:latin typeface="+mn-lt"/>
              </a:rPr>
              <a:t>Biomas brasileiros</a:t>
            </a:r>
          </a:p>
        </p:txBody>
      </p:sp>
      <p:sp>
        <p:nvSpPr>
          <p:cNvPr id="6" name="Retângulo 5">
            <a:extLst>
              <a:ext uri="{FF2B5EF4-FFF2-40B4-BE49-F238E27FC236}">
                <a16:creationId xmlns:a16="http://schemas.microsoft.com/office/drawing/2014/main" id="{77E75795-6EBD-438F-9EC1-285ADBDAD299}"/>
              </a:ext>
            </a:extLst>
          </p:cNvPr>
          <p:cNvSpPr/>
          <p:nvPr/>
        </p:nvSpPr>
        <p:spPr>
          <a:xfrm>
            <a:off x="6091133" y="2265176"/>
            <a:ext cx="4882786" cy="2585323"/>
          </a:xfrm>
          <a:prstGeom prst="rect">
            <a:avLst/>
          </a:prstGeom>
        </p:spPr>
        <p:txBody>
          <a:bodyPr wrap="square">
            <a:spAutoFit/>
          </a:bodyPr>
          <a:lstStyle/>
          <a:p>
            <a:r>
              <a:rPr lang="pt-BR" b="1" dirty="0"/>
              <a:t>Bioma: </a:t>
            </a:r>
            <a:r>
              <a:rPr lang="pt-BR" dirty="0"/>
              <a:t>conjunto de ecossistemas com diversas características semelhantes, principalmente as climáticas e de vegetação.</a:t>
            </a:r>
          </a:p>
          <a:p>
            <a:endParaRPr lang="pt-BR" dirty="0"/>
          </a:p>
          <a:p>
            <a:pPr algn="l"/>
            <a:r>
              <a:rPr lang="pt-BR" sz="1800" b="0" i="0" u="none" strike="noStrike" baseline="0" dirty="0">
                <a:solidFill>
                  <a:srgbClr val="2F2F2E"/>
                </a:solidFill>
                <a:latin typeface="FrutigerLTStd-Light"/>
              </a:rPr>
              <a:t>O Brasil pode ser dividido em seis biomas, os quais, de maneira geral, apresentam características próprias, envolvendo fatores como clima, relevo, tipo de solo, </a:t>
            </a:r>
            <a:r>
              <a:rPr lang="pt-BR" sz="1800" i="0" u="none" strike="noStrike" baseline="0" dirty="0">
                <a:latin typeface="FrutigerLTStd-Bold"/>
              </a:rPr>
              <a:t>flora</a:t>
            </a:r>
            <a:r>
              <a:rPr lang="pt-BR" sz="1800" i="0" u="none" strike="noStrike" baseline="0" dirty="0">
                <a:latin typeface="FrutigerLTStd-Light"/>
              </a:rPr>
              <a:t>, </a:t>
            </a:r>
            <a:r>
              <a:rPr lang="pt-BR" sz="1800" i="0" u="none" strike="noStrike" baseline="0" dirty="0">
                <a:latin typeface="FrutigerLTStd-Bold"/>
              </a:rPr>
              <a:t>fauna </a:t>
            </a:r>
            <a:r>
              <a:rPr lang="pt-BR" sz="1800" b="0" i="0" u="none" strike="noStrike" baseline="0" dirty="0">
                <a:solidFill>
                  <a:srgbClr val="2F2F2E"/>
                </a:solidFill>
                <a:latin typeface="FrutigerLTStd-Light"/>
              </a:rPr>
              <a:t>e disponibilidade de água e de luz solar.</a:t>
            </a:r>
            <a:endParaRPr lang="pt-BR" dirty="0"/>
          </a:p>
        </p:txBody>
      </p:sp>
      <p:sp>
        <p:nvSpPr>
          <p:cNvPr id="2" name="Slide Number Placeholder 1"/>
          <p:cNvSpPr>
            <a:spLocks noGrp="1"/>
          </p:cNvSpPr>
          <p:nvPr>
            <p:ph type="sldNum" sz="quarter" idx="12"/>
          </p:nvPr>
        </p:nvSpPr>
        <p:spPr/>
        <p:txBody>
          <a:bodyPr/>
          <a:lstStyle/>
          <a:p>
            <a:fld id="{E35A26C7-9605-49FB-8340-334AF9A90FA9}" type="slidenum">
              <a:rPr lang="pt-BR" smtClean="0"/>
              <a:t>3</a:t>
            </a:fld>
            <a:endParaRPr lang="pt-BR"/>
          </a:p>
        </p:txBody>
      </p:sp>
      <p:pic>
        <p:nvPicPr>
          <p:cNvPr id="7"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8" name="Imagem 7">
            <a:extLst>
              <a:ext uri="{FF2B5EF4-FFF2-40B4-BE49-F238E27FC236}">
                <a16:creationId xmlns:a16="http://schemas.microsoft.com/office/drawing/2014/main" id="{4CCB6528-CB84-AC0B-1BEA-4B16FE5F2C8F}"/>
              </a:ext>
            </a:extLst>
          </p:cNvPr>
          <p:cNvPicPr>
            <a:picLocks noChangeAspect="1"/>
          </p:cNvPicPr>
          <p:nvPr/>
        </p:nvPicPr>
        <p:blipFill>
          <a:blip r:embed="rId3"/>
          <a:stretch>
            <a:fillRect/>
          </a:stretch>
        </p:blipFill>
        <p:spPr>
          <a:xfrm>
            <a:off x="129920" y="864958"/>
            <a:ext cx="5581332" cy="5385760"/>
          </a:xfrm>
          <a:prstGeom prst="rect">
            <a:avLst/>
          </a:prstGeom>
        </p:spPr>
      </p:pic>
      <p:sp>
        <p:nvSpPr>
          <p:cNvPr id="10" name="CaixaDeTexto 9">
            <a:extLst>
              <a:ext uri="{FF2B5EF4-FFF2-40B4-BE49-F238E27FC236}">
                <a16:creationId xmlns:a16="http://schemas.microsoft.com/office/drawing/2014/main" id="{843BB4F1-86CC-D5DA-0D1E-1D1DC6505332}"/>
              </a:ext>
            </a:extLst>
          </p:cNvPr>
          <p:cNvSpPr txBox="1"/>
          <p:nvPr/>
        </p:nvSpPr>
        <p:spPr>
          <a:xfrm>
            <a:off x="992948" y="6250718"/>
            <a:ext cx="4718304" cy="461665"/>
          </a:xfrm>
          <a:prstGeom prst="rect">
            <a:avLst/>
          </a:prstGeom>
          <a:noFill/>
        </p:spPr>
        <p:txBody>
          <a:bodyPr wrap="square">
            <a:spAutoFit/>
          </a:bodyPr>
          <a:lstStyle/>
          <a:p>
            <a:pPr algn="r"/>
            <a:r>
              <a:rPr lang="pt-BR" sz="1200" b="0" i="0" u="none" strike="noStrike" baseline="0" dirty="0">
                <a:solidFill>
                  <a:srgbClr val="2F2F2E"/>
                </a:solidFill>
              </a:rPr>
              <a:t>Fonte dos dados: INSTITUTO BRASILEIRO DE GEOGRAFIA E ESTATÍSTICA. </a:t>
            </a:r>
            <a:r>
              <a:rPr lang="pt-BR" sz="1200" b="1" i="0" u="none" strike="noStrike" baseline="0" dirty="0">
                <a:solidFill>
                  <a:srgbClr val="2F2F2E"/>
                </a:solidFill>
              </a:rPr>
              <a:t>Atlas geográfico escolar</a:t>
            </a:r>
            <a:r>
              <a:rPr lang="pt-BR" sz="1200" b="0" i="0" u="none" strike="noStrike" baseline="0" dirty="0">
                <a:solidFill>
                  <a:srgbClr val="2F2F2E"/>
                </a:solidFill>
              </a:rPr>
              <a:t>. 8. ed. Rio de Janeiro: IBGE, 2018. p. 103.</a:t>
            </a:r>
            <a:endParaRPr lang="pt-BR" sz="3600" dirty="0"/>
          </a:p>
        </p:txBody>
      </p:sp>
    </p:spTree>
    <p:extLst>
      <p:ext uri="{BB962C8B-B14F-4D97-AF65-F5344CB8AC3E}">
        <p14:creationId xmlns:p14="http://schemas.microsoft.com/office/powerpoint/2010/main" val="1359537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520FE4-C26A-4FCB-95AE-60BDA53C2EA3}"/>
              </a:ext>
            </a:extLst>
          </p:cNvPr>
          <p:cNvSpPr txBox="1">
            <a:spLocks/>
          </p:cNvSpPr>
          <p:nvPr/>
        </p:nvSpPr>
        <p:spPr>
          <a:xfrm>
            <a:off x="365760" y="878576"/>
            <a:ext cx="3660648"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a:latin typeface="+mn-lt"/>
              </a:rPr>
              <a:t>Amazônia</a:t>
            </a:r>
          </a:p>
        </p:txBody>
      </p:sp>
      <p:sp>
        <p:nvSpPr>
          <p:cNvPr id="8" name="Retângulo 7">
            <a:extLst>
              <a:ext uri="{FF2B5EF4-FFF2-40B4-BE49-F238E27FC236}">
                <a16:creationId xmlns:a16="http://schemas.microsoft.com/office/drawing/2014/main" id="{66C9AD06-10E6-4EA1-A6E2-1B166A86CDF9}"/>
              </a:ext>
            </a:extLst>
          </p:cNvPr>
          <p:cNvSpPr/>
          <p:nvPr/>
        </p:nvSpPr>
        <p:spPr>
          <a:xfrm>
            <a:off x="365760" y="1997839"/>
            <a:ext cx="4059936" cy="2862322"/>
          </a:xfrm>
          <a:prstGeom prst="rect">
            <a:avLst/>
          </a:prstGeom>
        </p:spPr>
        <p:txBody>
          <a:bodyPr wrap="square">
            <a:spAutoFit/>
          </a:bodyPr>
          <a:lstStyle/>
          <a:p>
            <a:pPr marL="285750" indent="-285750">
              <a:buFont typeface="Arial" panose="020B0604020202020204" pitchFamily="34" charset="0"/>
              <a:buChar char="•"/>
            </a:pPr>
            <a:r>
              <a:rPr lang="pt-BR"/>
              <a:t>Maior bioma brasileiro</a:t>
            </a:r>
          </a:p>
          <a:p>
            <a:pPr marL="285750" indent="-285750">
              <a:buFont typeface="Arial" panose="020B0604020202020204" pitchFamily="34" charset="0"/>
              <a:buChar char="•"/>
            </a:pPr>
            <a:r>
              <a:rPr lang="pt-BR"/>
              <a:t>Clima quente e úmido</a:t>
            </a:r>
          </a:p>
          <a:p>
            <a:pPr marL="285750" indent="-285750">
              <a:buFont typeface="Arial" panose="020B0604020202020204" pitchFamily="34" charset="0"/>
              <a:buChar char="•"/>
            </a:pPr>
            <a:r>
              <a:rPr lang="pt-BR"/>
              <a:t>Não há época seca</a:t>
            </a:r>
          </a:p>
          <a:p>
            <a:pPr marL="285750" indent="-285750">
              <a:buFont typeface="Arial" panose="020B0604020202020204" pitchFamily="34" charset="0"/>
              <a:buChar char="•"/>
            </a:pPr>
            <a:r>
              <a:rPr lang="pt-BR"/>
              <a:t>Biodiversidade muito rica</a:t>
            </a:r>
          </a:p>
          <a:p>
            <a:pPr marL="285750" indent="-285750">
              <a:buFont typeface="Arial" panose="020B0604020202020204" pitchFamily="34" charset="0"/>
              <a:buChar char="•"/>
            </a:pPr>
            <a:r>
              <a:rPr lang="pt-BR"/>
              <a:t>Solo pobre em nutrientes</a:t>
            </a:r>
          </a:p>
          <a:p>
            <a:pPr marL="285750" indent="-285750">
              <a:buFont typeface="Arial" panose="020B0604020202020204" pitchFamily="34" charset="0"/>
              <a:buChar char="•"/>
            </a:pPr>
            <a:r>
              <a:rPr lang="pt-BR"/>
              <a:t>Riqueza natural e cultural</a:t>
            </a:r>
          </a:p>
          <a:p>
            <a:pPr marL="285750" indent="-285750">
              <a:buFont typeface="Arial" panose="020B0604020202020204" pitchFamily="34" charset="0"/>
              <a:buChar char="•"/>
            </a:pPr>
            <a:r>
              <a:rPr lang="pt-BR"/>
              <a:t>Inúmeras espécies de macacos, araras e mamíferos aquáticos, como o peixe-boi e o boto</a:t>
            </a:r>
          </a:p>
          <a:p>
            <a:pPr marL="285750" indent="-285750">
              <a:buFont typeface="Arial" panose="020B0604020202020204" pitchFamily="34" charset="0"/>
              <a:buChar char="•"/>
            </a:pPr>
            <a:r>
              <a:rPr lang="pt-BR"/>
              <a:t>Grande diversidade vegetal</a:t>
            </a:r>
          </a:p>
        </p:txBody>
      </p:sp>
      <p:sp>
        <p:nvSpPr>
          <p:cNvPr id="9" name="Slide Number Placeholder 8"/>
          <p:cNvSpPr>
            <a:spLocks noGrp="1"/>
          </p:cNvSpPr>
          <p:nvPr>
            <p:ph type="sldNum" sz="quarter" idx="12"/>
          </p:nvPr>
        </p:nvSpPr>
        <p:spPr/>
        <p:txBody>
          <a:bodyPr/>
          <a:lstStyle/>
          <a:p>
            <a:fld id="{E35A26C7-9605-49FB-8340-334AF9A90FA9}" type="slidenum">
              <a:rPr lang="pt-BR" smtClean="0"/>
              <a:t>4</a:t>
            </a:fld>
            <a:endParaRPr lang="pt-BR" dirty="0"/>
          </a:p>
        </p:txBody>
      </p:sp>
      <p:pic>
        <p:nvPicPr>
          <p:cNvPr id="10"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14" name="Imagem 13">
            <a:extLst>
              <a:ext uri="{FF2B5EF4-FFF2-40B4-BE49-F238E27FC236}">
                <a16:creationId xmlns:a16="http://schemas.microsoft.com/office/drawing/2014/main" id="{B91F641A-301A-3EA4-DDF6-BC50E87C333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479" b="94015" l="2895" r="98289">
                        <a14:foregroundMark x1="6711" y1="66334" x2="12368" y2="60848"/>
                        <a14:foregroundMark x1="18026" y1="94015" x2="20526" y2="76808"/>
                        <a14:foregroundMark x1="94474" y1="41147" x2="78158" y2="50125"/>
                        <a14:foregroundMark x1="63553" y1="8728" x2="61842" y2="24439"/>
                        <a14:foregroundMark x1="98421" y1="38155" x2="93026" y2="43641"/>
                        <a14:foregroundMark x1="3083" y1="64090" x2="4211" y2="65586"/>
                        <a14:foregroundMark x1="2895" y1="63840" x2="3083" y2="64090"/>
                        <a14:backgroundMark x1="2895" y1="63591" x2="2895" y2="63591"/>
                        <a14:backgroundMark x1="2895" y1="64090" x2="2895" y2="64090"/>
                      </a14:backgroundRemoval>
                    </a14:imgEffect>
                  </a14:imgLayer>
                </a14:imgProps>
              </a:ext>
              <a:ext uri="{28A0092B-C50C-407E-A947-70E740481C1C}">
                <a14:useLocalDpi xmlns:a14="http://schemas.microsoft.com/office/drawing/2010/main" val="0"/>
              </a:ext>
            </a:extLst>
          </a:blip>
          <a:stretch>
            <a:fillRect/>
          </a:stretch>
        </p:blipFill>
        <p:spPr>
          <a:xfrm>
            <a:off x="4522314" y="1164434"/>
            <a:ext cx="7364722" cy="3885860"/>
          </a:xfrm>
          <a:prstGeom prst="rect">
            <a:avLst/>
          </a:prstGeom>
        </p:spPr>
      </p:pic>
      <p:sp>
        <p:nvSpPr>
          <p:cNvPr id="16" name="CaixaDeTexto 15">
            <a:extLst>
              <a:ext uri="{FF2B5EF4-FFF2-40B4-BE49-F238E27FC236}">
                <a16:creationId xmlns:a16="http://schemas.microsoft.com/office/drawing/2014/main" id="{979EAE62-1B1D-9686-52F1-E8E408FF7A3D}"/>
              </a:ext>
            </a:extLst>
          </p:cNvPr>
          <p:cNvSpPr txBox="1"/>
          <p:nvPr/>
        </p:nvSpPr>
        <p:spPr>
          <a:xfrm>
            <a:off x="4663440" y="5233965"/>
            <a:ext cx="7013898" cy="738664"/>
          </a:xfrm>
          <a:prstGeom prst="rect">
            <a:avLst/>
          </a:prstGeom>
          <a:noFill/>
        </p:spPr>
        <p:txBody>
          <a:bodyPr wrap="square">
            <a:spAutoFit/>
          </a:bodyPr>
          <a:lstStyle/>
          <a:p>
            <a:pPr algn="l"/>
            <a:r>
              <a:rPr lang="pt-BR" sz="1400" b="0" i="0" u="none" strike="noStrike" baseline="0" dirty="0">
                <a:solidFill>
                  <a:srgbClr val="2F2F2E"/>
                </a:solidFill>
              </a:rPr>
              <a:t>Localização do bioma Amazônia e representação de algumas de suas espécies típicas como guariba, peixe-boi, </a:t>
            </a:r>
            <a:r>
              <a:rPr lang="pt-BR" sz="1400" b="0" i="0" u="none" strike="noStrike" baseline="0" dirty="0" err="1">
                <a:solidFill>
                  <a:srgbClr val="2F2F2E"/>
                </a:solidFill>
              </a:rPr>
              <a:t>castanheira-do-pará</a:t>
            </a:r>
            <a:r>
              <a:rPr lang="pt-BR" sz="1400" b="0" i="0" u="none" strike="noStrike" baseline="0" dirty="0">
                <a:solidFill>
                  <a:srgbClr val="2F2F2E"/>
                </a:solidFill>
              </a:rPr>
              <a:t>, vitória-régia, bromélia, cascavel, papagaio-verdadeiro e diversos tipos de besouro.</a:t>
            </a:r>
            <a:endParaRPr lang="pt-BR" sz="1400" dirty="0"/>
          </a:p>
        </p:txBody>
      </p:sp>
    </p:spTree>
    <p:extLst>
      <p:ext uri="{BB962C8B-B14F-4D97-AF65-F5344CB8AC3E}">
        <p14:creationId xmlns:p14="http://schemas.microsoft.com/office/powerpoint/2010/main" val="811533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0D57452A-8186-4D13-8CB9-6B1C67E25208}"/>
              </a:ext>
            </a:extLst>
          </p:cNvPr>
          <p:cNvSpPr/>
          <p:nvPr/>
        </p:nvSpPr>
        <p:spPr>
          <a:xfrm>
            <a:off x="374281" y="1921914"/>
            <a:ext cx="4156172" cy="3416320"/>
          </a:xfrm>
          <a:prstGeom prst="rect">
            <a:avLst/>
          </a:prstGeom>
        </p:spPr>
        <p:txBody>
          <a:bodyPr wrap="square">
            <a:spAutoFit/>
          </a:bodyPr>
          <a:lstStyle/>
          <a:p>
            <a:pPr marL="285750" indent="-285750">
              <a:buFont typeface="Arial" panose="020B0604020202020204" pitchFamily="34" charset="0"/>
              <a:buChar char="•"/>
            </a:pPr>
            <a:r>
              <a:rPr lang="pt-BR"/>
              <a:t>Segundo maior bioma brasileiro</a:t>
            </a:r>
          </a:p>
          <a:p>
            <a:pPr marL="342900" indent="-342900">
              <a:buFont typeface="Arial" panose="020B0604020202020204" pitchFamily="34" charset="0"/>
              <a:buChar char="•"/>
            </a:pPr>
            <a:r>
              <a:rPr lang="pt-BR"/>
              <a:t>Clima quente</a:t>
            </a:r>
          </a:p>
          <a:p>
            <a:pPr marL="342900" indent="-342900">
              <a:buFont typeface="Arial" panose="020B0604020202020204" pitchFamily="34" charset="0"/>
              <a:buChar char="•"/>
            </a:pPr>
            <a:r>
              <a:rPr lang="pt-BR"/>
              <a:t>Uma estação úmida e uma seca com queimadas</a:t>
            </a:r>
          </a:p>
          <a:p>
            <a:pPr marL="342900" indent="-342900">
              <a:buFont typeface="Arial" panose="020B0604020202020204" pitchFamily="34" charset="0"/>
              <a:buChar char="•"/>
            </a:pPr>
            <a:r>
              <a:rPr lang="pt-BR"/>
              <a:t>Vegetação diversa: de arbustos a grandes árvores</a:t>
            </a:r>
          </a:p>
          <a:p>
            <a:pPr marL="342900" indent="-342900">
              <a:buFont typeface="Arial" panose="020B0604020202020204" pitchFamily="34" charset="0"/>
              <a:buChar char="•"/>
            </a:pPr>
            <a:r>
              <a:rPr lang="pt-BR"/>
              <a:t>Vegetação com trocos retorcidos</a:t>
            </a:r>
          </a:p>
          <a:p>
            <a:pPr marL="342900" indent="-342900">
              <a:buFont typeface="Arial" panose="020B0604020202020204" pitchFamily="34" charset="0"/>
              <a:buChar char="•"/>
            </a:pPr>
            <a:r>
              <a:rPr lang="pt-BR"/>
              <a:t>Solo ácido</a:t>
            </a:r>
          </a:p>
          <a:p>
            <a:pPr marL="342900" indent="-342900">
              <a:buFont typeface="Arial" panose="020B0604020202020204" pitchFamily="34" charset="0"/>
              <a:buChar char="•"/>
            </a:pPr>
            <a:r>
              <a:rPr lang="pt-BR"/>
              <a:t>Araçá, pequizeiro, angelim e jatobá</a:t>
            </a:r>
          </a:p>
          <a:p>
            <a:pPr marL="342900" indent="-342900">
              <a:buFont typeface="Arial" panose="020B0604020202020204" pitchFamily="34" charset="0"/>
              <a:buChar char="•"/>
            </a:pPr>
            <a:r>
              <a:rPr lang="pt-BR"/>
              <a:t>Lobo-guará, cachorro-do-mato-vinagre, tatu-canastra, ema e águia-cinzenta</a:t>
            </a:r>
          </a:p>
        </p:txBody>
      </p:sp>
      <p:sp>
        <p:nvSpPr>
          <p:cNvPr id="7" name="Slide Number Placeholder 6"/>
          <p:cNvSpPr>
            <a:spLocks noGrp="1"/>
          </p:cNvSpPr>
          <p:nvPr>
            <p:ph type="sldNum" sz="quarter" idx="12"/>
          </p:nvPr>
        </p:nvSpPr>
        <p:spPr/>
        <p:txBody>
          <a:bodyPr/>
          <a:lstStyle/>
          <a:p>
            <a:fld id="{E35A26C7-9605-49FB-8340-334AF9A90FA9}" type="slidenum">
              <a:rPr lang="pt-BR" smtClean="0"/>
              <a:t>5</a:t>
            </a:fld>
            <a:endParaRPr lang="pt-BR"/>
          </a:p>
        </p:txBody>
      </p:sp>
      <p:sp>
        <p:nvSpPr>
          <p:cNvPr id="8" name="Rounded Rectangle 7"/>
          <p:cNvSpPr/>
          <p:nvPr/>
        </p:nvSpPr>
        <p:spPr>
          <a:xfrm>
            <a:off x="7281333" y="1761067"/>
            <a:ext cx="2997200" cy="660401"/>
          </a:xfrm>
          <a:prstGeom prst="round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13" name="Imagem 12">
            <a:extLst>
              <a:ext uri="{FF2B5EF4-FFF2-40B4-BE49-F238E27FC236}">
                <a16:creationId xmlns:a16="http://schemas.microsoft.com/office/drawing/2014/main" id="{4267A0C2-F8E3-8521-6153-D2A142C5BCF3}"/>
              </a:ext>
            </a:extLst>
          </p:cNvPr>
          <p:cNvPicPr>
            <a:picLocks noChangeAspect="1"/>
          </p:cNvPicPr>
          <p:nvPr/>
        </p:nvPicPr>
        <p:blipFill>
          <a:blip r:embed="rId3"/>
          <a:stretch>
            <a:fillRect/>
          </a:stretch>
        </p:blipFill>
        <p:spPr>
          <a:xfrm>
            <a:off x="4773599" y="1183396"/>
            <a:ext cx="7061786" cy="4131538"/>
          </a:xfrm>
          <a:prstGeom prst="rect">
            <a:avLst/>
          </a:prstGeom>
        </p:spPr>
      </p:pic>
      <p:sp>
        <p:nvSpPr>
          <p:cNvPr id="15" name="CaixaDeTexto 14">
            <a:extLst>
              <a:ext uri="{FF2B5EF4-FFF2-40B4-BE49-F238E27FC236}">
                <a16:creationId xmlns:a16="http://schemas.microsoft.com/office/drawing/2014/main" id="{F126DF37-3A42-58E8-36EA-35F6214A65AE}"/>
              </a:ext>
            </a:extLst>
          </p:cNvPr>
          <p:cNvSpPr txBox="1"/>
          <p:nvPr/>
        </p:nvSpPr>
        <p:spPr>
          <a:xfrm>
            <a:off x="4773599" y="5556929"/>
            <a:ext cx="6738847" cy="738664"/>
          </a:xfrm>
          <a:prstGeom prst="rect">
            <a:avLst/>
          </a:prstGeom>
          <a:noFill/>
        </p:spPr>
        <p:txBody>
          <a:bodyPr wrap="square">
            <a:spAutoFit/>
          </a:bodyPr>
          <a:lstStyle/>
          <a:p>
            <a:pPr algn="l"/>
            <a:r>
              <a:rPr lang="pt-BR" sz="1400" b="0" i="0" u="none" strike="noStrike" baseline="0" dirty="0">
                <a:solidFill>
                  <a:srgbClr val="2F2F2E"/>
                </a:solidFill>
              </a:rPr>
              <a:t>Localização do bioma Cerrado e representação de algumas de suas espécies típicas como lobo-guará, pequizeiro, jaguatirica, veado-catingueiro, </a:t>
            </a:r>
            <a:r>
              <a:rPr lang="pt-BR" sz="1400" b="0" i="0" u="none" strike="noStrike" baseline="0" dirty="0" err="1">
                <a:solidFill>
                  <a:srgbClr val="2F2F2E"/>
                </a:solidFill>
              </a:rPr>
              <a:t>cagaiteira</a:t>
            </a:r>
            <a:r>
              <a:rPr lang="pt-BR" sz="1400" b="0" i="0" u="none" strike="noStrike" baseline="0" dirty="0">
                <a:solidFill>
                  <a:srgbClr val="2F2F2E"/>
                </a:solidFill>
              </a:rPr>
              <a:t>, tamanduá-bandeira e pacu-dente-seco.</a:t>
            </a:r>
            <a:endParaRPr lang="pt-BR" sz="1400" dirty="0"/>
          </a:p>
        </p:txBody>
      </p:sp>
      <p:sp>
        <p:nvSpPr>
          <p:cNvPr id="2" name="Título 1">
            <a:extLst>
              <a:ext uri="{FF2B5EF4-FFF2-40B4-BE49-F238E27FC236}">
                <a16:creationId xmlns:a16="http://schemas.microsoft.com/office/drawing/2014/main" id="{48AFB9EC-69F4-4D9C-AA0D-B9A76F13C559}"/>
              </a:ext>
            </a:extLst>
          </p:cNvPr>
          <p:cNvSpPr txBox="1">
            <a:spLocks/>
          </p:cNvSpPr>
          <p:nvPr/>
        </p:nvSpPr>
        <p:spPr>
          <a:xfrm>
            <a:off x="356615" y="935266"/>
            <a:ext cx="3930692"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a:latin typeface="+mn-lt"/>
              </a:rPr>
              <a:t>Cerrado</a:t>
            </a:r>
          </a:p>
        </p:txBody>
      </p:sp>
    </p:spTree>
    <p:extLst>
      <p:ext uri="{BB962C8B-B14F-4D97-AF65-F5344CB8AC3E}">
        <p14:creationId xmlns:p14="http://schemas.microsoft.com/office/powerpoint/2010/main" val="226651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BD751E-BD4A-473F-8EDB-ED2340987335}"/>
              </a:ext>
            </a:extLst>
          </p:cNvPr>
          <p:cNvSpPr txBox="1">
            <a:spLocks/>
          </p:cNvSpPr>
          <p:nvPr/>
        </p:nvSpPr>
        <p:spPr>
          <a:xfrm>
            <a:off x="374073" y="839247"/>
            <a:ext cx="4885943"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a:latin typeface="+mn-lt"/>
              </a:rPr>
              <a:t>Mata Atlântica</a:t>
            </a:r>
          </a:p>
        </p:txBody>
      </p:sp>
      <p:sp>
        <p:nvSpPr>
          <p:cNvPr id="6" name="Retângulo 5">
            <a:extLst>
              <a:ext uri="{FF2B5EF4-FFF2-40B4-BE49-F238E27FC236}">
                <a16:creationId xmlns:a16="http://schemas.microsoft.com/office/drawing/2014/main" id="{8E776979-C189-4DE7-843B-22C0732E7728}"/>
              </a:ext>
            </a:extLst>
          </p:cNvPr>
          <p:cNvSpPr/>
          <p:nvPr/>
        </p:nvSpPr>
        <p:spPr>
          <a:xfrm>
            <a:off x="270698" y="2048435"/>
            <a:ext cx="4152207" cy="3970318"/>
          </a:xfrm>
          <a:prstGeom prst="rect">
            <a:avLst/>
          </a:prstGeom>
        </p:spPr>
        <p:txBody>
          <a:bodyPr wrap="square">
            <a:spAutoFit/>
          </a:bodyPr>
          <a:lstStyle/>
          <a:p>
            <a:pPr marL="342900" indent="-342900">
              <a:buFont typeface="Arial" panose="020B0604020202020204" pitchFamily="34" charset="0"/>
              <a:buChar char="•"/>
            </a:pPr>
            <a:r>
              <a:rPr lang="pt-BR"/>
              <a:t>Originalmente, localizava-se próxima ao litoral</a:t>
            </a:r>
          </a:p>
          <a:p>
            <a:pPr marL="342900" indent="-342900">
              <a:buFont typeface="Arial" panose="020B0604020202020204" pitchFamily="34" charset="0"/>
              <a:buChar char="•"/>
            </a:pPr>
            <a:r>
              <a:rPr lang="pt-BR"/>
              <a:t>Vegetação atual corresponde a cerca de 12,4% da mata original</a:t>
            </a:r>
          </a:p>
          <a:p>
            <a:pPr marL="342900" indent="-342900">
              <a:buFont typeface="Arial" panose="020B0604020202020204" pitchFamily="34" charset="0"/>
              <a:buChar char="•"/>
            </a:pPr>
            <a:r>
              <a:rPr lang="pt-BR"/>
              <a:t>Clima quente e úmido, com chuvas distribuídas durante o ano</a:t>
            </a:r>
          </a:p>
          <a:p>
            <a:pPr marL="342900" indent="-342900">
              <a:buFont typeface="Arial" panose="020B0604020202020204" pitchFamily="34" charset="0"/>
              <a:buChar char="•"/>
            </a:pPr>
            <a:r>
              <a:rPr lang="pt-BR"/>
              <a:t>Uma das maiores biodiversidades do planeta</a:t>
            </a:r>
          </a:p>
          <a:p>
            <a:pPr marL="342900" indent="-342900">
              <a:buFont typeface="Arial" panose="020B0604020202020204" pitchFamily="34" charset="0"/>
              <a:buChar char="•"/>
            </a:pPr>
            <a:r>
              <a:rPr lang="pt-BR"/>
              <a:t>Ipê, pau-brasil, jequitibá e muitas espécies de orquídeas, bromélias e samambaias</a:t>
            </a:r>
          </a:p>
          <a:p>
            <a:pPr marL="342900" indent="-342900">
              <a:buFont typeface="Arial" panose="020B0604020202020204" pitchFamily="34" charset="0"/>
              <a:buChar char="•"/>
            </a:pPr>
            <a:r>
              <a:rPr lang="pt-BR"/>
              <a:t>Mico-leão-dourado, onça-pintada, anta, jaguatirica e inúmeras espécies de invertebrados e aves</a:t>
            </a:r>
          </a:p>
        </p:txBody>
      </p:sp>
      <p:sp>
        <p:nvSpPr>
          <p:cNvPr id="7" name="Slide Number Placeholder 6"/>
          <p:cNvSpPr>
            <a:spLocks noGrp="1"/>
          </p:cNvSpPr>
          <p:nvPr>
            <p:ph type="sldNum" sz="quarter" idx="12"/>
          </p:nvPr>
        </p:nvSpPr>
        <p:spPr/>
        <p:txBody>
          <a:bodyPr/>
          <a:lstStyle/>
          <a:p>
            <a:fld id="{E35A26C7-9605-49FB-8340-334AF9A90FA9}" type="slidenum">
              <a:rPr lang="pt-BR" smtClean="0"/>
              <a:t>6</a:t>
            </a:fld>
            <a:endParaRPr lang="pt-BR"/>
          </a:p>
        </p:txBody>
      </p:sp>
      <p:sp>
        <p:nvSpPr>
          <p:cNvPr id="8" name="Regular Pentagon 7"/>
          <p:cNvSpPr/>
          <p:nvPr/>
        </p:nvSpPr>
        <p:spPr>
          <a:xfrm>
            <a:off x="8280400" y="1286933"/>
            <a:ext cx="2269066" cy="1202267"/>
          </a:xfrm>
          <a:prstGeom prst="pentagon">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Triangle 8"/>
          <p:cNvSpPr/>
          <p:nvPr/>
        </p:nvSpPr>
        <p:spPr>
          <a:xfrm rot="6508104">
            <a:off x="10397070" y="1676398"/>
            <a:ext cx="914400" cy="914400"/>
          </a:xfrm>
          <a:prstGeom prst="rtTriangl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arallelogram 9"/>
          <p:cNvSpPr/>
          <p:nvPr/>
        </p:nvSpPr>
        <p:spPr>
          <a:xfrm>
            <a:off x="6671733" y="2980272"/>
            <a:ext cx="1012969" cy="812794"/>
          </a:xfrm>
          <a:prstGeom prst="parallelogram">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13" name="Imagem 12">
            <a:extLst>
              <a:ext uri="{FF2B5EF4-FFF2-40B4-BE49-F238E27FC236}">
                <a16:creationId xmlns:a16="http://schemas.microsoft.com/office/drawing/2014/main" id="{20782D90-5B32-DBA4-F375-53C3BCE84281}"/>
              </a:ext>
            </a:extLst>
          </p:cNvPr>
          <p:cNvPicPr>
            <a:picLocks noChangeAspect="1"/>
          </p:cNvPicPr>
          <p:nvPr/>
        </p:nvPicPr>
        <p:blipFill>
          <a:blip r:embed="rId3"/>
          <a:stretch>
            <a:fillRect/>
          </a:stretch>
        </p:blipFill>
        <p:spPr>
          <a:xfrm>
            <a:off x="4639498" y="1349577"/>
            <a:ext cx="7281804" cy="3932174"/>
          </a:xfrm>
          <a:prstGeom prst="rect">
            <a:avLst/>
          </a:prstGeom>
        </p:spPr>
      </p:pic>
      <p:sp>
        <p:nvSpPr>
          <p:cNvPr id="15" name="CaixaDeTexto 14">
            <a:extLst>
              <a:ext uri="{FF2B5EF4-FFF2-40B4-BE49-F238E27FC236}">
                <a16:creationId xmlns:a16="http://schemas.microsoft.com/office/drawing/2014/main" id="{4C6D42EE-1B05-0CEE-F56F-7988EA3FE174}"/>
              </a:ext>
            </a:extLst>
          </p:cNvPr>
          <p:cNvSpPr txBox="1"/>
          <p:nvPr/>
        </p:nvSpPr>
        <p:spPr>
          <a:xfrm>
            <a:off x="4639497" y="5549929"/>
            <a:ext cx="7281803" cy="738664"/>
          </a:xfrm>
          <a:prstGeom prst="rect">
            <a:avLst/>
          </a:prstGeom>
          <a:noFill/>
        </p:spPr>
        <p:txBody>
          <a:bodyPr wrap="square">
            <a:spAutoFit/>
          </a:bodyPr>
          <a:lstStyle/>
          <a:p>
            <a:pPr algn="l"/>
            <a:r>
              <a:rPr lang="pt-BR" sz="1400" b="0" i="0" u="none" strike="noStrike" baseline="0" dirty="0">
                <a:solidFill>
                  <a:srgbClr val="2F2F2E"/>
                </a:solidFill>
              </a:rPr>
              <a:t>Localização do bioma Mata Atlântica e representação de algumas de suas espécies típicas como muriqui-do-norte, rato-de-espinho, jacarandá, onça-pintada, jararaca, mico-leão-dourado e tucano-de-bico-verde.</a:t>
            </a:r>
            <a:endParaRPr lang="pt-BR" sz="1400" dirty="0"/>
          </a:p>
        </p:txBody>
      </p:sp>
    </p:spTree>
    <p:extLst>
      <p:ext uri="{BB962C8B-B14F-4D97-AF65-F5344CB8AC3E}">
        <p14:creationId xmlns:p14="http://schemas.microsoft.com/office/powerpoint/2010/main" val="42026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7F28F-5F4F-40C0-AA12-ADE3B18D36EA}"/>
              </a:ext>
            </a:extLst>
          </p:cNvPr>
          <p:cNvSpPr txBox="1">
            <a:spLocks/>
          </p:cNvSpPr>
          <p:nvPr/>
        </p:nvSpPr>
        <p:spPr>
          <a:xfrm>
            <a:off x="298691" y="908383"/>
            <a:ext cx="5469467"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a:latin typeface="+mn-lt"/>
              </a:rPr>
              <a:t>Caatinga</a:t>
            </a:r>
          </a:p>
        </p:txBody>
      </p:sp>
      <p:sp>
        <p:nvSpPr>
          <p:cNvPr id="6" name="Retângulo 5">
            <a:extLst>
              <a:ext uri="{FF2B5EF4-FFF2-40B4-BE49-F238E27FC236}">
                <a16:creationId xmlns:a16="http://schemas.microsoft.com/office/drawing/2014/main" id="{BD96141A-6EF5-452F-8741-A67AEB86C1C2}"/>
              </a:ext>
            </a:extLst>
          </p:cNvPr>
          <p:cNvSpPr/>
          <p:nvPr/>
        </p:nvSpPr>
        <p:spPr>
          <a:xfrm>
            <a:off x="298692" y="2014597"/>
            <a:ext cx="4163580" cy="4247317"/>
          </a:xfrm>
          <a:prstGeom prst="rect">
            <a:avLst/>
          </a:prstGeom>
        </p:spPr>
        <p:txBody>
          <a:bodyPr wrap="square">
            <a:spAutoFit/>
          </a:bodyPr>
          <a:lstStyle/>
          <a:p>
            <a:pPr marL="342900" indent="-342900">
              <a:buFont typeface="Arial" panose="020B0604020202020204" pitchFamily="34" charset="0"/>
              <a:buChar char="•"/>
            </a:pPr>
            <a:r>
              <a:rPr lang="pt-BR"/>
              <a:t>Ocorre na Região Nordeste e no norte de Minas Gerais</a:t>
            </a:r>
          </a:p>
          <a:p>
            <a:pPr marL="342900" indent="-342900">
              <a:buFont typeface="Arial" panose="020B0604020202020204" pitchFamily="34" charset="0"/>
              <a:buChar char="•"/>
            </a:pPr>
            <a:r>
              <a:rPr lang="pt-BR"/>
              <a:t>Clima semiárido</a:t>
            </a:r>
          </a:p>
          <a:p>
            <a:pPr marL="342900" indent="-342900">
              <a:buFont typeface="Arial" panose="020B0604020202020204" pitchFamily="34" charset="0"/>
              <a:buChar char="•"/>
            </a:pPr>
            <a:r>
              <a:rPr lang="pt-BR"/>
              <a:t>Temperaturas elevadas e poucas chuvas</a:t>
            </a:r>
          </a:p>
          <a:p>
            <a:pPr marL="342900" indent="-342900">
              <a:buFont typeface="Arial" panose="020B0604020202020204" pitchFamily="34" charset="0"/>
              <a:buChar char="•"/>
            </a:pPr>
            <a:r>
              <a:rPr lang="pt-BR"/>
              <a:t>Solo rico em minerais e pobre em matéria orgânica</a:t>
            </a:r>
          </a:p>
          <a:p>
            <a:pPr marL="342900" indent="-342900">
              <a:buFont typeface="Arial" panose="020B0604020202020204" pitchFamily="34" charset="0"/>
              <a:buChar char="•"/>
            </a:pPr>
            <a:r>
              <a:rPr lang="pt-BR"/>
              <a:t>Seres vivos com adaptações para escassez de água</a:t>
            </a:r>
          </a:p>
          <a:p>
            <a:pPr marL="342900" indent="-342900">
              <a:buFont typeface="Arial" panose="020B0604020202020204" pitchFamily="34" charset="0"/>
              <a:buChar char="•"/>
            </a:pPr>
            <a:r>
              <a:rPr lang="pt-BR"/>
              <a:t>Folhas modificadas em espinhos, o que reduz perda de água</a:t>
            </a:r>
          </a:p>
          <a:p>
            <a:pPr marL="342900" indent="-342900">
              <a:buFont typeface="Arial" panose="020B0604020202020204" pitchFamily="34" charset="0"/>
              <a:buChar char="•"/>
            </a:pPr>
            <a:r>
              <a:rPr lang="pt-BR"/>
              <a:t>Aroeira, juazeiro e cactos como o mandacaru</a:t>
            </a:r>
          </a:p>
          <a:p>
            <a:pPr marL="342900" indent="-342900">
              <a:buFont typeface="Arial" panose="020B0604020202020204" pitchFamily="34" charset="0"/>
              <a:buChar char="•"/>
            </a:pPr>
            <a:r>
              <a:rPr lang="pt-BR"/>
              <a:t>Gavião-carcará, cutia, preá e ararinha-azul</a:t>
            </a:r>
          </a:p>
        </p:txBody>
      </p:sp>
      <p:sp>
        <p:nvSpPr>
          <p:cNvPr id="7" name="Slide Number Placeholder 6"/>
          <p:cNvSpPr>
            <a:spLocks noGrp="1"/>
          </p:cNvSpPr>
          <p:nvPr>
            <p:ph type="sldNum" sz="quarter" idx="12"/>
          </p:nvPr>
        </p:nvSpPr>
        <p:spPr/>
        <p:txBody>
          <a:bodyPr/>
          <a:lstStyle/>
          <a:p>
            <a:fld id="{E35A26C7-9605-49FB-8340-334AF9A90FA9}" type="slidenum">
              <a:rPr lang="pt-BR" smtClean="0"/>
              <a:t>7</a:t>
            </a:fld>
            <a:endParaRPr lang="pt-BR"/>
          </a:p>
        </p:txBody>
      </p:sp>
      <p:pic>
        <p:nvPicPr>
          <p:cNvPr id="8"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10" name="Imagem 9">
            <a:extLst>
              <a:ext uri="{FF2B5EF4-FFF2-40B4-BE49-F238E27FC236}">
                <a16:creationId xmlns:a16="http://schemas.microsoft.com/office/drawing/2014/main" id="{FFAEF19E-1AEB-2F15-9D7C-B186BD5DD115}"/>
              </a:ext>
            </a:extLst>
          </p:cNvPr>
          <p:cNvPicPr>
            <a:picLocks noChangeAspect="1"/>
          </p:cNvPicPr>
          <p:nvPr/>
        </p:nvPicPr>
        <p:blipFill>
          <a:blip r:embed="rId3"/>
          <a:stretch>
            <a:fillRect/>
          </a:stretch>
        </p:blipFill>
        <p:spPr>
          <a:xfrm>
            <a:off x="4644899" y="1497185"/>
            <a:ext cx="7248410" cy="3932262"/>
          </a:xfrm>
          <a:prstGeom prst="rect">
            <a:avLst/>
          </a:prstGeom>
        </p:spPr>
      </p:pic>
      <p:sp>
        <p:nvSpPr>
          <p:cNvPr id="12" name="CaixaDeTexto 11">
            <a:extLst>
              <a:ext uri="{FF2B5EF4-FFF2-40B4-BE49-F238E27FC236}">
                <a16:creationId xmlns:a16="http://schemas.microsoft.com/office/drawing/2014/main" id="{3ED9A648-DA3D-AC9C-5F3C-9B1661558440}"/>
              </a:ext>
            </a:extLst>
          </p:cNvPr>
          <p:cNvSpPr txBox="1"/>
          <p:nvPr/>
        </p:nvSpPr>
        <p:spPr>
          <a:xfrm>
            <a:off x="4575810" y="5549013"/>
            <a:ext cx="7248410" cy="738664"/>
          </a:xfrm>
          <a:prstGeom prst="rect">
            <a:avLst/>
          </a:prstGeom>
          <a:noFill/>
        </p:spPr>
        <p:txBody>
          <a:bodyPr wrap="square">
            <a:spAutoFit/>
          </a:bodyPr>
          <a:lstStyle/>
          <a:p>
            <a:pPr algn="l"/>
            <a:r>
              <a:rPr lang="pt-BR" sz="1400" b="0" i="0" u="none" strike="noStrike" baseline="0" dirty="0">
                <a:solidFill>
                  <a:srgbClr val="2F2F2E"/>
                </a:solidFill>
              </a:rPr>
              <a:t>Localização do bioma Caatinga e representação de algumas de suas espécies típicas como tatu-bola, calango, cardeal-do-nordeste, catingueira, cobra-de-duas-cabeças, periquito-da-caatinga e cacto mandacaru.</a:t>
            </a:r>
            <a:endParaRPr lang="pt-BR" sz="1400" dirty="0"/>
          </a:p>
        </p:txBody>
      </p:sp>
    </p:spTree>
    <p:extLst>
      <p:ext uri="{BB962C8B-B14F-4D97-AF65-F5344CB8AC3E}">
        <p14:creationId xmlns:p14="http://schemas.microsoft.com/office/powerpoint/2010/main" val="314092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002276-CE4C-403D-8512-2095ED8E55A3}"/>
              </a:ext>
            </a:extLst>
          </p:cNvPr>
          <p:cNvSpPr txBox="1">
            <a:spLocks/>
          </p:cNvSpPr>
          <p:nvPr/>
        </p:nvSpPr>
        <p:spPr>
          <a:xfrm>
            <a:off x="365473" y="885088"/>
            <a:ext cx="5655733"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a:latin typeface="+mn-lt"/>
              </a:rPr>
              <a:t>Pantanal</a:t>
            </a:r>
          </a:p>
        </p:txBody>
      </p:sp>
      <p:sp>
        <p:nvSpPr>
          <p:cNvPr id="6" name="Retângulo 5">
            <a:extLst>
              <a:ext uri="{FF2B5EF4-FFF2-40B4-BE49-F238E27FC236}">
                <a16:creationId xmlns:a16="http://schemas.microsoft.com/office/drawing/2014/main" id="{4EC16354-8551-46A6-B759-F3E4CCDC955E}"/>
              </a:ext>
            </a:extLst>
          </p:cNvPr>
          <p:cNvSpPr/>
          <p:nvPr/>
        </p:nvSpPr>
        <p:spPr>
          <a:xfrm>
            <a:off x="365473" y="1964851"/>
            <a:ext cx="4070197" cy="3693319"/>
          </a:xfrm>
          <a:prstGeom prst="rect">
            <a:avLst/>
          </a:prstGeom>
        </p:spPr>
        <p:txBody>
          <a:bodyPr wrap="square">
            <a:spAutoFit/>
          </a:bodyPr>
          <a:lstStyle/>
          <a:p>
            <a:pPr marL="342900" indent="-342900">
              <a:buFont typeface="Arial" panose="020B0604020202020204" pitchFamily="34" charset="0"/>
              <a:buChar char="•"/>
            </a:pPr>
            <a:r>
              <a:rPr lang="pt-BR"/>
              <a:t>Grande planície inundável</a:t>
            </a:r>
          </a:p>
          <a:p>
            <a:pPr marL="342900" indent="-342900">
              <a:buFont typeface="Arial" panose="020B0604020202020204" pitchFamily="34" charset="0"/>
              <a:buChar char="•"/>
            </a:pPr>
            <a:r>
              <a:rPr lang="pt-BR"/>
              <a:t>Predomina clima quente</a:t>
            </a:r>
          </a:p>
          <a:p>
            <a:pPr marL="342900" indent="-342900">
              <a:buFont typeface="Arial" panose="020B0604020202020204" pitchFamily="34" charset="0"/>
              <a:buChar char="•"/>
            </a:pPr>
            <a:r>
              <a:rPr lang="pt-BR"/>
              <a:t>Duas estações bem definidas: o verão chuvoso e o inverno seco</a:t>
            </a:r>
          </a:p>
          <a:p>
            <a:pPr marL="342900" indent="-342900">
              <a:buFont typeface="Arial" panose="020B0604020202020204" pitchFamily="34" charset="0"/>
              <a:buChar char="•"/>
            </a:pPr>
            <a:r>
              <a:rPr lang="pt-BR"/>
              <a:t>Os rios da região extravasam suas águas, inundando extensas áreas</a:t>
            </a:r>
          </a:p>
          <a:p>
            <a:pPr marL="342900" indent="-342900">
              <a:buFont typeface="Arial" panose="020B0604020202020204" pitchFamily="34" charset="0"/>
              <a:buChar char="•"/>
            </a:pPr>
            <a:r>
              <a:rPr lang="pt-BR"/>
              <a:t>Situado entre a Amazônia e o Cerrado</a:t>
            </a:r>
          </a:p>
          <a:p>
            <a:pPr marL="342900" indent="-342900">
              <a:buFont typeface="Arial" panose="020B0604020202020204" pitchFamily="34" charset="0"/>
              <a:buChar char="•"/>
            </a:pPr>
            <a:r>
              <a:rPr lang="pt-BR"/>
              <a:t>Garça, tuiuiú e arara, dourado, piranha e pintado, jacaré, cervo-do-pantanal e ariranha</a:t>
            </a:r>
          </a:p>
          <a:p>
            <a:pPr marL="342900" indent="-342900">
              <a:buFont typeface="Arial" panose="020B0604020202020204" pitchFamily="34" charset="0"/>
              <a:buChar char="•"/>
            </a:pPr>
            <a:r>
              <a:rPr lang="pt-BR"/>
              <a:t>Figueira, ingazeiro, palmeiras e pau-de-formiga</a:t>
            </a:r>
          </a:p>
          <a:p>
            <a:pPr marL="285750" indent="-285750">
              <a:buFont typeface="Arial" panose="020B0604020202020204" pitchFamily="34" charset="0"/>
              <a:buChar char="•"/>
            </a:pPr>
            <a:endParaRPr lang="pt-BR" sz="1600"/>
          </a:p>
        </p:txBody>
      </p:sp>
      <p:sp>
        <p:nvSpPr>
          <p:cNvPr id="7" name="Slide Number Placeholder 6"/>
          <p:cNvSpPr>
            <a:spLocks noGrp="1"/>
          </p:cNvSpPr>
          <p:nvPr>
            <p:ph type="sldNum" sz="quarter" idx="12"/>
          </p:nvPr>
        </p:nvSpPr>
        <p:spPr/>
        <p:txBody>
          <a:bodyPr/>
          <a:lstStyle/>
          <a:p>
            <a:fld id="{E35A26C7-9605-49FB-8340-334AF9A90FA9}" type="slidenum">
              <a:rPr lang="pt-BR" smtClean="0"/>
              <a:t>8</a:t>
            </a:fld>
            <a:endParaRPr lang="pt-BR"/>
          </a:p>
        </p:txBody>
      </p:sp>
      <p:sp>
        <p:nvSpPr>
          <p:cNvPr id="8" name="Parallelogram 7"/>
          <p:cNvSpPr/>
          <p:nvPr/>
        </p:nvSpPr>
        <p:spPr>
          <a:xfrm rot="21279966">
            <a:off x="7894572" y="2809555"/>
            <a:ext cx="837560" cy="922220"/>
          </a:xfrm>
          <a:prstGeom prst="parallelogram">
            <a:avLst>
              <a:gd name="adj" fmla="val 0"/>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11" name="Imagem 10">
            <a:extLst>
              <a:ext uri="{FF2B5EF4-FFF2-40B4-BE49-F238E27FC236}">
                <a16:creationId xmlns:a16="http://schemas.microsoft.com/office/drawing/2014/main" id="{C270C479-A92E-E5E7-B110-61693185205F}"/>
              </a:ext>
            </a:extLst>
          </p:cNvPr>
          <p:cNvPicPr>
            <a:picLocks noChangeAspect="1"/>
          </p:cNvPicPr>
          <p:nvPr/>
        </p:nvPicPr>
        <p:blipFill>
          <a:blip r:embed="rId3"/>
          <a:stretch>
            <a:fillRect/>
          </a:stretch>
        </p:blipFill>
        <p:spPr>
          <a:xfrm>
            <a:off x="4709160" y="1580512"/>
            <a:ext cx="7117367" cy="3789998"/>
          </a:xfrm>
          <a:prstGeom prst="rect">
            <a:avLst/>
          </a:prstGeom>
        </p:spPr>
      </p:pic>
      <p:sp>
        <p:nvSpPr>
          <p:cNvPr id="13" name="CaixaDeTexto 12">
            <a:extLst>
              <a:ext uri="{FF2B5EF4-FFF2-40B4-BE49-F238E27FC236}">
                <a16:creationId xmlns:a16="http://schemas.microsoft.com/office/drawing/2014/main" id="{C59652CD-4C3B-B4E9-D489-E66FC5D4C037}"/>
              </a:ext>
            </a:extLst>
          </p:cNvPr>
          <p:cNvSpPr txBox="1"/>
          <p:nvPr/>
        </p:nvSpPr>
        <p:spPr>
          <a:xfrm>
            <a:off x="4636772" y="5609035"/>
            <a:ext cx="7189755" cy="523220"/>
          </a:xfrm>
          <a:prstGeom prst="rect">
            <a:avLst/>
          </a:prstGeom>
          <a:noFill/>
        </p:spPr>
        <p:txBody>
          <a:bodyPr wrap="square">
            <a:spAutoFit/>
          </a:bodyPr>
          <a:lstStyle/>
          <a:p>
            <a:pPr algn="l"/>
            <a:r>
              <a:rPr lang="pt-BR" sz="1400" b="0" i="0" u="none" strike="noStrike" baseline="0">
                <a:solidFill>
                  <a:srgbClr val="2F2F2E"/>
                </a:solidFill>
              </a:rPr>
              <a:t>Localização do bioma Pantanal e representação de algumas de suas espécies típicas como sucuri, tucano-toco, tuiuiú, aguapé, jacaré-do-pantanal, capivara, orquídea aquática e arara-canindé.</a:t>
            </a:r>
            <a:endParaRPr lang="pt-BR" sz="1400"/>
          </a:p>
        </p:txBody>
      </p:sp>
    </p:spTree>
    <p:extLst>
      <p:ext uri="{BB962C8B-B14F-4D97-AF65-F5344CB8AC3E}">
        <p14:creationId xmlns:p14="http://schemas.microsoft.com/office/powerpoint/2010/main" val="4290335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344335-9443-416C-AB12-9AF5D171E44D}"/>
              </a:ext>
            </a:extLst>
          </p:cNvPr>
          <p:cNvSpPr txBox="1">
            <a:spLocks/>
          </p:cNvSpPr>
          <p:nvPr/>
        </p:nvSpPr>
        <p:spPr>
          <a:xfrm>
            <a:off x="338328" y="900141"/>
            <a:ext cx="4787053" cy="9866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a:latin typeface="+mn-lt"/>
              </a:rPr>
              <a:t>Pampa</a:t>
            </a:r>
          </a:p>
        </p:txBody>
      </p:sp>
      <p:sp>
        <p:nvSpPr>
          <p:cNvPr id="4" name="Retângulo 3">
            <a:extLst>
              <a:ext uri="{FF2B5EF4-FFF2-40B4-BE49-F238E27FC236}">
                <a16:creationId xmlns:a16="http://schemas.microsoft.com/office/drawing/2014/main" id="{76857CFD-76B2-442F-BE48-A6F4A46A6709}"/>
              </a:ext>
            </a:extLst>
          </p:cNvPr>
          <p:cNvSpPr/>
          <p:nvPr/>
        </p:nvSpPr>
        <p:spPr>
          <a:xfrm>
            <a:off x="338328" y="2008785"/>
            <a:ext cx="3986784" cy="3416320"/>
          </a:xfrm>
          <a:prstGeom prst="rect">
            <a:avLst/>
          </a:prstGeom>
        </p:spPr>
        <p:txBody>
          <a:bodyPr wrap="square">
            <a:spAutoFit/>
          </a:bodyPr>
          <a:lstStyle/>
          <a:p>
            <a:pPr marL="342900" indent="-342900">
              <a:buFont typeface="Arial" panose="020B0604020202020204" pitchFamily="34" charset="0"/>
              <a:buChar char="•"/>
            </a:pPr>
            <a:r>
              <a:rPr lang="pt-BR" dirty="0"/>
              <a:t>Típico da Região Sul do país</a:t>
            </a:r>
          </a:p>
          <a:p>
            <a:pPr marL="342900" indent="-342900">
              <a:buFont typeface="Arial" panose="020B0604020202020204" pitchFamily="34" charset="0"/>
              <a:buChar char="•"/>
            </a:pPr>
            <a:r>
              <a:rPr lang="pt-BR" dirty="0"/>
              <a:t>Temperaturas mais altas no verão e baixas no inverno</a:t>
            </a:r>
          </a:p>
          <a:p>
            <a:pPr marL="342900" indent="-342900">
              <a:buFont typeface="Arial" panose="020B0604020202020204" pitchFamily="34" charset="0"/>
              <a:buChar char="•"/>
            </a:pPr>
            <a:r>
              <a:rPr lang="pt-BR" dirty="0"/>
              <a:t>Maior parte da paisagem é homogênea e plana</a:t>
            </a:r>
          </a:p>
          <a:p>
            <a:pPr marL="342900" indent="-342900">
              <a:buFont typeface="Arial" panose="020B0604020202020204" pitchFamily="34" charset="0"/>
              <a:buChar char="•"/>
            </a:pPr>
            <a:r>
              <a:rPr lang="pt-BR" dirty="0"/>
              <a:t>Predomínio de plantas rasteiras,</a:t>
            </a:r>
          </a:p>
          <a:p>
            <a:pPr marL="342900" indent="-342900">
              <a:buFont typeface="Arial" panose="020B0604020202020204" pitchFamily="34" charset="0"/>
              <a:buChar char="•"/>
            </a:pPr>
            <a:r>
              <a:rPr lang="pt-BR" dirty="0"/>
              <a:t>como as gramíneas</a:t>
            </a:r>
          </a:p>
          <a:p>
            <a:pPr marL="342900" indent="-342900">
              <a:buFont typeface="Arial" panose="020B0604020202020204" pitchFamily="34" charset="0"/>
              <a:buChar char="•"/>
            </a:pPr>
            <a:r>
              <a:rPr lang="pt-BR" dirty="0"/>
              <a:t>Nas colinas (“coxilhas”), podem ser encontrados arbustos e árvores</a:t>
            </a:r>
          </a:p>
          <a:p>
            <a:pPr marL="342900" indent="-342900">
              <a:buFont typeface="Arial" panose="020B0604020202020204" pitchFamily="34" charset="0"/>
              <a:buChar char="•"/>
            </a:pPr>
            <a:r>
              <a:rPr lang="pt-BR" dirty="0"/>
              <a:t>Junco, gravatá e aguapé</a:t>
            </a:r>
          </a:p>
          <a:p>
            <a:pPr marL="342900" indent="-342900">
              <a:buFont typeface="Arial" panose="020B0604020202020204" pitchFamily="34" charset="0"/>
              <a:buChar char="•"/>
            </a:pPr>
            <a:r>
              <a:rPr lang="pt-BR" dirty="0"/>
              <a:t>Capivara e ratão-do-banhado, jacaré-de-papo-amarelo, lontra</a:t>
            </a:r>
          </a:p>
        </p:txBody>
      </p:sp>
      <p:sp>
        <p:nvSpPr>
          <p:cNvPr id="5" name="Slide Number Placeholder 4"/>
          <p:cNvSpPr>
            <a:spLocks noGrp="1"/>
          </p:cNvSpPr>
          <p:nvPr>
            <p:ph type="sldNum" sz="quarter" idx="12"/>
          </p:nvPr>
        </p:nvSpPr>
        <p:spPr/>
        <p:txBody>
          <a:bodyPr/>
          <a:lstStyle/>
          <a:p>
            <a:fld id="{E35A26C7-9605-49FB-8340-334AF9A90FA9}" type="slidenum">
              <a:rPr lang="pt-BR" smtClean="0"/>
              <a:t>9</a:t>
            </a:fld>
            <a:endParaRPr lang="pt-BR"/>
          </a:p>
        </p:txBody>
      </p:sp>
      <p:pic>
        <p:nvPicPr>
          <p:cNvPr id="7"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9" name="Imagem 8">
            <a:extLst>
              <a:ext uri="{FF2B5EF4-FFF2-40B4-BE49-F238E27FC236}">
                <a16:creationId xmlns:a16="http://schemas.microsoft.com/office/drawing/2014/main" id="{09293130-86FE-8D6A-468A-4AD475C66102}"/>
              </a:ext>
            </a:extLst>
          </p:cNvPr>
          <p:cNvPicPr>
            <a:picLocks noChangeAspect="1"/>
          </p:cNvPicPr>
          <p:nvPr/>
        </p:nvPicPr>
        <p:blipFill>
          <a:blip r:embed="rId3"/>
          <a:stretch>
            <a:fillRect/>
          </a:stretch>
        </p:blipFill>
        <p:spPr>
          <a:xfrm>
            <a:off x="4709161" y="1529726"/>
            <a:ext cx="7144512" cy="3738962"/>
          </a:xfrm>
          <a:prstGeom prst="rect">
            <a:avLst/>
          </a:prstGeom>
        </p:spPr>
      </p:pic>
      <p:sp>
        <p:nvSpPr>
          <p:cNvPr id="11" name="CaixaDeTexto 10">
            <a:extLst>
              <a:ext uri="{FF2B5EF4-FFF2-40B4-BE49-F238E27FC236}">
                <a16:creationId xmlns:a16="http://schemas.microsoft.com/office/drawing/2014/main" id="{CC15C2E5-D2E1-D99D-D55D-E31009EE3E1C}"/>
              </a:ext>
            </a:extLst>
          </p:cNvPr>
          <p:cNvSpPr txBox="1"/>
          <p:nvPr/>
        </p:nvSpPr>
        <p:spPr>
          <a:xfrm>
            <a:off x="4709161" y="5531470"/>
            <a:ext cx="7144511" cy="523220"/>
          </a:xfrm>
          <a:prstGeom prst="rect">
            <a:avLst/>
          </a:prstGeom>
          <a:noFill/>
        </p:spPr>
        <p:txBody>
          <a:bodyPr wrap="square">
            <a:spAutoFit/>
          </a:bodyPr>
          <a:lstStyle/>
          <a:p>
            <a:pPr algn="l"/>
            <a:r>
              <a:rPr lang="pt-BR" sz="1400" b="0" i="0" u="none" strike="noStrike" baseline="0">
                <a:solidFill>
                  <a:srgbClr val="2F2F2E"/>
                </a:solidFill>
              </a:rPr>
              <a:t>Localização do bioma Pampa e representação de algumas de suas espécies típicas como gato-</a:t>
            </a:r>
          </a:p>
          <a:p>
            <a:pPr algn="l"/>
            <a:r>
              <a:rPr lang="pt-BR" sz="1400" b="0" i="0" u="none" strike="noStrike" baseline="0">
                <a:solidFill>
                  <a:srgbClr val="2F2F2E"/>
                </a:solidFill>
              </a:rPr>
              <a:t>-dos-pampas, quero-quero, perdiz, ema, </a:t>
            </a:r>
            <a:r>
              <a:rPr lang="pt-BR" sz="1400" b="0" i="0" u="none" strike="noStrike" baseline="0" err="1">
                <a:solidFill>
                  <a:srgbClr val="2F2F2E"/>
                </a:solidFill>
              </a:rPr>
              <a:t>algarrobo</a:t>
            </a:r>
            <a:r>
              <a:rPr lang="pt-BR" sz="1400" b="0" i="0" u="none" strike="noStrike" baseline="0">
                <a:solidFill>
                  <a:srgbClr val="2F2F2E"/>
                </a:solidFill>
              </a:rPr>
              <a:t>, raposa-do-campo e </a:t>
            </a:r>
            <a:r>
              <a:rPr lang="pt-BR" sz="1400" b="0" i="0" u="none" strike="noStrike" baseline="0" err="1">
                <a:solidFill>
                  <a:srgbClr val="2F2F2E"/>
                </a:solidFill>
              </a:rPr>
              <a:t>nhandavaí</a:t>
            </a:r>
            <a:r>
              <a:rPr lang="pt-BR" sz="1400" b="0" i="0" u="none" strike="noStrike" baseline="0">
                <a:solidFill>
                  <a:srgbClr val="2F2F2E"/>
                </a:solidFill>
              </a:rPr>
              <a:t>.</a:t>
            </a:r>
            <a:endParaRPr lang="pt-BR" sz="1400"/>
          </a:p>
        </p:txBody>
      </p:sp>
    </p:spTree>
    <p:extLst>
      <p:ext uri="{BB962C8B-B14F-4D97-AF65-F5344CB8AC3E}">
        <p14:creationId xmlns:p14="http://schemas.microsoft.com/office/powerpoint/2010/main" val="382240689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1733</TotalTime>
  <Words>1082</Words>
  <Application>Microsoft Office PowerPoint</Application>
  <PresentationFormat>Widescreen</PresentationFormat>
  <Paragraphs>105</Paragraphs>
  <Slides>12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12</vt:i4>
      </vt:variant>
    </vt:vector>
  </HeadingPairs>
  <TitlesOfParts>
    <vt:vector size="18" baseType="lpstr">
      <vt:lpstr>Arial</vt:lpstr>
      <vt:lpstr>Calibri</vt:lpstr>
      <vt:lpstr>Calibri Light</vt:lpstr>
      <vt:lpstr>FrutigerLTStd-Bold</vt:lpstr>
      <vt:lpstr>FrutigerLTStd-Light</vt:lpstr>
      <vt:lpstr>Tema do Office</vt:lpstr>
      <vt:lpstr>Apresentação do PowerPoint</vt:lpstr>
      <vt:lpstr> Apresentação 4 – AMBIENTE E BIODIVERSIDADE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7º ano - CIÊNCIAS Apresentação 1 FORÇAS E MOVIMENTO</dc:title>
  <dc:creator>Maria Carolina Dias Carreira</dc:creator>
  <cp:lastModifiedBy> </cp:lastModifiedBy>
  <cp:revision>4</cp:revision>
  <dcterms:created xsi:type="dcterms:W3CDTF">2019-03-24T20:04:22Z</dcterms:created>
  <dcterms:modified xsi:type="dcterms:W3CDTF">2023-08-04T13:43:27Z</dcterms:modified>
</cp:coreProperties>
</file>