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B43590-5140-425C-84F1-76FD9762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778" y="534957"/>
            <a:ext cx="8573624" cy="61610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F95104-74B0-4B9F-B324-67E56F98612B}"/>
              </a:ext>
            </a:extLst>
          </p:cNvPr>
          <p:cNvSpPr txBox="1"/>
          <p:nvPr/>
        </p:nvSpPr>
        <p:spPr>
          <a:xfrm>
            <a:off x="230453" y="617247"/>
            <a:ext cx="3675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Tratamento de água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9461" y="6475079"/>
            <a:ext cx="470941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1E0066E-9C70-A7C0-C764-0959056401C2}"/>
              </a:ext>
            </a:extLst>
          </p:cNvPr>
          <p:cNvSpPr txBox="1"/>
          <p:nvPr/>
        </p:nvSpPr>
        <p:spPr>
          <a:xfrm>
            <a:off x="230453" y="4938474"/>
            <a:ext cx="36758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SÃO PAULO. Companhia de Saneamento Básico do Estado de São Paulo.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Tratamento de água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São Paulo: Sabesp, [20--] Disponível em: http://site.sabesp.com.br/uploads/file/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asabesp_doctos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/Tratamento_Agua_Impressao.pdf. Acesso em: 25 abr. 2022.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dirty="0">
                <a:solidFill>
                  <a:srgbClr val="2F2F2E"/>
                </a:solidFill>
              </a:rPr>
              <a:t>Infográfico de estação de tratamento de água.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9187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6368"/>
            <a:ext cx="9144000" cy="1366395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2 –</a:t>
            </a:r>
            <a:r>
              <a:rPr lang="pt-BR" sz="4800" b="1" dirty="0">
                <a:latin typeface="+mn-lt"/>
              </a:rPr>
              <a:t> MISTURAS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/>
          </a:bodyPr>
          <a:lstStyle/>
          <a:p>
            <a:pPr lvl="0"/>
            <a:r>
              <a:rPr lang="pt-BR" sz="4000" b="1" dirty="0"/>
              <a:t>Misturas homogêneas e heterogêneas</a:t>
            </a:r>
          </a:p>
          <a:p>
            <a:r>
              <a:rPr lang="pt-BR" sz="4000" b="1" dirty="0"/>
              <a:t>Separação de materiais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3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646060-6F03-46B1-BCD3-51A71838A893}"/>
              </a:ext>
            </a:extLst>
          </p:cNvPr>
          <p:cNvSpPr txBox="1"/>
          <p:nvPr/>
        </p:nvSpPr>
        <p:spPr>
          <a:xfrm>
            <a:off x="3943350" y="1899726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Materiais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773A52-AE33-4021-BBA4-844FB15AF29A}"/>
              </a:ext>
            </a:extLst>
          </p:cNvPr>
          <p:cNvSpPr txBox="1"/>
          <p:nvPr/>
        </p:nvSpPr>
        <p:spPr>
          <a:xfrm>
            <a:off x="800100" y="3071301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Substâncias puras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AF293B-94F7-46D9-822A-126939961CBF}"/>
              </a:ext>
            </a:extLst>
          </p:cNvPr>
          <p:cNvSpPr txBox="1"/>
          <p:nvPr/>
        </p:nvSpPr>
        <p:spPr>
          <a:xfrm>
            <a:off x="6734175" y="3157026"/>
            <a:ext cx="3743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9F85FEE2-3321-4B24-9256-C241612F691A}"/>
              </a:ext>
            </a:extLst>
          </p:cNvPr>
          <p:cNvCxnSpPr>
            <a:cxnSpLocks/>
            <a:stCxn id="4" idx="1"/>
            <a:endCxn id="5" idx="0"/>
          </p:cNvCxnSpPr>
          <p:nvPr/>
        </p:nvCxnSpPr>
        <p:spPr>
          <a:xfrm rot="10800000" flipV="1">
            <a:off x="2671764" y="2084391"/>
            <a:ext cx="1271587" cy="98690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4107F379-5436-4575-9306-9FD3456864C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686675" y="2084392"/>
            <a:ext cx="919162" cy="98690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810BD2-2918-4168-BBC1-88E79484FED2}"/>
              </a:ext>
            </a:extLst>
          </p:cNvPr>
          <p:cNvSpPr txBox="1"/>
          <p:nvPr/>
        </p:nvSpPr>
        <p:spPr>
          <a:xfrm>
            <a:off x="5376862" y="5501545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 heterogêneas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2E8AD7C-78C1-4318-A66D-D91F34F386FC}"/>
              </a:ext>
            </a:extLst>
          </p:cNvPr>
          <p:cNvSpPr txBox="1"/>
          <p:nvPr/>
        </p:nvSpPr>
        <p:spPr>
          <a:xfrm>
            <a:off x="8767762" y="5483863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Misturas homogêneas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D43744E-9847-4A00-9EB4-59E6EF668858}"/>
              </a:ext>
            </a:extLst>
          </p:cNvPr>
          <p:cNvSpPr txBox="1"/>
          <p:nvPr/>
        </p:nvSpPr>
        <p:spPr>
          <a:xfrm>
            <a:off x="1228725" y="4035379"/>
            <a:ext cx="27146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Formadas apenas por um tipo de substância. Exemplo: gás oxigênio.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2A59108-CC9D-45A0-9E6F-27EF6A41091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671762" y="3440633"/>
            <a:ext cx="1" cy="594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512BA72-B352-440A-8EC9-1317718F3173}"/>
              </a:ext>
            </a:extLst>
          </p:cNvPr>
          <p:cNvSpPr txBox="1"/>
          <p:nvPr/>
        </p:nvSpPr>
        <p:spPr>
          <a:xfrm>
            <a:off x="7248524" y="4267403"/>
            <a:ext cx="27146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Formadas por várias substâncias. Exemplo: água potável.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0ABB77C-FF49-4760-86CA-85F46EFD20D3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 flipH="1">
            <a:off x="8605837" y="3526358"/>
            <a:ext cx="1" cy="741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3895BC77-168F-4EAA-A467-98B9A8E4CEB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6343653" y="3341691"/>
            <a:ext cx="390523" cy="214216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id="{EA3559F9-8E3D-42DF-BA3D-ECB18ECE7EF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477500" y="3341692"/>
            <a:ext cx="514348" cy="214217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240BB1-FD6E-4D08-BABC-5234EAEE1925}"/>
              </a:ext>
            </a:extLst>
          </p:cNvPr>
          <p:cNvSpPr txBox="1"/>
          <p:nvPr/>
        </p:nvSpPr>
        <p:spPr>
          <a:xfrm>
            <a:off x="2671762" y="747741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Classificação dos materiais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2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7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B6D1D1-BB2E-4906-9794-DE20DE9941C0}"/>
              </a:ext>
            </a:extLst>
          </p:cNvPr>
          <p:cNvSpPr txBox="1"/>
          <p:nvPr/>
        </p:nvSpPr>
        <p:spPr>
          <a:xfrm>
            <a:off x="1062037" y="1439223"/>
            <a:ext cx="39909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Heterogêneas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909A72-85B5-42A6-9BC6-31C1053BA946}"/>
              </a:ext>
            </a:extLst>
          </p:cNvPr>
          <p:cNvSpPr txBox="1"/>
          <p:nvPr/>
        </p:nvSpPr>
        <p:spPr>
          <a:xfrm>
            <a:off x="6719886" y="1435547"/>
            <a:ext cx="442436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Homogêneas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C6290E-0C09-4357-A169-E35D23A075CD}"/>
              </a:ext>
            </a:extLst>
          </p:cNvPr>
          <p:cNvSpPr txBox="1"/>
          <p:nvPr/>
        </p:nvSpPr>
        <p:spPr>
          <a:xfrm>
            <a:off x="1062038" y="2415036"/>
            <a:ext cx="39909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Formadas pela mistura de dois ou mais componentes que, em geral, são identificados visivelmente. A mistura de água e óleo é um exemplo de mistura heterogênea.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E44F79-4879-4F33-998A-012BC686052E}"/>
              </a:ext>
            </a:extLst>
          </p:cNvPr>
          <p:cNvSpPr txBox="1"/>
          <p:nvPr/>
        </p:nvSpPr>
        <p:spPr>
          <a:xfrm>
            <a:off x="6806242" y="2467924"/>
            <a:ext cx="433800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/>
              <a:t>Apresentam um aspecto uniforme, ou seja, uma única fase, e seus componentes não podem ser identificados visualmente, nem com auxílio de um microscópio.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BC11C3-F97C-4569-A5BE-264ED22A89A1}"/>
              </a:ext>
            </a:extLst>
          </p:cNvPr>
          <p:cNvSpPr txBox="1"/>
          <p:nvPr/>
        </p:nvSpPr>
        <p:spPr>
          <a:xfrm>
            <a:off x="1062037" y="4369856"/>
            <a:ext cx="188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Cada região diferente de uma mistura heterogênea é chamada de </a:t>
            </a:r>
            <a:r>
              <a:rPr lang="pt-BR" sz="1600" b="1" dirty="0"/>
              <a:t>fase</a:t>
            </a:r>
            <a:r>
              <a:rPr lang="pt-BR" sz="1600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7FB39E-8885-4D21-B429-0ADF8AD3E8D6}"/>
              </a:ext>
            </a:extLst>
          </p:cNvPr>
          <p:cNvSpPr txBox="1"/>
          <p:nvPr/>
        </p:nvSpPr>
        <p:spPr>
          <a:xfrm>
            <a:off x="3088257" y="5864402"/>
            <a:ext cx="2518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/>
              <a:t>Figura 1: água + pó de serra. A mistura de água com pó de serra é composta de duas fases.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C2457BA-322D-4E27-86F5-DE7AF16BBB34}"/>
              </a:ext>
            </a:extLst>
          </p:cNvPr>
          <p:cNvCxnSpPr>
            <a:cxnSpLocks/>
          </p:cNvCxnSpPr>
          <p:nvPr/>
        </p:nvCxnSpPr>
        <p:spPr>
          <a:xfrm>
            <a:off x="2950567" y="1881127"/>
            <a:ext cx="0" cy="474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6826C66-23DE-4EEF-9F9D-595E71CB7C47}"/>
              </a:ext>
            </a:extLst>
          </p:cNvPr>
          <p:cNvSpPr/>
          <p:nvPr/>
        </p:nvSpPr>
        <p:spPr>
          <a:xfrm>
            <a:off x="2905125" y="4800600"/>
            <a:ext cx="5334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098A288-729E-4271-A345-A0D120F7F459}"/>
              </a:ext>
            </a:extLst>
          </p:cNvPr>
          <p:cNvSpPr txBox="1"/>
          <p:nvPr/>
        </p:nvSpPr>
        <p:spPr>
          <a:xfrm>
            <a:off x="7743252" y="584834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2: água + sal. A mistura de água com sal apresenta apenas uma fase.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AD43D8A-B089-4176-9F5A-2ED1BFF094B8}"/>
              </a:ext>
            </a:extLst>
          </p:cNvPr>
          <p:cNvSpPr txBox="1"/>
          <p:nvPr/>
        </p:nvSpPr>
        <p:spPr>
          <a:xfrm>
            <a:off x="2557462" y="555067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Tipos de misturas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718E3EE-D0B9-056F-77FF-CF3CF21EE10C}"/>
              </a:ext>
            </a:extLst>
          </p:cNvPr>
          <p:cNvCxnSpPr>
            <a:cxnSpLocks/>
          </p:cNvCxnSpPr>
          <p:nvPr/>
        </p:nvCxnSpPr>
        <p:spPr>
          <a:xfrm>
            <a:off x="8977556" y="1881127"/>
            <a:ext cx="0" cy="4747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621D41BA-4D99-C7EC-0DE4-C5135392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47" y="4283252"/>
            <a:ext cx="1057275" cy="158115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8D31A0E-4585-8128-4474-FED9365FF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320" y="4181474"/>
            <a:ext cx="1085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25B3A2B-47EB-42BF-B1D8-2CA2FE38A60C}"/>
              </a:ext>
            </a:extLst>
          </p:cNvPr>
          <p:cNvSpPr txBox="1"/>
          <p:nvPr/>
        </p:nvSpPr>
        <p:spPr>
          <a:xfrm>
            <a:off x="1095376" y="1399126"/>
            <a:ext cx="999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substâncias presentes nas misturas podem ser separadas por diferentes processos. A escolha do processo dependerá do tipo de mistura e do estado físico das substâncias que as compõem.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BD7AE3-682A-4889-9A5B-B77D4736C0D5}"/>
              </a:ext>
            </a:extLst>
          </p:cNvPr>
          <p:cNvSpPr txBox="1"/>
          <p:nvPr/>
        </p:nvSpPr>
        <p:spPr>
          <a:xfrm>
            <a:off x="2471737" y="579153"/>
            <a:ext cx="7077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E8C484-EB64-893B-9B5A-9EC08E000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182811"/>
            <a:ext cx="8907726" cy="32086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F998AF3-0813-D863-9F90-32832656CD6C}"/>
              </a:ext>
            </a:extLst>
          </p:cNvPr>
          <p:cNvSpPr txBox="1"/>
          <p:nvPr/>
        </p:nvSpPr>
        <p:spPr>
          <a:xfrm>
            <a:off x="1638300" y="5528862"/>
            <a:ext cx="9616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Diagrama de métodos de separação para misturas homogêneas e heterogêneas.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98401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6E696D-15A7-42C8-8FB2-73F938396DD8}"/>
              </a:ext>
            </a:extLst>
          </p:cNvPr>
          <p:cNvSpPr txBox="1"/>
          <p:nvPr/>
        </p:nvSpPr>
        <p:spPr>
          <a:xfrm>
            <a:off x="0" y="579153"/>
            <a:ext cx="11715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E3F84B-F82D-493B-8BF9-8A1C2D896320}"/>
              </a:ext>
            </a:extLst>
          </p:cNvPr>
          <p:cNvSpPr txBox="1"/>
          <p:nvPr/>
        </p:nvSpPr>
        <p:spPr>
          <a:xfrm>
            <a:off x="8344888" y="5542053"/>
            <a:ext cx="321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manualmente de mistura heterogênea de sólidos.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45ACC57-80A8-4697-BE44-25583E33DD1F}"/>
              </a:ext>
            </a:extLst>
          </p:cNvPr>
          <p:cNvSpPr txBox="1"/>
          <p:nvPr/>
        </p:nvSpPr>
        <p:spPr>
          <a:xfrm>
            <a:off x="8353223" y="1679339"/>
            <a:ext cx="321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 heterogênea entre um líquido e um sólido ou entre dois sólidos com uso da peneira. O bagaço fica retido, e o líquido é coletado.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BE51A-9D66-49AC-B57A-33C7BE37EBFE}"/>
              </a:ext>
            </a:extLst>
          </p:cNvPr>
          <p:cNvSpPr txBox="1"/>
          <p:nvPr/>
        </p:nvSpPr>
        <p:spPr>
          <a:xfrm>
            <a:off x="8381157" y="5122965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Catação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3B5717-AFD5-4A50-BD8C-4F6CB8F30062}"/>
              </a:ext>
            </a:extLst>
          </p:cNvPr>
          <p:cNvSpPr txBox="1"/>
          <p:nvPr/>
        </p:nvSpPr>
        <p:spPr>
          <a:xfrm>
            <a:off x="8361559" y="1330937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Peneiração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CD18B06-63B4-4997-B5AB-B540B9AFED32}"/>
              </a:ext>
            </a:extLst>
          </p:cNvPr>
          <p:cNvSpPr txBox="1"/>
          <p:nvPr/>
        </p:nvSpPr>
        <p:spPr>
          <a:xfrm>
            <a:off x="8325029" y="3940182"/>
            <a:ext cx="321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misturas heterogêneas entre sólidos e líquidos por meio de um</a:t>
            </a:r>
          </a:p>
          <a:p>
            <a:r>
              <a:rPr lang="pt-BR" dirty="0"/>
              <a:t>filtro.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D96391-B491-4E18-99C1-4EE7C76A6987}"/>
              </a:ext>
            </a:extLst>
          </p:cNvPr>
          <p:cNvSpPr txBox="1"/>
          <p:nvPr/>
        </p:nvSpPr>
        <p:spPr>
          <a:xfrm>
            <a:off x="8361559" y="3604690"/>
            <a:ext cx="31912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Filtração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F02B043-9493-BFA6-CA7C-F9C99EBC3655}"/>
              </a:ext>
            </a:extLst>
          </p:cNvPr>
          <p:cNvGrpSpPr/>
          <p:nvPr/>
        </p:nvGrpSpPr>
        <p:grpSpPr>
          <a:xfrm>
            <a:off x="401968" y="1515603"/>
            <a:ext cx="7979190" cy="4870939"/>
            <a:chOff x="401968" y="1515603"/>
            <a:chExt cx="7979190" cy="4870939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68A7DF5A-47FF-ADE9-6A7E-1DC54AE1F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968" y="1914052"/>
              <a:ext cx="6950876" cy="4472490"/>
            </a:xfrm>
            <a:prstGeom prst="rect">
              <a:avLst/>
            </a:prstGeom>
          </p:spPr>
        </p:pic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DB1FA93E-9B30-4C50-86A8-1DCD5BD702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0407" y="3774366"/>
              <a:ext cx="1349114" cy="149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: Angulado 36">
              <a:extLst>
                <a:ext uri="{FF2B5EF4-FFF2-40B4-BE49-F238E27FC236}">
                  <a16:creationId xmlns:a16="http://schemas.microsoft.com/office/drawing/2014/main" id="{F9CC2C0A-EEDA-16F0-BDEF-30C1FB704C99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 flipV="1">
              <a:off x="2397137" y="1515603"/>
              <a:ext cx="5964423" cy="2038390"/>
            </a:xfrm>
            <a:prstGeom prst="bentConnector3">
              <a:avLst>
                <a:gd name="adj1" fmla="val 60053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: Angulado 42">
              <a:extLst>
                <a:ext uri="{FF2B5EF4-FFF2-40B4-BE49-F238E27FC236}">
                  <a16:creationId xmlns:a16="http://schemas.microsoft.com/office/drawing/2014/main" id="{87D9A153-0EDE-E9D7-CCBD-C6B43120EC5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rot="10800000" flipV="1">
              <a:off x="1603949" y="5307631"/>
              <a:ext cx="6777209" cy="33678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85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90BDE0-5FDC-4D01-A264-BA740F31A18F}"/>
              </a:ext>
            </a:extLst>
          </p:cNvPr>
          <p:cNvSpPr txBox="1"/>
          <p:nvPr/>
        </p:nvSpPr>
        <p:spPr>
          <a:xfrm>
            <a:off x="238125" y="752646"/>
            <a:ext cx="11715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Separação de misturas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6265E2-8FA4-4B08-8CB9-38A163FEBC72}"/>
              </a:ext>
            </a:extLst>
          </p:cNvPr>
          <p:cNvSpPr txBox="1"/>
          <p:nvPr/>
        </p:nvSpPr>
        <p:spPr>
          <a:xfrm>
            <a:off x="273841" y="2956552"/>
            <a:ext cx="2731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Método de separar misturas heterogêneas de sólidos e líquidos e de líquidos que não se misturam.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AA87EB-05D1-4956-A377-8C214F854EE1}"/>
              </a:ext>
            </a:extLst>
          </p:cNvPr>
          <p:cNvSpPr txBox="1"/>
          <p:nvPr/>
        </p:nvSpPr>
        <p:spPr>
          <a:xfrm>
            <a:off x="273841" y="2505330"/>
            <a:ext cx="27146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Decantação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37F6FB5-0250-0432-CCC2-BCE397DD9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390" y="2874662"/>
            <a:ext cx="7877175" cy="20288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0D17BAA-19CB-A5E6-0370-422E28FC5DB5}"/>
              </a:ext>
            </a:extLst>
          </p:cNvPr>
          <p:cNvSpPr txBox="1"/>
          <p:nvPr/>
        </p:nvSpPr>
        <p:spPr>
          <a:xfrm>
            <a:off x="3969947" y="5011516"/>
            <a:ext cx="78771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A mistura de água e areia da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após um intervalo de tempo, tem o aspecto representado na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ou seja, a maior parte da areia encontra-se no fundo do aquário. A água pode, então, ser retirada, como mostrado na imagem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C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299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373C8E-7CBF-485E-9530-988D197EF208}"/>
              </a:ext>
            </a:extLst>
          </p:cNvPr>
          <p:cNvSpPr txBox="1"/>
          <p:nvPr/>
        </p:nvSpPr>
        <p:spPr>
          <a:xfrm>
            <a:off x="128587" y="659590"/>
            <a:ext cx="119348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Separação de misturas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22CBD3-7759-4AFD-8EC8-F4B066FCF69E}"/>
              </a:ext>
            </a:extLst>
          </p:cNvPr>
          <p:cNvSpPr txBox="1"/>
          <p:nvPr/>
        </p:nvSpPr>
        <p:spPr>
          <a:xfrm>
            <a:off x="335842" y="2282931"/>
            <a:ext cx="2842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Separação de misturas homogêneas de sólidos e líquidos e também de líquidos. Esse método se baseia na diferença entre as temperaturas de ebulição</a:t>
            </a:r>
            <a:r>
              <a:rPr lang="pt-BR" b="1" dirty="0"/>
              <a:t> </a:t>
            </a:r>
            <a:r>
              <a:rPr lang="pt-BR" dirty="0"/>
              <a:t>dos componentes de uma mistura.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A6765C-E18A-4C17-8D17-CB3D7E00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301" y="2157984"/>
            <a:ext cx="5144928" cy="36224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CBCBC4-CBC6-49BC-9B7B-026E29A10AD6}"/>
              </a:ext>
            </a:extLst>
          </p:cNvPr>
          <p:cNvSpPr txBox="1"/>
          <p:nvPr/>
        </p:nvSpPr>
        <p:spPr>
          <a:xfrm>
            <a:off x="335842" y="1913599"/>
            <a:ext cx="284278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Destilação simples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0EB04A-9A52-440A-DCC5-B4B6ACBBE7CB}"/>
              </a:ext>
            </a:extLst>
          </p:cNvPr>
          <p:cNvSpPr txBox="1"/>
          <p:nvPr/>
        </p:nvSpPr>
        <p:spPr>
          <a:xfrm>
            <a:off x="5142300" y="5720194"/>
            <a:ext cx="5144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  <a:latin typeface="CiutadellaRounded-Regular"/>
              </a:rPr>
              <a:t>Representação esquemática de um destilador simples em funcionamento.</a:t>
            </a:r>
            <a:endParaRPr lang="pt-BR" sz="140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3517E16-B3AF-E991-5949-22BD8CAD2514}"/>
              </a:ext>
            </a:extLst>
          </p:cNvPr>
          <p:cNvSpPr txBox="1"/>
          <p:nvPr/>
        </p:nvSpPr>
        <p:spPr>
          <a:xfrm>
            <a:off x="10343299" y="2648003"/>
            <a:ext cx="15689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.</a:t>
            </a:r>
            <a:endParaRPr lang="pt-BR" sz="4000"/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3D18CEBB-9447-B135-1655-26FDD04F4589}"/>
              </a:ext>
            </a:extLst>
          </p:cNvPr>
          <p:cNvSpPr/>
          <p:nvPr/>
        </p:nvSpPr>
        <p:spPr>
          <a:xfrm>
            <a:off x="3475225" y="2788920"/>
            <a:ext cx="1489967" cy="2761488"/>
          </a:xfrm>
          <a:prstGeom prst="borderCallout1">
            <a:avLst>
              <a:gd name="adj1" fmla="val 50207"/>
              <a:gd name="adj2" fmla="val 100906"/>
              <a:gd name="adj3" fmla="val 50248"/>
              <a:gd name="adj4" fmla="val 146392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0" i="0" u="none" strike="noStrike" baseline="0" dirty="0">
                <a:solidFill>
                  <a:srgbClr val="2F2F2E"/>
                </a:solidFill>
              </a:rPr>
              <a:t>A mistura de água e sais minerais é aquecida. Como a temperatura de ebulição da água é menor do que a dos sais minerais presentes nela, ela é a primeira substância a passar para o estado gasoso.</a:t>
            </a:r>
            <a:endParaRPr lang="pt-BR" dirty="0"/>
          </a:p>
        </p:txBody>
      </p:sp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29FB234B-E6BC-FC27-BC57-FFC8FBA8A4FF}"/>
              </a:ext>
            </a:extLst>
          </p:cNvPr>
          <p:cNvSpPr/>
          <p:nvPr/>
        </p:nvSpPr>
        <p:spPr>
          <a:xfrm>
            <a:off x="6876288" y="1589810"/>
            <a:ext cx="2688336" cy="447762"/>
          </a:xfrm>
          <a:prstGeom prst="borderCallout1">
            <a:avLst>
              <a:gd name="adj1" fmla="val 95465"/>
              <a:gd name="adj2" fmla="val 10304"/>
              <a:gd name="adj3" fmla="val 383120"/>
              <a:gd name="adj4" fmla="val 9998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No condensador, a água volta ao estado líquido.</a:t>
            </a:r>
            <a:endParaRPr lang="pt-BR" sz="1400"/>
          </a:p>
        </p:txBody>
      </p:sp>
      <p:sp>
        <p:nvSpPr>
          <p:cNvPr id="10" name="Texto Explicativo: Linha 9">
            <a:extLst>
              <a:ext uri="{FF2B5EF4-FFF2-40B4-BE49-F238E27FC236}">
                <a16:creationId xmlns:a16="http://schemas.microsoft.com/office/drawing/2014/main" id="{346966C0-C0BB-B255-E0FE-9BBA08C2E653}"/>
              </a:ext>
            </a:extLst>
          </p:cNvPr>
          <p:cNvSpPr/>
          <p:nvPr/>
        </p:nvSpPr>
        <p:spPr>
          <a:xfrm>
            <a:off x="10516401" y="1491050"/>
            <a:ext cx="1456787" cy="1423184"/>
          </a:xfrm>
          <a:prstGeom prst="borderCallout1">
            <a:avLst>
              <a:gd name="adj1" fmla="val 100605"/>
              <a:gd name="adj2" fmla="val -367"/>
              <a:gd name="adj3" fmla="val 162099"/>
              <a:gd name="adj4" fmla="val -127465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 condensador é mantido frio em razão da passagem contínua de água da torneira.</a:t>
            </a:r>
            <a:endParaRPr lang="pt-BR" sz="1400" dirty="0"/>
          </a:p>
        </p:txBody>
      </p:sp>
      <p:sp>
        <p:nvSpPr>
          <p:cNvPr id="12" name="Texto Explicativo: Linha Dobrada Dupla 11">
            <a:extLst>
              <a:ext uri="{FF2B5EF4-FFF2-40B4-BE49-F238E27FC236}">
                <a16:creationId xmlns:a16="http://schemas.microsoft.com/office/drawing/2014/main" id="{1B1AE528-E96F-C253-F164-647FFCFBC159}"/>
              </a:ext>
            </a:extLst>
          </p:cNvPr>
          <p:cNvSpPr/>
          <p:nvPr/>
        </p:nvSpPr>
        <p:spPr>
          <a:xfrm>
            <a:off x="10464338" y="4679329"/>
            <a:ext cx="1456787" cy="830997"/>
          </a:xfrm>
          <a:prstGeom prst="borderCallout3">
            <a:avLst>
              <a:gd name="adj1" fmla="val 101277"/>
              <a:gd name="adj2" fmla="val -173"/>
              <a:gd name="adj3" fmla="val 117783"/>
              <a:gd name="adj4" fmla="val 280"/>
              <a:gd name="adj5" fmla="val 118706"/>
              <a:gd name="adj6" fmla="val -89478"/>
              <a:gd name="adj7" fmla="val 74450"/>
              <a:gd name="adj8" fmla="val -89932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A água destilada é recolhida em outro recipiente.</a:t>
            </a:r>
            <a:endParaRPr lang="pt-BR" sz="4000"/>
          </a:p>
        </p:txBody>
      </p:sp>
    </p:spTree>
    <p:extLst>
      <p:ext uri="{BB962C8B-B14F-4D97-AF65-F5344CB8AC3E}">
        <p14:creationId xmlns:p14="http://schemas.microsoft.com/office/powerpoint/2010/main" val="243209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F74CD4F-7B8A-761B-67E1-5F61F6BA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843" y="787921"/>
            <a:ext cx="3615603" cy="57156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E032DB-1D8E-45BE-B32A-4373DFCB6E65}"/>
              </a:ext>
            </a:extLst>
          </p:cNvPr>
          <p:cNvSpPr txBox="1"/>
          <p:nvPr/>
        </p:nvSpPr>
        <p:spPr>
          <a:xfrm>
            <a:off x="0" y="436259"/>
            <a:ext cx="1193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Separação de misturas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39C3BA-5236-46A0-B419-4985C4C39CBB}"/>
              </a:ext>
            </a:extLst>
          </p:cNvPr>
          <p:cNvSpPr txBox="1"/>
          <p:nvPr/>
        </p:nvSpPr>
        <p:spPr>
          <a:xfrm>
            <a:off x="472659" y="2163450"/>
            <a:ext cx="26452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Destilação fracionada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504F22-B2E8-4F46-B307-4A2EF3DDD0F5}"/>
              </a:ext>
            </a:extLst>
          </p:cNvPr>
          <p:cNvSpPr txBox="1"/>
          <p:nvPr/>
        </p:nvSpPr>
        <p:spPr>
          <a:xfrm>
            <a:off x="472659" y="2563560"/>
            <a:ext cx="264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Baseia-se nas diferentes </a:t>
            </a:r>
            <a:r>
              <a:rPr lang="pt-BR" b="1" dirty="0"/>
              <a:t>temperaturas de ebulição </a:t>
            </a:r>
            <a:r>
              <a:rPr lang="pt-BR" dirty="0"/>
              <a:t>das diversas substâncias que compõem uma mistura homogênea. Esse processo é usado na separação dos diversos componentes do petróleo.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1F9BDA-690C-4099-9B1E-E8BB381DA4B7}"/>
              </a:ext>
            </a:extLst>
          </p:cNvPr>
          <p:cNvSpPr txBox="1"/>
          <p:nvPr/>
        </p:nvSpPr>
        <p:spPr>
          <a:xfrm>
            <a:off x="3922316" y="1407588"/>
            <a:ext cx="3615603" cy="2308324"/>
          </a:xfrm>
          <a:prstGeom prst="borderCallout1">
            <a:avLst>
              <a:gd name="adj1" fmla="val 99561"/>
              <a:gd name="adj2" fmla="val 99657"/>
              <a:gd name="adj3" fmla="val 106162"/>
              <a:gd name="adj4" fmla="val 120491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petróleo aquecido passa para o estado gasoso, e os gases sobem pela coluna. Quando um componente do petróleo chega a uma parte da coluna que tem uma temperatura menor que sua temperatura de ebulição, ele se condensa e é recolhido nos pratos.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A89CF3-3737-51F6-3407-0CED227CC682}"/>
              </a:ext>
            </a:extLst>
          </p:cNvPr>
          <p:cNvSpPr txBox="1"/>
          <p:nvPr/>
        </p:nvSpPr>
        <p:spPr>
          <a:xfrm>
            <a:off x="4775270" y="4421193"/>
            <a:ext cx="285408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BALAJI,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Naveen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Gowthaman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Analysis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of various liquid components under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different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temperature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and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density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constraints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pertaining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fractional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distillation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Imperial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Journal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of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Interdisciplinary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Research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, [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.] v. 3, n. 6, p. 664-669, 2017.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da destilação fracionada do petróleo e os produtos obtidos.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36960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687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CiutadellaRounded-Regular</vt:lpstr>
      <vt:lpstr>Tema do Office</vt:lpstr>
      <vt:lpstr>Apresentação do PowerPoint</vt:lpstr>
      <vt:lpstr>Apresentação 2 – MISTURAS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2023-08-04T13:23:15Z</dcterms:modified>
</cp:coreProperties>
</file>