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9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3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033"/>
            <a:ext cx="9144000" cy="15415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7 –</a:t>
            </a:r>
            <a:r>
              <a:rPr lang="pt-BR" sz="4800" b="1" dirty="0">
                <a:latin typeface="+mn-lt"/>
              </a:rPr>
              <a:t> RELAÇÕES ENTRE OS SERES VIVOS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91" y="3429000"/>
            <a:ext cx="11557417" cy="1989477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Noções de Ecologia</a:t>
            </a:r>
          </a:p>
          <a:p>
            <a:r>
              <a:rPr lang="pt-BR" sz="4000" b="1" dirty="0"/>
              <a:t>As interações entre os seres vivos (cadeias e teias alimentares, relações ecológicas)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13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985594-FD73-43DF-8E43-44D70391CD55}"/>
              </a:ext>
            </a:extLst>
          </p:cNvPr>
          <p:cNvSpPr txBox="1"/>
          <p:nvPr/>
        </p:nvSpPr>
        <p:spPr>
          <a:xfrm>
            <a:off x="1" y="602043"/>
            <a:ext cx="57476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Ecologia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9215C1-D58C-4B2C-A9CD-F6FB9CA73749}"/>
              </a:ext>
            </a:extLst>
          </p:cNvPr>
          <p:cNvSpPr/>
          <p:nvPr/>
        </p:nvSpPr>
        <p:spPr>
          <a:xfrm>
            <a:off x="600602" y="1659644"/>
            <a:ext cx="4794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Ecologia</a:t>
            </a:r>
            <a:r>
              <a:rPr lang="pt-BR" dirty="0"/>
              <a:t> estuda as relações que os seres vivos realizam entre si e entre os fatores que existem ao seu redor, como a água, a luz, o solo e o ar.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C457B23-68B8-44D2-9340-8D3CCF010A7F}"/>
              </a:ext>
            </a:extLst>
          </p:cNvPr>
          <p:cNvGrpSpPr/>
          <p:nvPr/>
        </p:nvGrpSpPr>
        <p:grpSpPr>
          <a:xfrm>
            <a:off x="285570" y="3372911"/>
            <a:ext cx="5241898" cy="2259347"/>
            <a:chOff x="129732" y="2054666"/>
            <a:chExt cx="5569766" cy="225934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CF22F57-A51D-40DD-A9E1-D1102F6CD784}"/>
                </a:ext>
              </a:extLst>
            </p:cNvPr>
            <p:cNvSpPr txBox="1"/>
            <p:nvPr/>
          </p:nvSpPr>
          <p:spPr>
            <a:xfrm>
              <a:off x="232697" y="3080354"/>
              <a:ext cx="222764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Componentes bióticos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8B91195-18AD-40F0-B98D-E0496BF80887}"/>
                </a:ext>
              </a:extLst>
            </p:cNvPr>
            <p:cNvSpPr txBox="1"/>
            <p:nvPr/>
          </p:nvSpPr>
          <p:spPr>
            <a:xfrm>
              <a:off x="3398839" y="3013397"/>
              <a:ext cx="222764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Componentes abióticos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5C7D320-6ABB-4CDA-B638-9BE6B9EA26CF}"/>
                </a:ext>
              </a:extLst>
            </p:cNvPr>
            <p:cNvSpPr txBox="1"/>
            <p:nvPr/>
          </p:nvSpPr>
          <p:spPr>
            <a:xfrm>
              <a:off x="129732" y="3853545"/>
              <a:ext cx="244908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Seres vivos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D790726-32C3-4215-A486-11FCF4774CB8}"/>
                </a:ext>
              </a:extLst>
            </p:cNvPr>
            <p:cNvSpPr txBox="1"/>
            <p:nvPr/>
          </p:nvSpPr>
          <p:spPr>
            <a:xfrm>
              <a:off x="3250408" y="3790793"/>
              <a:ext cx="2449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Elementos não vivos, como a água, o ar, o solo e a luz solar</a:t>
              </a:r>
            </a:p>
          </p:txBody>
        </p:sp>
        <p:cxnSp>
          <p:nvCxnSpPr>
            <p:cNvPr id="13" name="Conector: Angulado 12">
              <a:extLst>
                <a:ext uri="{FF2B5EF4-FFF2-40B4-BE49-F238E27FC236}">
                  <a16:creationId xmlns:a16="http://schemas.microsoft.com/office/drawing/2014/main" id="{951AEE05-6605-4AAF-96C4-E81E51EAFFD0}"/>
                </a:ext>
              </a:extLst>
            </p:cNvPr>
            <p:cNvCxnSpPr>
              <a:cxnSpLocks/>
            </p:cNvCxnSpPr>
            <p:nvPr/>
          </p:nvCxnSpPr>
          <p:spPr>
            <a:xfrm>
              <a:off x="3202972" y="2187204"/>
              <a:ext cx="1309688" cy="796587"/>
            </a:xfrm>
            <a:prstGeom prst="bentConnector3">
              <a:avLst>
                <a:gd name="adj1" fmla="val 9945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F068F2C6-5468-4911-8755-A0E7D4FD0659}"/>
                </a:ext>
              </a:extLst>
            </p:cNvPr>
            <p:cNvCxnSpPr>
              <a:cxnSpLocks/>
            </p:cNvCxnSpPr>
            <p:nvPr/>
          </p:nvCxnSpPr>
          <p:spPr>
            <a:xfrm>
              <a:off x="1345406" y="3385540"/>
              <a:ext cx="0" cy="46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B1C45E9C-4907-4704-8C56-B9AA681D9DE5}"/>
                </a:ext>
              </a:extLst>
            </p:cNvPr>
            <p:cNvCxnSpPr/>
            <p:nvPr/>
          </p:nvCxnSpPr>
          <p:spPr>
            <a:xfrm>
              <a:off x="4520770" y="3321174"/>
              <a:ext cx="0" cy="46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: Angulado 9">
              <a:extLst>
                <a:ext uri="{FF2B5EF4-FFF2-40B4-BE49-F238E27FC236}">
                  <a16:creationId xmlns:a16="http://schemas.microsoft.com/office/drawing/2014/main" id="{ECD47D10-116D-4781-A6E3-DB203A3ADFB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345407" y="2225166"/>
              <a:ext cx="1762125" cy="825162"/>
            </a:xfrm>
            <a:prstGeom prst="bentConnector3">
              <a:avLst>
                <a:gd name="adj1" fmla="val 1002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891B6B7-5CCD-4C6C-8A18-FEB05B5043EA}"/>
                </a:ext>
              </a:extLst>
            </p:cNvPr>
            <p:cNvSpPr txBox="1"/>
            <p:nvPr/>
          </p:nvSpPr>
          <p:spPr>
            <a:xfrm>
              <a:off x="1927237" y="2054666"/>
              <a:ext cx="1860944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Ecossistema</a:t>
              </a:r>
            </a:p>
          </p:txBody>
        </p:sp>
      </p:grp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87AD963-3289-A938-978E-BE74F731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63" y="546681"/>
            <a:ext cx="6444338" cy="632630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3733" y="6326309"/>
            <a:ext cx="360889" cy="365125"/>
          </a:xfrm>
          <a:solidFill>
            <a:schemeClr val="bg1"/>
          </a:solidFill>
        </p:spPr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408FAF-9F13-46DC-B8D1-8C6E0F757C59}"/>
              </a:ext>
            </a:extLst>
          </p:cNvPr>
          <p:cNvSpPr txBox="1"/>
          <p:nvPr/>
        </p:nvSpPr>
        <p:spPr>
          <a:xfrm>
            <a:off x="-517" y="58592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Níveis de organização ecológicos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BA37BDE-10D7-4C42-A16E-83601D5AAC55}"/>
              </a:ext>
            </a:extLst>
          </p:cNvPr>
          <p:cNvSpPr/>
          <p:nvPr/>
        </p:nvSpPr>
        <p:spPr>
          <a:xfrm>
            <a:off x="3447326" y="2337324"/>
            <a:ext cx="56614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B8B0C43-15CA-4907-A8F0-6855B9F3CE90}"/>
              </a:ext>
            </a:extLst>
          </p:cNvPr>
          <p:cNvSpPr/>
          <p:nvPr/>
        </p:nvSpPr>
        <p:spPr>
          <a:xfrm>
            <a:off x="6832289" y="2486576"/>
            <a:ext cx="51598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1A884F0-D7E4-44BF-A7DF-0609FBCF3942}"/>
              </a:ext>
            </a:extLst>
          </p:cNvPr>
          <p:cNvSpPr/>
          <p:nvPr/>
        </p:nvSpPr>
        <p:spPr>
          <a:xfrm rot="10800000">
            <a:off x="4583991" y="5608395"/>
            <a:ext cx="8191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72357" y="6332821"/>
            <a:ext cx="2743200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B1D32FEE-1222-0D70-D6DF-2258736050F0}"/>
              </a:ext>
            </a:extLst>
          </p:cNvPr>
          <p:cNvGrpSpPr/>
          <p:nvPr/>
        </p:nvGrpSpPr>
        <p:grpSpPr>
          <a:xfrm>
            <a:off x="811764" y="1518577"/>
            <a:ext cx="2671203" cy="1985204"/>
            <a:chOff x="405372" y="1400085"/>
            <a:chExt cx="2671203" cy="1985204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A4CF4A1-CB3B-4A52-A82C-A04A3B819251}"/>
                </a:ext>
              </a:extLst>
            </p:cNvPr>
            <p:cNvSpPr/>
            <p:nvPr/>
          </p:nvSpPr>
          <p:spPr>
            <a:xfrm>
              <a:off x="457200" y="1400086"/>
              <a:ext cx="2619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Organismo </a:t>
              </a:r>
              <a:r>
                <a:rPr lang="pt-BR"/>
                <a:t>é uma forma individual de vida.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1712B58-71A4-25D0-5124-9DE467C6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74" y="2046417"/>
              <a:ext cx="1988392" cy="122862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E3D900D-130E-65B0-5C58-CDE4B1B3C764}"/>
                </a:ext>
              </a:extLst>
            </p:cNvPr>
            <p:cNvSpPr/>
            <p:nvPr/>
          </p:nvSpPr>
          <p:spPr>
            <a:xfrm>
              <a:off x="405372" y="1400085"/>
              <a:ext cx="2490529" cy="19852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4F8CC9F-7F12-6178-7C07-45FC34E1C905}"/>
              </a:ext>
            </a:extLst>
          </p:cNvPr>
          <p:cNvGrpSpPr/>
          <p:nvPr/>
        </p:nvGrpSpPr>
        <p:grpSpPr>
          <a:xfrm>
            <a:off x="4075091" y="1475322"/>
            <a:ext cx="2619375" cy="2805606"/>
            <a:chOff x="3695699" y="1314067"/>
            <a:chExt cx="2619375" cy="2805606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14E13665-3BFE-9D47-4917-CD3831A1B5F1}"/>
                </a:ext>
              </a:extLst>
            </p:cNvPr>
            <p:cNvGrpSpPr/>
            <p:nvPr/>
          </p:nvGrpSpPr>
          <p:grpSpPr>
            <a:xfrm>
              <a:off x="3695699" y="1353919"/>
              <a:ext cx="2619375" cy="2765754"/>
              <a:chOff x="3695699" y="1353919"/>
              <a:chExt cx="2619375" cy="2765754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AFB0C6E9-C38F-E03A-26CE-2BF4093527D1}"/>
                  </a:ext>
                </a:extLst>
              </p:cNvPr>
              <p:cNvGrpSpPr/>
              <p:nvPr/>
            </p:nvGrpSpPr>
            <p:grpSpPr>
              <a:xfrm>
                <a:off x="3826433" y="2495936"/>
                <a:ext cx="2427030" cy="1623737"/>
                <a:chOff x="3246570" y="2640810"/>
                <a:chExt cx="2876159" cy="1880056"/>
              </a:xfrm>
            </p:grpSpPr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E7C0A7FF-5942-057B-7452-5DBD207B0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6632" y="2640840"/>
                  <a:ext cx="1534886" cy="1003412"/>
                </a:xfrm>
                <a:prstGeom prst="rect">
                  <a:avLst/>
                </a:prstGeom>
              </p:spPr>
            </p:pic>
            <p:pic>
              <p:nvPicPr>
                <p:cNvPr id="22" name="Imagem 21">
                  <a:extLst>
                    <a:ext uri="{FF2B5EF4-FFF2-40B4-BE49-F238E27FC236}">
                      <a16:creationId xmlns:a16="http://schemas.microsoft.com/office/drawing/2014/main" id="{DD934B43-9580-8487-DBB7-F926029CDD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49100" y="2640810"/>
                  <a:ext cx="1273629" cy="1853076"/>
                </a:xfrm>
                <a:prstGeom prst="rect">
                  <a:avLst/>
                </a:prstGeom>
              </p:spPr>
            </p:pic>
            <p:pic>
              <p:nvPicPr>
                <p:cNvPr id="24" name="Imagem 23">
                  <a:extLst>
                    <a:ext uri="{FF2B5EF4-FFF2-40B4-BE49-F238E27FC236}">
                      <a16:creationId xmlns:a16="http://schemas.microsoft.com/office/drawing/2014/main" id="{1006FB9A-333E-8427-9FE2-274FCDA55E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6570" y="3137128"/>
                  <a:ext cx="849086" cy="1383738"/>
                </a:xfrm>
                <a:prstGeom prst="rect">
                  <a:avLst/>
                </a:prstGeom>
              </p:spPr>
            </p:pic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88F6FAE-F0A4-4D6D-86B1-1FBB905C2321}"/>
                  </a:ext>
                </a:extLst>
              </p:cNvPr>
              <p:cNvSpPr/>
              <p:nvPr/>
            </p:nvSpPr>
            <p:spPr>
              <a:xfrm>
                <a:off x="3695699" y="1353919"/>
                <a:ext cx="26193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/>
                  <a:t>População </a:t>
                </a:r>
                <a:r>
                  <a:rPr lang="pt-BR"/>
                  <a:t>é um conjunto</a:t>
                </a:r>
              </a:p>
              <a:p>
                <a:r>
                  <a:rPr lang="pt-BR"/>
                  <a:t>de organismos de uma mesma espécie que vive em um mesmo local.</a:t>
                </a:r>
              </a:p>
            </p:txBody>
          </p:sp>
        </p:grp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DD6DC8A-92E4-A6A8-9842-DC18482A2816}"/>
                </a:ext>
              </a:extLst>
            </p:cNvPr>
            <p:cNvSpPr/>
            <p:nvPr/>
          </p:nvSpPr>
          <p:spPr>
            <a:xfrm>
              <a:off x="3695699" y="1314067"/>
              <a:ext cx="2557764" cy="2782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8F791648-7EDB-CF96-007E-28CEE89D134F}"/>
              </a:ext>
            </a:extLst>
          </p:cNvPr>
          <p:cNvSpPr/>
          <p:nvPr/>
        </p:nvSpPr>
        <p:spPr>
          <a:xfrm>
            <a:off x="5542089" y="4913876"/>
            <a:ext cx="5517041" cy="180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5AC173B-428D-3D2D-FB36-400A7AF7B939}"/>
              </a:ext>
            </a:extLst>
          </p:cNvPr>
          <p:cNvGrpSpPr/>
          <p:nvPr/>
        </p:nvGrpSpPr>
        <p:grpSpPr>
          <a:xfrm>
            <a:off x="5609245" y="2017020"/>
            <a:ext cx="6284316" cy="4662488"/>
            <a:chOff x="5602822" y="2053897"/>
            <a:chExt cx="6284316" cy="4662488"/>
          </a:xfrm>
        </p:grpSpPr>
        <p:sp>
          <p:nvSpPr>
            <p:cNvPr id="11" name="Seta: Curva para a Esquerda 10">
              <a:extLst>
                <a:ext uri="{FF2B5EF4-FFF2-40B4-BE49-F238E27FC236}">
                  <a16:creationId xmlns:a16="http://schemas.microsoft.com/office/drawing/2014/main" id="{826C076B-8799-464C-BA01-0BC6B5863E47}"/>
                </a:ext>
              </a:extLst>
            </p:cNvPr>
            <p:cNvSpPr/>
            <p:nvPr/>
          </p:nvSpPr>
          <p:spPr>
            <a:xfrm rot="20839048">
              <a:off x="10907431" y="2053897"/>
              <a:ext cx="979707" cy="3487716"/>
            </a:xfrm>
            <a:prstGeom prst="curvedLeftArrow">
              <a:avLst>
                <a:gd name="adj1" fmla="val 32677"/>
                <a:gd name="adj2" fmla="val 53822"/>
                <a:gd name="adj3" fmla="val 343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A187F13-F2D1-4CF8-86D5-54F09C4CAC0A}"/>
                </a:ext>
              </a:extLst>
            </p:cNvPr>
            <p:cNvSpPr/>
            <p:nvPr/>
          </p:nvSpPr>
          <p:spPr>
            <a:xfrm>
              <a:off x="7965649" y="4962059"/>
              <a:ext cx="30934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Ecossistema </a:t>
              </a:r>
              <a:r>
                <a:rPr lang="pt-BR"/>
                <a:t>é o conjunto de fatores bióticos e abióticos</a:t>
              </a:r>
            </a:p>
            <a:p>
              <a:r>
                <a:rPr lang="pt-BR"/>
                <a:t>que interagem entre si. Os seres vivos, o solo, o ar, a água, a temperatura e a luz solar formam um ecossistema.</a:t>
              </a:r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D38F6988-5251-B25A-B86E-45B22DBE8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761" t="-18658" r="2761" b="40314"/>
            <a:stretch/>
          </p:blipFill>
          <p:spPr>
            <a:xfrm>
              <a:off x="5602822" y="4710988"/>
              <a:ext cx="2299351" cy="1754326"/>
            </a:xfrm>
            <a:prstGeom prst="rect">
              <a:avLst/>
            </a:prstGeom>
          </p:spPr>
        </p:pic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id="{2AD6BEB7-ECCA-02C9-4116-2990143940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8" r="-709" b="9629"/>
          <a:stretch/>
        </p:blipFill>
        <p:spPr>
          <a:xfrm>
            <a:off x="0" y="4872667"/>
            <a:ext cx="2490530" cy="200032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1177E21-8AA4-483E-B543-01D68CA912AC}"/>
              </a:ext>
            </a:extLst>
          </p:cNvPr>
          <p:cNvSpPr/>
          <p:nvPr/>
        </p:nvSpPr>
        <p:spPr>
          <a:xfrm>
            <a:off x="2448736" y="4590003"/>
            <a:ext cx="2490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Biosfera </a:t>
            </a:r>
            <a:r>
              <a:rPr lang="pt-BR" dirty="0"/>
              <a:t>engloba todos os locais da Terra onde os seres vivos habitam, relacionam-se</a:t>
            </a:r>
          </a:p>
          <a:p>
            <a:r>
              <a:rPr lang="pt-BR" dirty="0"/>
              <a:t>entre si e interagem com os componentes abióticos.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AF0F096-CE52-665C-93BD-9B62B5658984}"/>
              </a:ext>
            </a:extLst>
          </p:cNvPr>
          <p:cNvGrpSpPr/>
          <p:nvPr/>
        </p:nvGrpSpPr>
        <p:grpSpPr>
          <a:xfrm>
            <a:off x="7446737" y="1464582"/>
            <a:ext cx="3093481" cy="3328380"/>
            <a:chOff x="7183994" y="1400085"/>
            <a:chExt cx="3093481" cy="332838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A5B0D3-7A9B-4E27-B6DC-C27955AE4B79}"/>
                </a:ext>
              </a:extLst>
            </p:cNvPr>
            <p:cNvSpPr/>
            <p:nvPr/>
          </p:nvSpPr>
          <p:spPr>
            <a:xfrm>
              <a:off x="7183994" y="1400085"/>
              <a:ext cx="30934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/>
                <a:t>Comunidade </a:t>
              </a:r>
              <a:r>
                <a:rPr lang="pt-BR" dirty="0"/>
                <a:t>é o conjunto de diferentes populações que vivem em determinada área e se relacionam entre si.</a:t>
              </a: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53AFFFB-F352-19A5-F50C-264030310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63586" y="2629447"/>
              <a:ext cx="2384644" cy="2099018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3CE2A8AE-9EF1-BF7F-87BE-BD019523B244}"/>
                </a:ext>
              </a:extLst>
            </p:cNvPr>
            <p:cNvSpPr/>
            <p:nvPr/>
          </p:nvSpPr>
          <p:spPr>
            <a:xfrm>
              <a:off x="7183994" y="1400085"/>
              <a:ext cx="2961492" cy="3328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2818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677AF3-3AF1-4AF1-A98D-7ACDD5B52409}"/>
              </a:ext>
            </a:extLst>
          </p:cNvPr>
          <p:cNvSpPr txBox="1"/>
          <p:nvPr/>
        </p:nvSpPr>
        <p:spPr>
          <a:xfrm>
            <a:off x="1" y="57536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Hábitat e nicho ecológico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B2A7DD2-9E5C-4E7C-B056-05A09CB75FE5}"/>
              </a:ext>
            </a:extLst>
          </p:cNvPr>
          <p:cNvSpPr/>
          <p:nvPr/>
        </p:nvSpPr>
        <p:spPr>
          <a:xfrm>
            <a:off x="415871" y="1675469"/>
            <a:ext cx="3060517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pt-BR" b="1" dirty="0"/>
              <a:t>Hábitat </a:t>
            </a:r>
            <a:r>
              <a:rPr lang="pt-BR" dirty="0"/>
              <a:t>é o local onde uma população de seres vivos vive, e </a:t>
            </a:r>
            <a:r>
              <a:rPr lang="pt-BR" b="1" dirty="0"/>
              <a:t>nicho ecológico </a:t>
            </a:r>
            <a:r>
              <a:rPr lang="pt-BR" dirty="0"/>
              <a:t>é o papel que essa população desenvolve no ambiente.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6018C92-8911-42F1-B7EE-4D9DAC391CE7}"/>
              </a:ext>
            </a:extLst>
          </p:cNvPr>
          <p:cNvSpPr/>
          <p:nvPr/>
        </p:nvSpPr>
        <p:spPr>
          <a:xfrm>
            <a:off x="530775" y="3775369"/>
            <a:ext cx="27527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dirty="0"/>
              <a:t>Os seres vivos da imagem vivem no mesmo hábitat, mas apresentam nichos ecológicos diferentes.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5FE824-07D0-D640-0984-67EB15109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3"/>
          <a:stretch/>
        </p:blipFill>
        <p:spPr>
          <a:xfrm>
            <a:off x="3603442" y="1432666"/>
            <a:ext cx="8530658" cy="466833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2EB725-C4BA-8B1A-31A8-2018FF8C07F9}"/>
              </a:ext>
            </a:extLst>
          </p:cNvPr>
          <p:cNvSpPr txBox="1"/>
          <p:nvPr/>
        </p:nvSpPr>
        <p:spPr>
          <a:xfrm>
            <a:off x="3976769" y="610099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alguns seres vivos que habitam o manguezal. </a:t>
            </a:r>
            <a:endParaRPr lang="pt-BR" sz="1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36E620E-BCE3-B2C2-D251-9C4A319FB2CE}"/>
              </a:ext>
            </a:extLst>
          </p:cNvPr>
          <p:cNvSpPr txBox="1"/>
          <p:nvPr/>
        </p:nvSpPr>
        <p:spPr>
          <a:xfrm>
            <a:off x="368778" y="5211954"/>
            <a:ext cx="3421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O MANGUEZAL e a sua fauna.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Centro de Biologia Marinha da Universidade de São Paulo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São Paulo, 1995. Disponível em: http://noticias.cebimar.usp.br/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pt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/acervo-e-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comunicacao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divulgacao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-e-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educacao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-cientifica/76-o-manguezal-e-a-sua-fauna. Acesso em: 1 jul.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7500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981AD7-D0A0-4AA0-98EB-53BAFB0C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39" y="2497104"/>
            <a:ext cx="6612592" cy="16736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8D23C7-8243-4671-9C4E-833ABA73334D}"/>
              </a:ext>
            </a:extLst>
          </p:cNvPr>
          <p:cNvSpPr txBox="1"/>
          <p:nvPr/>
        </p:nvSpPr>
        <p:spPr>
          <a:xfrm>
            <a:off x="1" y="58358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Relações entre os seres vivos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20E1DA-BFD6-4D15-8C3E-AD6BCE439525}"/>
              </a:ext>
            </a:extLst>
          </p:cNvPr>
          <p:cNvSpPr/>
          <p:nvPr/>
        </p:nvSpPr>
        <p:spPr>
          <a:xfrm>
            <a:off x="4645895" y="4466809"/>
            <a:ext cx="2743199" cy="17543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Decompositores</a:t>
            </a:r>
            <a:r>
              <a:rPr lang="pt-BR" dirty="0"/>
              <a:t> são seres vivos que se encontram no final da cadeia alimentar. Eles são responsáveis pela decomposição de todos os seres vivos após a morte.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A29CA4-1F9F-4B7B-8A80-A8F0B2C6E08B}"/>
              </a:ext>
            </a:extLst>
          </p:cNvPr>
          <p:cNvSpPr/>
          <p:nvPr/>
        </p:nvSpPr>
        <p:spPr>
          <a:xfrm>
            <a:off x="448113" y="3300621"/>
            <a:ext cx="2067776" cy="25853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Produtores</a:t>
            </a:r>
            <a:r>
              <a:rPr lang="pt-BR" dirty="0"/>
              <a:t> são seres vivos capazes de produzir</a:t>
            </a:r>
          </a:p>
          <a:p>
            <a:r>
              <a:rPr lang="pt-BR" dirty="0"/>
              <a:t>o próprio alimento, como as plantas e as algas. Eles</a:t>
            </a:r>
          </a:p>
          <a:p>
            <a:r>
              <a:rPr lang="pt-BR" dirty="0"/>
              <a:t>também são chamados de seres vivos </a:t>
            </a:r>
            <a:r>
              <a:rPr lang="pt-BR" b="1" dirty="0"/>
              <a:t>autotróficos</a:t>
            </a:r>
            <a:r>
              <a:rPr lang="pt-BR" dirty="0"/>
              <a:t>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9A77DB-06D6-4AD7-B186-307FBCD33C28}"/>
              </a:ext>
            </a:extLst>
          </p:cNvPr>
          <p:cNvSpPr/>
          <p:nvPr/>
        </p:nvSpPr>
        <p:spPr>
          <a:xfrm>
            <a:off x="9235409" y="1730961"/>
            <a:ext cx="2193916" cy="31393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Consumidores </a:t>
            </a:r>
            <a:r>
              <a:rPr lang="pt-BR" dirty="0"/>
              <a:t>são seres vivos que não produzem</a:t>
            </a:r>
          </a:p>
          <a:p>
            <a:r>
              <a:rPr lang="pt-BR" dirty="0"/>
              <a:t>seu próprio alimento. Eles conseguem o alimento por meio da ingestão de outros seres vivos, ou parte deles. Também chamados </a:t>
            </a:r>
            <a:r>
              <a:rPr lang="pt-BR" b="1" dirty="0"/>
              <a:t>heterotróficos</a:t>
            </a:r>
            <a:r>
              <a:rPr lang="pt-BR" dirty="0"/>
              <a:t>.</a:t>
            </a:r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3602487D-C605-4516-9CC4-2B3B3BD66903}"/>
              </a:ext>
            </a:extLst>
          </p:cNvPr>
          <p:cNvSpPr/>
          <p:nvPr/>
        </p:nvSpPr>
        <p:spPr>
          <a:xfrm rot="5400000">
            <a:off x="6515186" y="541836"/>
            <a:ext cx="485000" cy="3712908"/>
          </a:xfrm>
          <a:prstGeom prst="leftBrace">
            <a:avLst>
              <a:gd name="adj1" fmla="val 8333"/>
              <a:gd name="adj2" fmla="val 483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2083A98-EDA3-4210-A83C-BE9DC75B9123}"/>
              </a:ext>
            </a:extLst>
          </p:cNvPr>
          <p:cNvSpPr/>
          <p:nvPr/>
        </p:nvSpPr>
        <p:spPr>
          <a:xfrm>
            <a:off x="6096000" y="1803890"/>
            <a:ext cx="1841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/>
              <a:t>Consumidores</a:t>
            </a:r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56CD9C43-60E7-4359-8B39-EAE085849CA0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2123139" y="2428633"/>
            <a:ext cx="230850" cy="15131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C870ABE-8E66-F5FC-3D30-D13B32BC4E51}"/>
              </a:ext>
            </a:extLst>
          </p:cNvPr>
          <p:cNvCxnSpPr>
            <a:cxnSpLocks/>
          </p:cNvCxnSpPr>
          <p:nvPr/>
        </p:nvCxnSpPr>
        <p:spPr>
          <a:xfrm flipV="1">
            <a:off x="6895322" y="1889496"/>
            <a:ext cx="2340086" cy="2700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80395CBE-AFD1-D964-FCD9-048730FC4F73}"/>
              </a:ext>
            </a:extLst>
          </p:cNvPr>
          <p:cNvCxnSpPr>
            <a:cxnSpLocks/>
          </p:cNvCxnSpPr>
          <p:nvPr/>
        </p:nvCxnSpPr>
        <p:spPr>
          <a:xfrm rot="5400000">
            <a:off x="5782093" y="4202609"/>
            <a:ext cx="45553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5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A98729-DF6D-4B5C-9182-A3D7CD70113F}"/>
              </a:ext>
            </a:extLst>
          </p:cNvPr>
          <p:cNvSpPr txBox="1"/>
          <p:nvPr/>
        </p:nvSpPr>
        <p:spPr>
          <a:xfrm>
            <a:off x="0" y="59435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Cadeia e teia alimentar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2754A16-B2F3-B79C-2CC3-F8B4A82B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" t="1252" b="2267"/>
          <a:stretch/>
        </p:blipFill>
        <p:spPr>
          <a:xfrm>
            <a:off x="5995221" y="1210718"/>
            <a:ext cx="5005575" cy="533136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7635046-20CE-462E-9511-B13F01BC2D1C}"/>
              </a:ext>
            </a:extLst>
          </p:cNvPr>
          <p:cNvSpPr/>
          <p:nvPr/>
        </p:nvSpPr>
        <p:spPr>
          <a:xfrm>
            <a:off x="1265547" y="1586569"/>
            <a:ext cx="451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cadeia alimentar </a:t>
            </a:r>
            <a:r>
              <a:rPr lang="pt-BR" dirty="0"/>
              <a:t>representa as relações alimentares entre os seres vivos.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F77491-D0E6-4299-BD43-B0336348F3C3}"/>
              </a:ext>
            </a:extLst>
          </p:cNvPr>
          <p:cNvSpPr/>
          <p:nvPr/>
        </p:nvSpPr>
        <p:spPr>
          <a:xfrm>
            <a:off x="6095999" y="1470326"/>
            <a:ext cx="23584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Ao sobrepor as cadeias alimentares de diferentes seres vivos, é possível perceber seu entrelaçamento, formando uma </a:t>
            </a:r>
            <a:r>
              <a:rPr lang="pt-BR" b="1" dirty="0"/>
              <a:t>teia</a:t>
            </a:r>
          </a:p>
          <a:p>
            <a:r>
              <a:rPr lang="pt-BR" b="1" dirty="0"/>
              <a:t>alimentar</a:t>
            </a:r>
            <a:r>
              <a:rPr lang="pt-BR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A3ACCF-573C-4B1F-BEF4-AFB65122B71D}"/>
              </a:ext>
            </a:extLst>
          </p:cNvPr>
          <p:cNvSpPr/>
          <p:nvPr/>
        </p:nvSpPr>
        <p:spPr>
          <a:xfrm>
            <a:off x="1191204" y="6263641"/>
            <a:ext cx="4115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Exemplo de cadeia alimentar que ocorre na Caatinga.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655200-F2D3-638E-7957-63174E8E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47" y="2413197"/>
            <a:ext cx="4356036" cy="385044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13B7B7C-BB24-68CA-A947-288E72408F18}"/>
              </a:ext>
            </a:extLst>
          </p:cNvPr>
          <p:cNvSpPr/>
          <p:nvPr/>
        </p:nvSpPr>
        <p:spPr>
          <a:xfrm>
            <a:off x="6066943" y="6481094"/>
            <a:ext cx="5005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Exemplo de cadeia alimentar que ocorre em uma floresta tropical.</a:t>
            </a:r>
          </a:p>
        </p:txBody>
      </p:sp>
    </p:spTree>
    <p:extLst>
      <p:ext uri="{BB962C8B-B14F-4D97-AF65-F5344CB8AC3E}">
        <p14:creationId xmlns:p14="http://schemas.microsoft.com/office/powerpoint/2010/main" val="37478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178EEB-F934-4ED6-8EC4-16CCB4886926}"/>
              </a:ext>
            </a:extLst>
          </p:cNvPr>
          <p:cNvSpPr txBox="1"/>
          <p:nvPr/>
        </p:nvSpPr>
        <p:spPr>
          <a:xfrm>
            <a:off x="1751628" y="3092251"/>
            <a:ext cx="30560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Relações interespecíficas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41CED33F-76A9-10D7-5045-2A079C8EB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96" y="743527"/>
            <a:ext cx="2712944" cy="2566988"/>
            <a:chOff x="19" y="2696"/>
            <a:chExt cx="2399" cy="1617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8646A217-0D10-6256-A1E9-422CB74A6E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" y="2696"/>
              <a:ext cx="2396" cy="161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4D44AE09-B028-E350-589B-A5423E520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" y="2696"/>
              <a:ext cx="2399" cy="161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6091FE-A3DD-4757-8812-A2E103D7424A}"/>
              </a:ext>
            </a:extLst>
          </p:cNvPr>
          <p:cNvSpPr txBox="1"/>
          <p:nvPr/>
        </p:nvSpPr>
        <p:spPr>
          <a:xfrm>
            <a:off x="0" y="64239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Relações ecológicas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D5E51E-BE77-4737-9C5C-3417E18DC34D}"/>
              </a:ext>
            </a:extLst>
          </p:cNvPr>
          <p:cNvSpPr txBox="1"/>
          <p:nvPr/>
        </p:nvSpPr>
        <p:spPr>
          <a:xfrm>
            <a:off x="4971078" y="2105342"/>
            <a:ext cx="30560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Relações ecológicas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B337D2-B79F-4B51-9F58-27FF23184B50}"/>
              </a:ext>
            </a:extLst>
          </p:cNvPr>
          <p:cNvSpPr txBox="1"/>
          <p:nvPr/>
        </p:nvSpPr>
        <p:spPr>
          <a:xfrm>
            <a:off x="7591954" y="3092251"/>
            <a:ext cx="30560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Relações intraespecíficas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5287E7-E4D0-4AF5-B8BC-826055833FDD}"/>
              </a:ext>
            </a:extLst>
          </p:cNvPr>
          <p:cNvSpPr txBox="1"/>
          <p:nvPr/>
        </p:nvSpPr>
        <p:spPr>
          <a:xfrm>
            <a:off x="1751628" y="3586821"/>
            <a:ext cx="3056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Predação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Herbivoria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Parasitismo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Mutualismo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Inquilinismo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Comensalismo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Competição interespecífica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DBD708-D94B-4B32-AB4A-1B9E7F39BE23}"/>
              </a:ext>
            </a:extLst>
          </p:cNvPr>
          <p:cNvSpPr txBox="1"/>
          <p:nvPr/>
        </p:nvSpPr>
        <p:spPr>
          <a:xfrm>
            <a:off x="7591954" y="3586821"/>
            <a:ext cx="305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Competição intraespecífica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Sociedade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Colônia</a:t>
            </a:r>
          </a:p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72121E0-4449-465C-8CD1-930036E4E96F}"/>
              </a:ext>
            </a:extLst>
          </p:cNvPr>
          <p:cNvCxnSpPr>
            <a:stCxn id="3" idx="1"/>
          </p:cNvCxnSpPr>
          <p:nvPr/>
        </p:nvCxnSpPr>
        <p:spPr>
          <a:xfrm rot="10800000" flipV="1">
            <a:off x="3123228" y="2290007"/>
            <a:ext cx="1847850" cy="80224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64D49775-4DA6-4F67-AA99-443C18761CB6}"/>
              </a:ext>
            </a:extLst>
          </p:cNvPr>
          <p:cNvCxnSpPr>
            <a:stCxn id="3" idx="3"/>
          </p:cNvCxnSpPr>
          <p:nvPr/>
        </p:nvCxnSpPr>
        <p:spPr>
          <a:xfrm>
            <a:off x="8027102" y="2290008"/>
            <a:ext cx="1249276" cy="802243"/>
          </a:xfrm>
          <a:prstGeom prst="bentConnector3">
            <a:avLst>
              <a:gd name="adj1" fmla="val 995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FEBB80A5-222E-A926-C279-8139A78356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4909" y="4019200"/>
            <a:ext cx="2911667" cy="2783951"/>
            <a:chOff x="5557" y="2689"/>
            <a:chExt cx="2126" cy="1634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B45494E-5CC7-AE45-1785-C2A8E118C3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57" y="2689"/>
              <a:ext cx="2123" cy="16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01FB4E3-5F84-0A1E-78CA-F75269B0D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2689"/>
              <a:ext cx="2126" cy="163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763398D0-28CA-F3A7-F246-B20C88FF2B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8185" y="4271197"/>
            <a:ext cx="3045836" cy="1124470"/>
          </a:xfrm>
          <a:prstGeom prst="bentConnector3">
            <a:avLst>
              <a:gd name="adj1" fmla="val 992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86FB8C-6DA4-1FBB-8A59-6ECD5EA89AB2}"/>
              </a:ext>
            </a:extLst>
          </p:cNvPr>
          <p:cNvSpPr txBox="1"/>
          <p:nvPr/>
        </p:nvSpPr>
        <p:spPr>
          <a:xfrm>
            <a:off x="2518208" y="6077442"/>
            <a:ext cx="277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Líquens são exemplos de </a:t>
            </a:r>
            <a:r>
              <a:rPr lang="pt-BR" sz="1400" b="1" dirty="0"/>
              <a:t>mutualismo</a:t>
            </a:r>
            <a:r>
              <a:rPr lang="pt-BR" sz="1400" dirty="0"/>
              <a:t> entre fungos e algas.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B93CB018-9416-ADDD-D58D-2055A5E42C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91954" y="5411175"/>
            <a:ext cx="982954" cy="483969"/>
          </a:xfrm>
          <a:prstGeom prst="bentConnector3">
            <a:avLst>
              <a:gd name="adj1" fmla="val 988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B8C58EF-20EC-7FF5-5669-987F149DF94B}"/>
              </a:ext>
            </a:extLst>
          </p:cNvPr>
          <p:cNvSpPr txBox="1"/>
          <p:nvPr/>
        </p:nvSpPr>
        <p:spPr>
          <a:xfrm>
            <a:off x="6096000" y="5900062"/>
            <a:ext cx="260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Formigas são exemplos de insetos que vivem em </a:t>
            </a:r>
            <a:r>
              <a:rPr lang="pt-BR" sz="1400" b="1" dirty="0"/>
              <a:t>sociedade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98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6091FE-A3DD-4757-8812-A2E103D7424A}"/>
              </a:ext>
            </a:extLst>
          </p:cNvPr>
          <p:cNvSpPr txBox="1"/>
          <p:nvPr/>
        </p:nvSpPr>
        <p:spPr>
          <a:xfrm>
            <a:off x="1" y="645477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Equilíbrio ecológico</a:t>
            </a:r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369F57-4245-A4E0-21BB-60FF1B4E2F94}"/>
              </a:ext>
            </a:extLst>
          </p:cNvPr>
          <p:cNvSpPr/>
          <p:nvPr/>
        </p:nvSpPr>
        <p:spPr>
          <a:xfrm>
            <a:off x="838200" y="2115918"/>
            <a:ext cx="275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Nos ecossistemas, as relações ecológicas entre os seres vivos se mantêm em </a:t>
            </a:r>
            <a:r>
              <a:rPr lang="pt-BR" b="1" dirty="0"/>
              <a:t>equilíbrio</a:t>
            </a:r>
            <a:r>
              <a:rPr lang="pt-BR" dirty="0"/>
              <a:t>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9E9650C-DB2E-8B06-67A5-E0D60992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20" y="1369601"/>
            <a:ext cx="7748822" cy="53518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1CE179E-7FCD-CEEB-1421-572706525C74}"/>
              </a:ext>
            </a:extLst>
          </p:cNvPr>
          <p:cNvSpPr/>
          <p:nvPr/>
        </p:nvSpPr>
        <p:spPr>
          <a:xfrm>
            <a:off x="838200" y="3793435"/>
            <a:ext cx="2752725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dirty="0"/>
              <a:t>Alguns desequilíbrios das relações ecológicas podem ser causados pelos seres humanos, por exemplo, a </a:t>
            </a:r>
            <a:r>
              <a:rPr lang="pt-BR" b="1" dirty="0"/>
              <a:t>introdução de espécies exóticas </a:t>
            </a:r>
            <a:r>
              <a:rPr lang="pt-BR" dirty="0"/>
              <a:t>e a </a:t>
            </a:r>
            <a:r>
              <a:rPr lang="pt-BR" b="1" dirty="0"/>
              <a:t>degradação ambiental </a:t>
            </a:r>
            <a:r>
              <a:rPr lang="pt-BR" dirty="0"/>
              <a:t>(como a</a:t>
            </a:r>
            <a:r>
              <a:rPr lang="pt-BR" b="1" dirty="0"/>
              <a:t> poluição </a:t>
            </a:r>
            <a:r>
              <a:rPr lang="pt-BR" dirty="0"/>
              <a:t>e os</a:t>
            </a:r>
            <a:r>
              <a:rPr lang="pt-BR" b="1" dirty="0"/>
              <a:t> desmatamentos</a:t>
            </a:r>
            <a:r>
              <a:rPr lang="pt-B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9430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550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7 – RELAÇÕES ENTRE OS SERES VIVOS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2023-08-04T13:30:44Z</dcterms:modified>
</cp:coreProperties>
</file>