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802FFF-2966-48D9-B608-D2A2137588A3}"/>
              </a:ext>
            </a:extLst>
          </p:cNvPr>
          <p:cNvSpPr txBox="1"/>
          <p:nvPr/>
        </p:nvSpPr>
        <p:spPr>
          <a:xfrm>
            <a:off x="35797" y="621775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0F5E74-6362-4687-AB69-B12FE2AA8204}"/>
              </a:ext>
            </a:extLst>
          </p:cNvPr>
          <p:cNvSpPr/>
          <p:nvPr/>
        </p:nvSpPr>
        <p:spPr>
          <a:xfrm>
            <a:off x="449359" y="1995238"/>
            <a:ext cx="2478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cardiovascular:</a:t>
            </a:r>
            <a:r>
              <a:rPr lang="pt-BR" dirty="0"/>
              <a:t> responsável por</a:t>
            </a:r>
          </a:p>
          <a:p>
            <a:r>
              <a:rPr lang="pt-BR" dirty="0"/>
              <a:t>distribuir os nutrientes e substâncias para as células de todo o corpo.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F1FE1C-273C-41AD-A2F4-CBC02E8A095C}"/>
              </a:ext>
            </a:extLst>
          </p:cNvPr>
          <p:cNvSpPr/>
          <p:nvPr/>
        </p:nvSpPr>
        <p:spPr>
          <a:xfrm>
            <a:off x="449358" y="3726501"/>
            <a:ext cx="2478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urinário: </a:t>
            </a:r>
            <a:r>
              <a:rPr lang="pt-BR" dirty="0"/>
              <a:t>responsável por eliminar excretas, substâncias produzidas</a:t>
            </a:r>
          </a:p>
          <a:p>
            <a:r>
              <a:rPr lang="pt-BR" dirty="0"/>
              <a:t>pelas células, e auxiliar na regulação do volume de sangue no corpo.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EB3AF5-E064-77EA-EC16-66D3A420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433" y="1636337"/>
            <a:ext cx="3624339" cy="42720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74BB6C7-801B-3F5F-B697-284B1D886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72" y="1813996"/>
            <a:ext cx="4904201" cy="40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6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AB0773-4DCC-4491-9D0F-458933217E7D}"/>
              </a:ext>
            </a:extLst>
          </p:cNvPr>
          <p:cNvSpPr txBox="1"/>
          <p:nvPr/>
        </p:nvSpPr>
        <p:spPr>
          <a:xfrm>
            <a:off x="35797" y="648403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5A02606-6E0B-4649-A318-000D0E92635B}"/>
              </a:ext>
            </a:extLst>
          </p:cNvPr>
          <p:cNvSpPr/>
          <p:nvPr/>
        </p:nvSpPr>
        <p:spPr>
          <a:xfrm>
            <a:off x="404496" y="2505561"/>
            <a:ext cx="1983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nervoso:</a:t>
            </a:r>
            <a:r>
              <a:rPr lang="pt-BR" dirty="0"/>
              <a:t> coordena e integra os sistemas do corpo humano.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226203D-99E1-4969-AD2C-28F1B6078D2C}"/>
              </a:ext>
            </a:extLst>
          </p:cNvPr>
          <p:cNvSpPr/>
          <p:nvPr/>
        </p:nvSpPr>
        <p:spPr>
          <a:xfrm>
            <a:off x="404496" y="3960357"/>
            <a:ext cx="2237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esquelético:</a:t>
            </a:r>
            <a:r>
              <a:rPr lang="pt-BR" dirty="0"/>
              <a:t> responsável pela sustentação do corpo humano.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11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CDA9828-332C-643E-57B0-21A83EC5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61" y="1733867"/>
            <a:ext cx="4450700" cy="437065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BF0E8DD-87EF-6F40-0B73-F2FB75999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241" y="1818876"/>
            <a:ext cx="4434220" cy="42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7654"/>
            <a:ext cx="9144000" cy="111820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4 –</a:t>
            </a:r>
            <a:r>
              <a:rPr lang="pt-BR" sz="4800" b="1" dirty="0">
                <a:latin typeface="+mn-lt"/>
              </a:rPr>
              <a:t> O ORGANISMO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9095"/>
            <a:ext cx="9144000" cy="1946088"/>
          </a:xfrm>
        </p:spPr>
        <p:txBody>
          <a:bodyPr>
            <a:noAutofit/>
          </a:bodyPr>
          <a:lstStyle/>
          <a:p>
            <a:pPr lvl="0"/>
            <a:r>
              <a:rPr lang="pt-BR" sz="4000" b="1" dirty="0"/>
              <a:t>Da célula ao organismo</a:t>
            </a:r>
          </a:p>
          <a:p>
            <a:r>
              <a:rPr lang="pt-BR" sz="4000" b="1" dirty="0"/>
              <a:t>A organização do corpo humano (tecidos, sistemas e órgãos)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9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2571F25-3DA6-1420-7108-C59602B5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66" y="1482556"/>
            <a:ext cx="10143668" cy="52389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E62C284-57B8-4637-8D3A-3E9C89ACCC06}"/>
              </a:ext>
            </a:extLst>
          </p:cNvPr>
          <p:cNvSpPr txBox="1"/>
          <p:nvPr/>
        </p:nvSpPr>
        <p:spPr>
          <a:xfrm>
            <a:off x="0" y="637545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Características comuns aos seres vivos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11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5E16D745-5700-C55A-DD05-F7B8185F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63" y="830487"/>
            <a:ext cx="7486336" cy="508929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E62C284-57B8-4637-8D3A-3E9C89ACCC06}"/>
              </a:ext>
            </a:extLst>
          </p:cNvPr>
          <p:cNvSpPr txBox="1"/>
          <p:nvPr/>
        </p:nvSpPr>
        <p:spPr>
          <a:xfrm>
            <a:off x="2671762" y="502361"/>
            <a:ext cx="707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Ciclo de vida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7AF0E8-3D2C-6FCC-2D97-AAB6541B5FF6}"/>
              </a:ext>
            </a:extLst>
          </p:cNvPr>
          <p:cNvSpPr txBox="1"/>
          <p:nvPr/>
        </p:nvSpPr>
        <p:spPr>
          <a:xfrm>
            <a:off x="4567817" y="5852312"/>
            <a:ext cx="6509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FrutigerLTStd-Light"/>
              </a:rPr>
              <a:t>Elaborado com base em: BARROS, Yara M. </a:t>
            </a:r>
            <a:r>
              <a:rPr lang="pt-BR" sz="1200" b="0" i="1" u="none" strike="noStrike" baseline="0" dirty="0">
                <a:latin typeface="FrutigerLTStd-LightItalic"/>
              </a:rPr>
              <a:t>et al</a:t>
            </a:r>
            <a:r>
              <a:rPr lang="pt-BR" sz="1200" b="0" i="0" u="none" strike="noStrike" baseline="0" dirty="0">
                <a:latin typeface="FrutigerLTStd-Light"/>
              </a:rPr>
              <a:t>. (org.). </a:t>
            </a:r>
            <a:r>
              <a:rPr lang="pt-BR" sz="1200" b="1" i="0" u="none" strike="noStrike" baseline="0" dirty="0">
                <a:latin typeface="FrutigerLTStd-Bold"/>
              </a:rPr>
              <a:t>Plano de ação nacional para a conservação da ararinha-azul</a:t>
            </a:r>
            <a:r>
              <a:rPr lang="pt-BR" sz="1200" b="0" i="0" u="none" strike="noStrike" baseline="0" dirty="0">
                <a:latin typeface="FrutigerLTStd-Light"/>
              </a:rPr>
              <a:t>: </a:t>
            </a:r>
            <a:r>
              <a:rPr lang="pt-BR" sz="1200" b="0" i="1" u="none" strike="noStrike" baseline="0" dirty="0" err="1">
                <a:latin typeface="FrutigerLTStd-LightItalic"/>
              </a:rPr>
              <a:t>Cyanopsitta</a:t>
            </a:r>
            <a:r>
              <a:rPr lang="pt-BR" sz="1200" b="0" i="1" u="none" strike="noStrike" baseline="0" dirty="0">
                <a:latin typeface="FrutigerLTStd-LightItalic"/>
              </a:rPr>
              <a:t> </a:t>
            </a:r>
            <a:r>
              <a:rPr lang="pt-BR" sz="1200" b="0" i="1" u="none" strike="noStrike" baseline="0" dirty="0" err="1">
                <a:latin typeface="FrutigerLTStd-LightItalic"/>
              </a:rPr>
              <a:t>spixii</a:t>
            </a:r>
            <a:r>
              <a:rPr lang="pt-BR" sz="1200" b="0" i="0" u="none" strike="noStrike" baseline="0" dirty="0">
                <a:latin typeface="FrutigerLTStd-Light"/>
              </a:rPr>
              <a:t>. Brasília, DF: MMA: </a:t>
            </a:r>
            <a:r>
              <a:rPr lang="pt-BR" sz="1200" b="0" i="0" u="none" strike="noStrike" baseline="0" dirty="0" err="1">
                <a:latin typeface="FrutigerLTStd-Light"/>
              </a:rPr>
              <a:t>ICMBio</a:t>
            </a:r>
            <a:r>
              <a:rPr lang="pt-BR" sz="1200" b="0" i="0" u="none" strike="noStrike" baseline="0" dirty="0">
                <a:latin typeface="FrutigerLTStd-Light"/>
              </a:rPr>
              <a:t>, 2012. (Série Espécies Ameaçadas, n. 9). </a:t>
            </a:r>
            <a:endParaRPr lang="pt-BR" sz="12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304EC5E-B333-93EA-E277-0916DE9F4849}"/>
              </a:ext>
            </a:extLst>
          </p:cNvPr>
          <p:cNvSpPr txBox="1"/>
          <p:nvPr/>
        </p:nvSpPr>
        <p:spPr>
          <a:xfrm>
            <a:off x="4563881" y="6313977"/>
            <a:ext cx="6093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latin typeface="CiutadellaRounded-Regular"/>
              </a:rPr>
              <a:t>Representação do ciclo de vida da ararinha-azul (</a:t>
            </a:r>
            <a:r>
              <a:rPr lang="pt-BR" sz="1400" b="0" i="1" u="none" strike="noStrike" baseline="0" dirty="0" err="1">
                <a:latin typeface="CiutadellaRounded-Italic"/>
              </a:rPr>
              <a:t>Cyanopsitta</a:t>
            </a:r>
            <a:r>
              <a:rPr lang="pt-BR" sz="1400" b="0" i="1" u="none" strike="noStrike" baseline="0" dirty="0">
                <a:latin typeface="CiutadellaRounded-Italic"/>
              </a:rPr>
              <a:t> </a:t>
            </a:r>
            <a:r>
              <a:rPr lang="pt-BR" sz="1400" b="0" i="1" u="none" strike="noStrike" baseline="0" dirty="0" err="1">
                <a:latin typeface="CiutadellaRounded-Italic"/>
              </a:rPr>
              <a:t>spixii</a:t>
            </a:r>
            <a:r>
              <a:rPr lang="pt-BR" sz="1400" b="0" i="0" u="none" strike="noStrike" baseline="0" dirty="0">
                <a:latin typeface="CiutadellaRounded-Regular"/>
              </a:rPr>
              <a:t>).</a:t>
            </a:r>
            <a:endParaRPr lang="pt-BR" sz="140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7E5CAA3-21E3-CBF5-9B3F-D07017B91E4A}"/>
              </a:ext>
            </a:extLst>
          </p:cNvPr>
          <p:cNvSpPr/>
          <p:nvPr/>
        </p:nvSpPr>
        <p:spPr>
          <a:xfrm>
            <a:off x="698714" y="1990341"/>
            <a:ext cx="3138769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nascimento </a:t>
            </a:r>
            <a:r>
              <a:rPr lang="pt-BR" dirty="0"/>
              <a:t>é a etapa inicial da vida de um ser vivo.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b="1" dirty="0"/>
              <a:t>desenvolvimento </a:t>
            </a:r>
            <a:r>
              <a:rPr lang="pt-BR" dirty="0"/>
              <a:t>é um processo no qual um organismo sofre uma série de transformações no corpo.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b="1" dirty="0"/>
              <a:t>reprodução </a:t>
            </a:r>
            <a:r>
              <a:rPr lang="pt-BR" dirty="0"/>
              <a:t>envolve todos os processos pelos quais os seres vivos geram descendentes.</a:t>
            </a:r>
          </a:p>
          <a:p>
            <a:endParaRPr lang="pt-BR" dirty="0"/>
          </a:p>
          <a:p>
            <a:r>
              <a:rPr lang="pt-BR" dirty="0"/>
              <a:t>Ao finalizar o tempo de ciclo de vida, que varia conforme o ser vivo, ele </a:t>
            </a:r>
            <a:r>
              <a:rPr lang="pt-BR" b="1" dirty="0"/>
              <a:t>morre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20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41C0EFC6-FBC3-19FA-8275-587B1A90C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6" r="571"/>
          <a:stretch/>
        </p:blipFill>
        <p:spPr>
          <a:xfrm>
            <a:off x="2233532" y="2080677"/>
            <a:ext cx="9956003" cy="479231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4014322-2F1D-4047-82AB-41B847A80218}"/>
              </a:ext>
            </a:extLst>
          </p:cNvPr>
          <p:cNvSpPr/>
          <p:nvPr/>
        </p:nvSpPr>
        <p:spPr>
          <a:xfrm>
            <a:off x="529458" y="1786223"/>
            <a:ext cx="808114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dirty="0"/>
              <a:t>• Todos os seres vivos são formados por células.</a:t>
            </a:r>
          </a:p>
          <a:p>
            <a:endParaRPr lang="pt-BR" sz="1900" dirty="0"/>
          </a:p>
          <a:p>
            <a:r>
              <a:rPr lang="pt-BR" sz="1900" dirty="0"/>
              <a:t>• As células são a unidade básica de estrutura e funcionamento dos seres vivos.</a:t>
            </a:r>
          </a:p>
          <a:p>
            <a:endParaRPr lang="pt-BR" sz="1900" dirty="0"/>
          </a:p>
          <a:p>
            <a:r>
              <a:rPr lang="pt-BR" sz="1900" dirty="0"/>
              <a:t>• Uma célula só pode originar de outra, por meio do processo de divisão celular.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3B5BA21-38AA-4F0E-9F19-797FB5269784}"/>
              </a:ext>
            </a:extLst>
          </p:cNvPr>
          <p:cNvSpPr/>
          <p:nvPr/>
        </p:nvSpPr>
        <p:spPr>
          <a:xfrm>
            <a:off x="2524164" y="6019146"/>
            <a:ext cx="4310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Representação de </a:t>
            </a:r>
            <a:r>
              <a:rPr lang="pt-BR" sz="1400" dirty="0" err="1">
                <a:solidFill>
                  <a:schemeClr val="bg1"/>
                </a:solidFill>
              </a:rPr>
              <a:t>Leeuwenhoek</a:t>
            </a:r>
            <a:r>
              <a:rPr lang="pt-BR" sz="1400" dirty="0">
                <a:solidFill>
                  <a:schemeClr val="bg1"/>
                </a:solidFill>
              </a:rPr>
              <a:t>, descobridor dos microrganismos, usando um de seus microscópios.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DE1F2E-C968-445D-B3DC-6D9FF2243378}"/>
              </a:ext>
            </a:extLst>
          </p:cNvPr>
          <p:cNvSpPr txBox="1"/>
          <p:nvPr/>
        </p:nvSpPr>
        <p:spPr>
          <a:xfrm>
            <a:off x="35797" y="607224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Teoria celular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2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6871FA7-B27A-4F15-8F45-1B07BF0E681C}"/>
              </a:ext>
            </a:extLst>
          </p:cNvPr>
          <p:cNvGrpSpPr/>
          <p:nvPr/>
        </p:nvGrpSpPr>
        <p:grpSpPr>
          <a:xfrm>
            <a:off x="3471862" y="2127980"/>
            <a:ext cx="6291262" cy="3662281"/>
            <a:chOff x="2457449" y="2247900"/>
            <a:chExt cx="7305675" cy="43434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F7866524-F55E-4C2D-B1E4-877D2A32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68"/>
            <a:stretch/>
          </p:blipFill>
          <p:spPr>
            <a:xfrm>
              <a:off x="2457449" y="2247900"/>
              <a:ext cx="7305675" cy="4343400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FF36993-EA13-4C88-A38A-321094850F2F}"/>
                </a:ext>
              </a:extLst>
            </p:cNvPr>
            <p:cNvSpPr/>
            <p:nvPr/>
          </p:nvSpPr>
          <p:spPr>
            <a:xfrm>
              <a:off x="7848600" y="5164098"/>
              <a:ext cx="1743075" cy="350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A7C88F-12FE-4239-A517-94A042A9D666}"/>
              </a:ext>
            </a:extLst>
          </p:cNvPr>
          <p:cNvSpPr txBox="1"/>
          <p:nvPr/>
        </p:nvSpPr>
        <p:spPr>
          <a:xfrm>
            <a:off x="35797" y="667558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Estrutura da célula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FBCAAB-E40F-4DF9-AB0A-A98B51709449}"/>
              </a:ext>
            </a:extLst>
          </p:cNvPr>
          <p:cNvSpPr/>
          <p:nvPr/>
        </p:nvSpPr>
        <p:spPr>
          <a:xfrm>
            <a:off x="1632387" y="1592054"/>
            <a:ext cx="9589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Todas as células têm três componentes básicos: membrana plasmática, citosol e material genético.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2D91EB-5DC7-42E8-9FCB-9995C312034E}"/>
              </a:ext>
            </a:extLst>
          </p:cNvPr>
          <p:cNvSpPr/>
          <p:nvPr/>
        </p:nvSpPr>
        <p:spPr>
          <a:xfrm>
            <a:off x="4003287" y="5967081"/>
            <a:ext cx="7218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FrutigerLTStd-Light"/>
              </a:rPr>
              <a:t>Elaborado com base em: MILLER, Kenneth R.; LEVINE, Joseph S. </a:t>
            </a:r>
            <a:r>
              <a:rPr lang="pt-BR" sz="1200" b="1" i="0" u="none" strike="noStrike" baseline="0" dirty="0" err="1">
                <a:latin typeface="FrutigerLTStd-Bold"/>
              </a:rPr>
              <a:t>Biology</a:t>
            </a:r>
            <a:r>
              <a:rPr lang="pt-BR" sz="1200" b="0" i="0" u="none" strike="noStrike" baseline="0" dirty="0">
                <a:latin typeface="FrutigerLTStd-Light"/>
              </a:rPr>
              <a:t>. Boston: Pearson Prentice Hall, 2012.</a:t>
            </a:r>
            <a:endParaRPr lang="pt-BR" sz="12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AC2C89-F8C4-44CD-9D74-19440C9059E7}"/>
              </a:ext>
            </a:extLst>
          </p:cNvPr>
          <p:cNvSpPr/>
          <p:nvPr/>
        </p:nvSpPr>
        <p:spPr>
          <a:xfrm>
            <a:off x="621584" y="2527438"/>
            <a:ext cx="24359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Composto de moléculas de </a:t>
            </a:r>
            <a:r>
              <a:rPr lang="pt-BR" sz="1600" b="1" dirty="0"/>
              <a:t>DNA</a:t>
            </a:r>
            <a:r>
              <a:rPr lang="pt-BR" sz="1600" dirty="0"/>
              <a:t>, que armazenam as instruções que controlam o funcionamento e a</a:t>
            </a:r>
          </a:p>
          <a:p>
            <a:r>
              <a:rPr lang="pt-BR" sz="1600" dirty="0"/>
              <a:t>reprodução das células.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7D9B38B-CDBD-4D28-A846-580003515943}"/>
              </a:ext>
            </a:extLst>
          </p:cNvPr>
          <p:cNvCxnSpPr>
            <a:cxnSpLocks/>
          </p:cNvCxnSpPr>
          <p:nvPr/>
        </p:nvCxnSpPr>
        <p:spPr>
          <a:xfrm flipH="1">
            <a:off x="3057526" y="3309078"/>
            <a:ext cx="12146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AD4DD6D7-43A2-472E-B5E0-3CBF81383864}"/>
              </a:ext>
            </a:extLst>
          </p:cNvPr>
          <p:cNvSpPr/>
          <p:nvPr/>
        </p:nvSpPr>
        <p:spPr>
          <a:xfrm>
            <a:off x="9341722" y="3545509"/>
            <a:ext cx="264303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Cria um isolamento para a célula, separando o ambiente externo do ambiente interno. Controla a entrada e saída de substâncias.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FF3D878-BBFA-41E0-9A2E-E62F2BFB955D}"/>
              </a:ext>
            </a:extLst>
          </p:cNvPr>
          <p:cNvSpPr/>
          <p:nvPr/>
        </p:nvSpPr>
        <p:spPr>
          <a:xfrm>
            <a:off x="4003287" y="6315426"/>
            <a:ext cx="5139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Representação de célula procariótica, vista em corte.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557AE23-D1CA-454F-8804-4CA620FD4ABA}"/>
              </a:ext>
            </a:extLst>
          </p:cNvPr>
          <p:cNvCxnSpPr>
            <a:cxnSpLocks/>
          </p:cNvCxnSpPr>
          <p:nvPr/>
        </p:nvCxnSpPr>
        <p:spPr>
          <a:xfrm flipV="1">
            <a:off x="9761282" y="4868948"/>
            <a:ext cx="810853" cy="4011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AD40FED8-2389-47C6-A71F-D830ED23EFD1}"/>
              </a:ext>
            </a:extLst>
          </p:cNvPr>
          <p:cNvSpPr/>
          <p:nvPr/>
        </p:nvSpPr>
        <p:spPr>
          <a:xfrm>
            <a:off x="824458" y="4922160"/>
            <a:ext cx="264740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Mistura líquida e viscosa onde ficam imersas as demais estruturas e moléculas que compõem a célula.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0E57901-729D-4850-BE28-48D3FDDF3042}"/>
              </a:ext>
            </a:extLst>
          </p:cNvPr>
          <p:cNvCxnSpPr>
            <a:cxnSpLocks/>
          </p:cNvCxnSpPr>
          <p:nvPr/>
        </p:nvCxnSpPr>
        <p:spPr>
          <a:xfrm flipH="1">
            <a:off x="3471861" y="5411451"/>
            <a:ext cx="2059509" cy="5879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 dirty="0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03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A7C88F-12FE-4239-A517-94A042A9D666}"/>
              </a:ext>
            </a:extLst>
          </p:cNvPr>
          <p:cNvSpPr txBox="1"/>
          <p:nvPr/>
        </p:nvSpPr>
        <p:spPr>
          <a:xfrm>
            <a:off x="35797" y="637595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Alguns tipos celulares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A68048-8199-4C04-9891-398CC6E0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5" y="1480297"/>
            <a:ext cx="4199587" cy="34013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5B2E160-CF84-46CD-882C-3D77261C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24" y="2534593"/>
            <a:ext cx="4288686" cy="28638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023C70-8C74-4789-85D1-EAA7921B8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896" y="1709749"/>
            <a:ext cx="3634608" cy="306006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BE9F1B8-2A6C-4F81-9BBA-1C5445464612}"/>
              </a:ext>
            </a:extLst>
          </p:cNvPr>
          <p:cNvSpPr/>
          <p:nvPr/>
        </p:nvSpPr>
        <p:spPr>
          <a:xfrm>
            <a:off x="625743" y="5873246"/>
            <a:ext cx="970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Representação de três tipos de células eucarióticas, vistas em corte. A palavra </a:t>
            </a:r>
            <a:r>
              <a:rPr lang="pt-BR" sz="1400" b="1" dirty="0"/>
              <a:t>eucarionte</a:t>
            </a:r>
            <a:r>
              <a:rPr lang="pt-BR" sz="1400" dirty="0"/>
              <a:t>, de origem grega, significa “núcleo verdadeiro”. (</a:t>
            </a:r>
            <a:r>
              <a:rPr lang="pt-BR" sz="1400" b="1" dirty="0"/>
              <a:t>A</a:t>
            </a:r>
            <a:r>
              <a:rPr lang="pt-BR" sz="1400" dirty="0"/>
              <a:t>) Célula animal vista em corte. (</a:t>
            </a:r>
            <a:r>
              <a:rPr lang="pt-BR" sz="1400" b="1" dirty="0"/>
              <a:t>B</a:t>
            </a:r>
            <a:r>
              <a:rPr lang="pt-BR" sz="1400" dirty="0"/>
              <a:t>) Célula vegetal vista em corte. (</a:t>
            </a:r>
            <a:r>
              <a:rPr lang="pt-BR" sz="1400" b="1" dirty="0"/>
              <a:t>C</a:t>
            </a:r>
            <a:r>
              <a:rPr lang="pt-BR" sz="1400" dirty="0"/>
              <a:t>) Célula de ameba, um protozoário, vista em corte.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F39C87-DBF1-40CB-8318-6FC732F93093}"/>
              </a:ext>
            </a:extLst>
          </p:cNvPr>
          <p:cNvSpPr/>
          <p:nvPr/>
        </p:nvSpPr>
        <p:spPr>
          <a:xfrm>
            <a:off x="625743" y="5527170"/>
            <a:ext cx="77387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latin typeface="FrutigerLTStd-Light"/>
              </a:rPr>
              <a:t>Elaborado com base em: REECE, Jane B. </a:t>
            </a:r>
            <a:r>
              <a:rPr lang="pt-BR" sz="1200" b="0" i="1" u="none" strike="noStrike" baseline="0" dirty="0">
                <a:latin typeface="FrutigerLTStd-LightItalic"/>
              </a:rPr>
              <a:t>et al</a:t>
            </a:r>
            <a:r>
              <a:rPr lang="pt-BR" sz="1200" b="0" i="0" u="none" strike="noStrike" baseline="0" dirty="0">
                <a:latin typeface="FrutigerLTStd-Light"/>
              </a:rPr>
              <a:t>. </a:t>
            </a:r>
            <a:r>
              <a:rPr lang="pt-BR" sz="1200" b="1" i="0" u="none" strike="noStrike" baseline="0" dirty="0">
                <a:latin typeface="FrutigerLTStd-Bold"/>
              </a:rPr>
              <a:t>Biologia de Campbell</a:t>
            </a:r>
            <a:r>
              <a:rPr lang="pt-BR" sz="1200" b="0" i="0" u="none" strike="noStrike" baseline="0" dirty="0">
                <a:latin typeface="FrutigerLTStd-Light"/>
              </a:rPr>
              <a:t>. 10. ed. Porto Alegre: Artmed, 2015.</a:t>
            </a:r>
            <a:endParaRPr lang="pt-BR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34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10CD286-0660-452C-8782-F54E634B31D7}"/>
              </a:ext>
            </a:extLst>
          </p:cNvPr>
          <p:cNvSpPr txBox="1"/>
          <p:nvPr/>
        </p:nvSpPr>
        <p:spPr>
          <a:xfrm>
            <a:off x="35797" y="565091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Níveis de organização do organismo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41DAAC-D1A4-427C-85E1-7D7581BC1B35}"/>
              </a:ext>
            </a:extLst>
          </p:cNvPr>
          <p:cNvSpPr/>
          <p:nvPr/>
        </p:nvSpPr>
        <p:spPr>
          <a:xfrm>
            <a:off x="9352723" y="4722064"/>
            <a:ext cx="2028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de níveis de organização de dois organismos pluricelulares: uma planta e uma pessoa. Ambos os organismos são formados por bilhões de células, organizadas em diferentes estruturas.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51291A-905D-43B4-A4DD-C65623DFF657}"/>
              </a:ext>
            </a:extLst>
          </p:cNvPr>
          <p:cNvSpPr/>
          <p:nvPr/>
        </p:nvSpPr>
        <p:spPr>
          <a:xfrm>
            <a:off x="1039971" y="1610102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Célula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A73D88-8CE6-45C8-A4BC-529630A098D8}"/>
              </a:ext>
            </a:extLst>
          </p:cNvPr>
          <p:cNvSpPr/>
          <p:nvPr/>
        </p:nvSpPr>
        <p:spPr>
          <a:xfrm>
            <a:off x="1008413" y="2712580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Tecido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656B062-C5E1-4EB8-AC5F-CBF78FC57D04}"/>
              </a:ext>
            </a:extLst>
          </p:cNvPr>
          <p:cNvSpPr/>
          <p:nvPr/>
        </p:nvSpPr>
        <p:spPr>
          <a:xfrm>
            <a:off x="1018932" y="3859073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Órgão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0FC2F34-293F-4806-866D-7110EEDB9975}"/>
              </a:ext>
            </a:extLst>
          </p:cNvPr>
          <p:cNvSpPr/>
          <p:nvPr/>
        </p:nvSpPr>
        <p:spPr>
          <a:xfrm>
            <a:off x="1039971" y="4981852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Sistema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8CA479-4382-4422-BEBF-98FB9A14FA11}"/>
              </a:ext>
            </a:extLst>
          </p:cNvPr>
          <p:cNvSpPr/>
          <p:nvPr/>
        </p:nvSpPr>
        <p:spPr>
          <a:xfrm>
            <a:off x="1018932" y="5939015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Organismo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B7F7340D-5D82-43BC-9203-05F9569AAA6B}"/>
              </a:ext>
            </a:extLst>
          </p:cNvPr>
          <p:cNvSpPr/>
          <p:nvPr/>
        </p:nvSpPr>
        <p:spPr>
          <a:xfrm>
            <a:off x="1940537" y="2139334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AF004A9A-C067-4146-A954-476FB0706FA8}"/>
              </a:ext>
            </a:extLst>
          </p:cNvPr>
          <p:cNvSpPr/>
          <p:nvPr/>
        </p:nvSpPr>
        <p:spPr>
          <a:xfrm>
            <a:off x="1940537" y="3306983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0720D7E3-7FBB-4A5D-A4AB-0110852172D6}"/>
              </a:ext>
            </a:extLst>
          </p:cNvPr>
          <p:cNvSpPr/>
          <p:nvPr/>
        </p:nvSpPr>
        <p:spPr>
          <a:xfrm>
            <a:off x="1940536" y="4470457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60085B73-5EB4-4B84-8816-9F050955316D}"/>
              </a:ext>
            </a:extLst>
          </p:cNvPr>
          <p:cNvSpPr/>
          <p:nvPr/>
        </p:nvSpPr>
        <p:spPr>
          <a:xfrm>
            <a:off x="1940535" y="5552244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A04B77B-94C6-FF20-B8C9-EA0F601A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25" y="1469892"/>
            <a:ext cx="6239786" cy="51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2F0A1F9-28AD-48BF-86CC-71188809DA4B}"/>
              </a:ext>
            </a:extLst>
          </p:cNvPr>
          <p:cNvSpPr txBox="1"/>
          <p:nvPr/>
        </p:nvSpPr>
        <p:spPr>
          <a:xfrm>
            <a:off x="35797" y="562366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09F9C9-7A89-4660-961F-9E8810BFE963}"/>
              </a:ext>
            </a:extLst>
          </p:cNvPr>
          <p:cNvSpPr/>
          <p:nvPr/>
        </p:nvSpPr>
        <p:spPr>
          <a:xfrm>
            <a:off x="495137" y="2132187"/>
            <a:ext cx="2533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digestório:</a:t>
            </a:r>
            <a:r>
              <a:rPr lang="pt-BR" dirty="0"/>
              <a:t> responsável pela digestão dos alimentos, absorção de seus nutrientes e eliminação das fezes.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5475CB-9A6A-44BD-8FAF-3BDCDE5B2C92}"/>
              </a:ext>
            </a:extLst>
          </p:cNvPr>
          <p:cNvSpPr/>
          <p:nvPr/>
        </p:nvSpPr>
        <p:spPr>
          <a:xfrm>
            <a:off x="495137" y="4219228"/>
            <a:ext cx="27718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respiratório: </a:t>
            </a:r>
            <a:r>
              <a:rPr lang="pt-BR" dirty="0"/>
              <a:t>responde pela captação de gás oxigênio da atmosfera e eliminação de gás carbônico.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15ECDD7-6167-255E-4522-33C56CC2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2" y="1715870"/>
            <a:ext cx="3965146" cy="434128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5E11848-6F17-EEE7-D438-8D222F3A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095" y="1674540"/>
            <a:ext cx="3756450" cy="43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33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578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CiutadellaRounded-Italic</vt:lpstr>
      <vt:lpstr>CiutadellaRounded-Regular</vt:lpstr>
      <vt:lpstr>FrutigerLTStd-Bold</vt:lpstr>
      <vt:lpstr>FrutigerLTStd-Light</vt:lpstr>
      <vt:lpstr>FrutigerLTStd-LightItalic</vt:lpstr>
      <vt:lpstr>Tema do Office</vt:lpstr>
      <vt:lpstr>Apresentação do PowerPoint</vt:lpstr>
      <vt:lpstr>Apresentação 4 – O ORGANISMO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2023-08-04T13:26:20Z</dcterms:modified>
</cp:coreProperties>
</file>