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9" r:id="rId2"/>
    <p:sldId id="279" r:id="rId3"/>
    <p:sldId id="315" r:id="rId4"/>
    <p:sldId id="316" r:id="rId5"/>
    <p:sldId id="317" r:id="rId6"/>
    <p:sldId id="319" r:id="rId7"/>
    <p:sldId id="320" r:id="rId8"/>
    <p:sldId id="321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8" clrIdx="0"/>
  <p:cmAuthor id="2" name="Lilian Semenichin Nogueira" initials="LSN" lastIdx="3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1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4279" autoAdjust="0"/>
  </p:normalViewPr>
  <p:slideViewPr>
    <p:cSldViewPr snapToGrid="0">
      <p:cViewPr varScale="1">
        <p:scale>
          <a:sx n="68" d="100"/>
          <a:sy n="68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Ênclise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Colocação do pronome oblíquo átono </a:t>
          </a:r>
          <a:r>
            <a:rPr lang="pt-BR" b="1" dirty="0"/>
            <a:t>depois</a:t>
          </a:r>
          <a:r>
            <a:rPr lang="pt-BR" dirty="0"/>
            <a:t> do verbo.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62884786-53BA-45FF-89A5-56926784BF4B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Ex.: Chame-</a:t>
          </a:r>
          <a:r>
            <a:rPr lang="pt-BR" b="1" dirty="0"/>
            <a:t>o</a:t>
          </a:r>
          <a:r>
            <a:rPr lang="pt-BR" dirty="0"/>
            <a:t> agora, por favor.</a:t>
          </a:r>
        </a:p>
      </dgm:t>
    </dgm:pt>
    <dgm:pt modelId="{70A22CC2-D405-4217-B89D-876D9EF3F1EE}" type="parTrans" cxnId="{7BB30500-C13E-4FA1-9BD5-E00522251DAA}">
      <dgm:prSet/>
      <dgm:spPr/>
      <dgm:t>
        <a:bodyPr/>
        <a:lstStyle/>
        <a:p>
          <a:endParaRPr lang="pt-BR"/>
        </a:p>
      </dgm:t>
    </dgm:pt>
    <dgm:pt modelId="{0367DE8D-4DB8-4A01-9D33-BB39AF4F48FD}" type="sibTrans" cxnId="{7BB30500-C13E-4FA1-9BD5-E00522251DAA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1" custLinFactNeighborX="3227" custLinFactNeighborY="1222"/>
      <dgm:spPr/>
    </dgm:pt>
    <dgm:pt modelId="{A13C8866-5B62-4BDB-BBF2-DE40092D29A9}" type="pres">
      <dgm:prSet presAssocID="{CC4BF32C-EB97-40B0-8369-6C8C5C3D0A37}" presName="textNode" presStyleLbl="bgShp" presStyleIdx="0" presStyleCnt="1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2">
        <dgm:presLayoutVars>
          <dgm:bulletEnabled val="1"/>
        </dgm:presLayoutVars>
      </dgm:prSet>
      <dgm:spPr/>
    </dgm:pt>
    <dgm:pt modelId="{1BA14A97-76C6-4D28-816D-5E79B01F10D8}" type="pres">
      <dgm:prSet presAssocID="{A3996699-C4C5-49EB-B704-FE3E17879177}" presName="aSpace2" presStyleCnt="0"/>
      <dgm:spPr/>
    </dgm:pt>
    <dgm:pt modelId="{8B4AEFE2-CEE0-41B2-8AF1-9D584E3B2AE7}" type="pres">
      <dgm:prSet presAssocID="{62884786-53BA-45FF-89A5-56926784BF4B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7BB30500-C13E-4FA1-9BD5-E00522251DAA}" srcId="{CC4BF32C-EB97-40B0-8369-6C8C5C3D0A37}" destId="{62884786-53BA-45FF-89A5-56926784BF4B}" srcOrd="1" destOrd="0" parTransId="{70A22CC2-D405-4217-B89D-876D9EF3F1EE}" sibTransId="{0367DE8D-4DB8-4A01-9D33-BB39AF4F48FD}"/>
    <dgm:cxn modelId="{4D024E05-D3EC-4229-AE9B-28A7BBDAC54D}" type="presOf" srcId="{62884786-53BA-45FF-89A5-56926784BF4B}" destId="{8B4AEFE2-CEE0-41B2-8AF1-9D584E3B2AE7}" srcOrd="0" destOrd="0" presId="urn:microsoft.com/office/officeart/2005/8/layout/lProcess2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8995FD9F-831A-497C-8501-FC03E260FA8D}" type="presOf" srcId="{A3996699-C4C5-49EB-B704-FE3E17879177}" destId="{0F3CE5EC-ECF0-4B1A-BBEC-28BFDD1EBC89}" srcOrd="0" destOrd="0" presId="urn:microsoft.com/office/officeart/2005/8/layout/lProcess2"/>
    <dgm:cxn modelId="{B37819AF-89D3-42F1-AE68-B2B41FDF01D5}" type="presOf" srcId="{C7334CC2-595E-4977-9023-24F256F95D16}" destId="{3304AE23-9C3D-40E4-8667-5F7AA4DF117B}" srcOrd="0" destOrd="0" presId="urn:microsoft.com/office/officeart/2005/8/layout/lProcess2"/>
    <dgm:cxn modelId="{5DDBE1BF-0593-4C0E-BF8E-2BE3E73B7D54}" type="presOf" srcId="{CC4BF32C-EB97-40B0-8369-6C8C5C3D0A37}" destId="{41E1C3A8-BCCF-4167-8F25-32E319A22C2E}" srcOrd="0" destOrd="0" presId="urn:microsoft.com/office/officeart/2005/8/layout/lProcess2"/>
    <dgm:cxn modelId="{EE058CCE-19A7-4E27-829E-EBA8211CBDD7}" type="presOf" srcId="{CC4BF32C-EB97-40B0-8369-6C8C5C3D0A37}" destId="{A13C8866-5B62-4BDB-BBF2-DE40092D29A9}" srcOrd="1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2EDEEAC9-1378-476E-A6CA-7EF0601F0E45}" type="presParOf" srcId="{3304AE23-9C3D-40E4-8667-5F7AA4DF117B}" destId="{EA9ECB81-5257-401E-8FEE-26F2D9B4E3E5}" srcOrd="0" destOrd="0" presId="urn:microsoft.com/office/officeart/2005/8/layout/lProcess2"/>
    <dgm:cxn modelId="{2504A0A6-37EB-4594-A595-CC4FD318F4FE}" type="presParOf" srcId="{EA9ECB81-5257-401E-8FEE-26F2D9B4E3E5}" destId="{41E1C3A8-BCCF-4167-8F25-32E319A22C2E}" srcOrd="0" destOrd="0" presId="urn:microsoft.com/office/officeart/2005/8/layout/lProcess2"/>
    <dgm:cxn modelId="{1DA6659A-0062-4E86-9A0B-FF806BF21D8B}" type="presParOf" srcId="{EA9ECB81-5257-401E-8FEE-26F2D9B4E3E5}" destId="{A13C8866-5B62-4BDB-BBF2-DE40092D29A9}" srcOrd="1" destOrd="0" presId="urn:microsoft.com/office/officeart/2005/8/layout/lProcess2"/>
    <dgm:cxn modelId="{CF3802D4-FEB8-4317-A7E1-B9B8327A430E}" type="presParOf" srcId="{EA9ECB81-5257-401E-8FEE-26F2D9B4E3E5}" destId="{7BD5A8B4-8F3F-4DFE-9338-DA0B789B5F48}" srcOrd="2" destOrd="0" presId="urn:microsoft.com/office/officeart/2005/8/layout/lProcess2"/>
    <dgm:cxn modelId="{F26AB870-6713-4E9D-9A29-4668C1283182}" type="presParOf" srcId="{7BD5A8B4-8F3F-4DFE-9338-DA0B789B5F48}" destId="{2B79F0AF-606E-4DF6-855C-797B37B907BC}" srcOrd="0" destOrd="0" presId="urn:microsoft.com/office/officeart/2005/8/layout/lProcess2"/>
    <dgm:cxn modelId="{43451DD3-0F0A-4CC0-8F1E-5F7078B761F2}" type="presParOf" srcId="{2B79F0AF-606E-4DF6-855C-797B37B907BC}" destId="{0F3CE5EC-ECF0-4B1A-BBEC-28BFDD1EBC89}" srcOrd="0" destOrd="0" presId="urn:microsoft.com/office/officeart/2005/8/layout/lProcess2"/>
    <dgm:cxn modelId="{917BBCF6-5473-48C7-BFA0-F4BFAFD08FF1}" type="presParOf" srcId="{2B79F0AF-606E-4DF6-855C-797B37B907BC}" destId="{1BA14A97-76C6-4D28-816D-5E79B01F10D8}" srcOrd="1" destOrd="0" presId="urn:microsoft.com/office/officeart/2005/8/layout/lProcess2"/>
    <dgm:cxn modelId="{48C39A09-1187-46A9-9683-CC95B343886D}" type="presParOf" srcId="{2B79F0AF-606E-4DF6-855C-797B37B907BC}" destId="{8B4AEFE2-CEE0-41B2-8AF1-9D584E3B2AE7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Próclise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Colocação do pronome oblíquo átono </a:t>
          </a:r>
          <a:r>
            <a:rPr lang="pt-BR" b="1" dirty="0"/>
            <a:t>antes</a:t>
          </a:r>
          <a:r>
            <a:rPr lang="pt-BR" dirty="0"/>
            <a:t> do verbo.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62884786-53BA-45FF-89A5-56926784BF4B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Ex.: O menino que </a:t>
          </a:r>
          <a:r>
            <a:rPr lang="pt-BR" b="1" dirty="0"/>
            <a:t>me</a:t>
          </a:r>
          <a:r>
            <a:rPr lang="pt-BR" dirty="0"/>
            <a:t> encontrou não é o mesmo.</a:t>
          </a:r>
          <a:endParaRPr lang="pt-BR" b="1" dirty="0"/>
        </a:p>
      </dgm:t>
    </dgm:pt>
    <dgm:pt modelId="{70A22CC2-D405-4217-B89D-876D9EF3F1EE}" type="parTrans" cxnId="{7BB30500-C13E-4FA1-9BD5-E00522251DAA}">
      <dgm:prSet/>
      <dgm:spPr/>
      <dgm:t>
        <a:bodyPr/>
        <a:lstStyle/>
        <a:p>
          <a:endParaRPr lang="pt-BR"/>
        </a:p>
      </dgm:t>
    </dgm:pt>
    <dgm:pt modelId="{0367DE8D-4DB8-4A01-9D33-BB39AF4F48FD}" type="sibTrans" cxnId="{7BB30500-C13E-4FA1-9BD5-E00522251DAA}">
      <dgm:prSet/>
      <dgm:spPr/>
      <dgm:t>
        <a:bodyPr/>
        <a:lstStyle/>
        <a:p>
          <a:endParaRPr lang="pt-BR"/>
        </a:p>
      </dgm:t>
    </dgm:pt>
    <dgm:pt modelId="{61092C81-1A07-4662-9BA6-4A906EEBC93B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Ex.: Contar-</a:t>
          </a:r>
          <a:r>
            <a:rPr lang="pt-BR" b="1" dirty="0"/>
            <a:t>te</a:t>
          </a:r>
          <a:r>
            <a:rPr lang="pt-BR" dirty="0"/>
            <a:t>-ei a história de um homem que jamais recorreu à violência: Gandhi.</a:t>
          </a:r>
        </a:p>
      </dgm:t>
    </dgm:pt>
    <dgm:pt modelId="{416AAB3C-53AE-4AEC-AA21-25A9B9CDE832}" type="sibTrans" cxnId="{63A303F6-6CAC-4468-B0D3-B5DFD010A41D}">
      <dgm:prSet/>
      <dgm:spPr/>
      <dgm:t>
        <a:bodyPr/>
        <a:lstStyle/>
        <a:p>
          <a:endParaRPr lang="pt-BR"/>
        </a:p>
      </dgm:t>
    </dgm:pt>
    <dgm:pt modelId="{A54FB429-22E7-4325-9164-9A0AD7A3FE32}" type="parTrans" cxnId="{63A303F6-6CAC-4468-B0D3-B5DFD010A41D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Colocação do pronome oblíquo átono no </a:t>
          </a:r>
          <a:r>
            <a:rPr lang="pt-BR" b="1" dirty="0"/>
            <a:t>meio</a:t>
          </a:r>
          <a:r>
            <a:rPr lang="pt-BR" dirty="0"/>
            <a:t> do verbo.</a:t>
          </a:r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Mesóclise</a:t>
          </a:r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2" custLinFactNeighborX="-104" custLinFactNeighborY="438"/>
      <dgm:spPr/>
    </dgm:pt>
    <dgm:pt modelId="{A13C8866-5B62-4BDB-BBF2-DE40092D29A9}" type="pres">
      <dgm:prSet presAssocID="{CC4BF32C-EB97-40B0-8369-6C8C5C3D0A37}" presName="textNode" presStyleLbl="bgShp" presStyleIdx="0" presStyleCnt="2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4">
        <dgm:presLayoutVars>
          <dgm:bulletEnabled val="1"/>
        </dgm:presLayoutVars>
      </dgm:prSet>
      <dgm:spPr/>
    </dgm:pt>
    <dgm:pt modelId="{1BA14A97-76C6-4D28-816D-5E79B01F10D8}" type="pres">
      <dgm:prSet presAssocID="{A3996699-C4C5-49EB-B704-FE3E17879177}" presName="aSpace2" presStyleCnt="0"/>
      <dgm:spPr/>
    </dgm:pt>
    <dgm:pt modelId="{8B4AEFE2-CEE0-41B2-8AF1-9D584E3B2AE7}" type="pres">
      <dgm:prSet presAssocID="{62884786-53BA-45FF-89A5-56926784BF4B}" presName="childNode" presStyleLbl="node1" presStyleIdx="1" presStyleCnt="4">
        <dgm:presLayoutVars>
          <dgm:bulletEnabled val="1"/>
        </dgm:presLayoutVars>
      </dgm:prSet>
      <dgm:spPr/>
    </dgm:pt>
    <dgm:pt modelId="{DFD5204B-580B-476F-A39E-C2AA98FED6F8}" type="pres">
      <dgm:prSet presAssocID="{CC4BF32C-EB97-40B0-8369-6C8C5C3D0A37}" presName="aSpace" presStyleCnt="0"/>
      <dgm:spPr/>
    </dgm:pt>
    <dgm:pt modelId="{9CD37DCC-0CCA-4541-B0AD-AD84F680E09A}" type="pres">
      <dgm:prSet presAssocID="{3F139636-21F7-4D9D-9A52-F6F00F082B46}" presName="compNode" presStyleCnt="0"/>
      <dgm:spPr/>
    </dgm:pt>
    <dgm:pt modelId="{30693CC0-1274-4719-BE8F-6E2A16A5E0B0}" type="pres">
      <dgm:prSet presAssocID="{3F139636-21F7-4D9D-9A52-F6F00F082B46}" presName="aNode" presStyleLbl="bgShp" presStyleIdx="1" presStyleCnt="2"/>
      <dgm:spPr/>
    </dgm:pt>
    <dgm:pt modelId="{21753F13-9DF2-4CBC-982C-6A8A3C47DE27}" type="pres">
      <dgm:prSet presAssocID="{3F139636-21F7-4D9D-9A52-F6F00F082B46}" presName="textNode" presStyleLbl="bgShp" presStyleIdx="1" presStyleCnt="2"/>
      <dgm:spPr/>
    </dgm:pt>
    <dgm:pt modelId="{CF6A7024-97C5-42AB-8B32-0021F53CF103}" type="pres">
      <dgm:prSet presAssocID="{3F139636-21F7-4D9D-9A52-F6F00F082B46}" presName="compChildNode" presStyleCnt="0"/>
      <dgm:spPr/>
    </dgm:pt>
    <dgm:pt modelId="{3ED2605D-E6EB-4CA9-941B-F05F4DDE4AEC}" type="pres">
      <dgm:prSet presAssocID="{3F139636-21F7-4D9D-9A52-F6F00F082B46}" presName="theInnerList" presStyleCnt="0"/>
      <dgm:spPr/>
    </dgm:pt>
    <dgm:pt modelId="{BC1AE78F-FD35-41EB-AEC8-E5F3F3CED2E2}" type="pres">
      <dgm:prSet presAssocID="{572F2A94-AB23-4814-9304-756E06CD0F06}" presName="childNode" presStyleLbl="node1" presStyleIdx="2" presStyleCnt="4" custLinFactNeighborY="-13680">
        <dgm:presLayoutVars>
          <dgm:bulletEnabled val="1"/>
        </dgm:presLayoutVars>
      </dgm:prSet>
      <dgm:spPr/>
    </dgm:pt>
    <dgm:pt modelId="{B6482FC9-44AA-4BCA-B13A-DF414450AFEB}" type="pres">
      <dgm:prSet presAssocID="{572F2A94-AB23-4814-9304-756E06CD0F06}" presName="aSpace2" presStyleCnt="0"/>
      <dgm:spPr/>
    </dgm:pt>
    <dgm:pt modelId="{54BCE78E-D6AD-490E-BBF9-4CB259292A6D}" type="pres">
      <dgm:prSet presAssocID="{61092C81-1A07-4662-9BA6-4A906EEBC93B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7BB30500-C13E-4FA1-9BD5-E00522251DAA}" srcId="{CC4BF32C-EB97-40B0-8369-6C8C5C3D0A37}" destId="{62884786-53BA-45FF-89A5-56926784BF4B}" srcOrd="1" destOrd="0" parTransId="{70A22CC2-D405-4217-B89D-876D9EF3F1EE}" sibTransId="{0367DE8D-4DB8-4A01-9D33-BB39AF4F48FD}"/>
    <dgm:cxn modelId="{1FA49F19-DD28-455B-9144-EC11C505C27D}" type="presOf" srcId="{572F2A94-AB23-4814-9304-756E06CD0F06}" destId="{BC1AE78F-FD35-41EB-AEC8-E5F3F3CED2E2}" srcOrd="0" destOrd="0" presId="urn:microsoft.com/office/officeart/2005/8/layout/lProcess2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7464835B-B7EF-471C-9BE7-EB9855CFC831}" type="presOf" srcId="{3F139636-21F7-4D9D-9A52-F6F00F082B46}" destId="{30693CC0-1274-4719-BE8F-6E2A16A5E0B0}" srcOrd="0" destOrd="0" presId="urn:microsoft.com/office/officeart/2005/8/layout/lProcess2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ED967777-1969-4DFB-AABD-397DA48D8C49}" type="presOf" srcId="{CC4BF32C-EB97-40B0-8369-6C8C5C3D0A37}" destId="{A13C8866-5B62-4BDB-BBF2-DE40092D29A9}" srcOrd="1" destOrd="0" presId="urn:microsoft.com/office/officeart/2005/8/layout/lProcess2"/>
    <dgm:cxn modelId="{F8668577-2502-4DE8-94F8-240DF1C9EF19}" type="presOf" srcId="{CC4BF32C-EB97-40B0-8369-6C8C5C3D0A37}" destId="{41E1C3A8-BCCF-4167-8F25-32E319A22C2E}" srcOrd="0" destOrd="0" presId="urn:microsoft.com/office/officeart/2005/8/layout/lProcess2"/>
    <dgm:cxn modelId="{C9F6AC87-FBC8-44C6-B1E2-98ADEF676CE7}" type="presOf" srcId="{3F139636-21F7-4D9D-9A52-F6F00F082B46}" destId="{21753F13-9DF2-4CBC-982C-6A8A3C47DE27}" srcOrd="1" destOrd="0" presId="urn:microsoft.com/office/officeart/2005/8/layout/lProcess2"/>
    <dgm:cxn modelId="{B31C7997-4108-46F0-BFA8-0B6424266D42}" type="presOf" srcId="{C7334CC2-595E-4977-9023-24F256F95D16}" destId="{3304AE23-9C3D-40E4-8667-5F7AA4DF117B}" srcOrd="0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068ED5D9-791E-46C2-8B30-B1EF06ACBA2B}" type="presOf" srcId="{61092C81-1A07-4662-9BA6-4A906EEBC93B}" destId="{54BCE78E-D6AD-490E-BBF9-4CB259292A6D}" srcOrd="0" destOrd="0" presId="urn:microsoft.com/office/officeart/2005/8/layout/lProcess2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167F39F0-AE30-4FE9-AD6E-98C2AC295471}" type="presOf" srcId="{A3996699-C4C5-49EB-B704-FE3E17879177}" destId="{0F3CE5EC-ECF0-4B1A-BBEC-28BFDD1EBC89}" srcOrd="0" destOrd="0" presId="urn:microsoft.com/office/officeart/2005/8/layout/lProcess2"/>
    <dgm:cxn modelId="{63A303F6-6CAC-4468-B0D3-B5DFD010A41D}" srcId="{3F139636-21F7-4D9D-9A52-F6F00F082B46}" destId="{61092C81-1A07-4662-9BA6-4A906EEBC93B}" srcOrd="1" destOrd="0" parTransId="{A54FB429-22E7-4325-9164-9A0AD7A3FE32}" sibTransId="{416AAB3C-53AE-4AEC-AA21-25A9B9CDE832}"/>
    <dgm:cxn modelId="{02220EF8-A882-4D34-A0A6-9A7F73D09806}" type="presOf" srcId="{62884786-53BA-45FF-89A5-56926784BF4B}" destId="{8B4AEFE2-CEE0-41B2-8AF1-9D584E3B2AE7}" srcOrd="0" destOrd="0" presId="urn:microsoft.com/office/officeart/2005/8/layout/lProcess2"/>
    <dgm:cxn modelId="{E98A330F-7069-450A-AB8A-3E6E400510E0}" type="presParOf" srcId="{3304AE23-9C3D-40E4-8667-5F7AA4DF117B}" destId="{EA9ECB81-5257-401E-8FEE-26F2D9B4E3E5}" srcOrd="0" destOrd="0" presId="urn:microsoft.com/office/officeart/2005/8/layout/lProcess2"/>
    <dgm:cxn modelId="{C0BFA95B-9341-4C08-8F02-DE4CD4EDEA2C}" type="presParOf" srcId="{EA9ECB81-5257-401E-8FEE-26F2D9B4E3E5}" destId="{41E1C3A8-BCCF-4167-8F25-32E319A22C2E}" srcOrd="0" destOrd="0" presId="urn:microsoft.com/office/officeart/2005/8/layout/lProcess2"/>
    <dgm:cxn modelId="{FB2A5D38-D404-4E95-9E52-AA6396E714F7}" type="presParOf" srcId="{EA9ECB81-5257-401E-8FEE-26F2D9B4E3E5}" destId="{A13C8866-5B62-4BDB-BBF2-DE40092D29A9}" srcOrd="1" destOrd="0" presId="urn:microsoft.com/office/officeart/2005/8/layout/lProcess2"/>
    <dgm:cxn modelId="{07E774EA-FDCD-48CC-8C79-F36B01ECDC50}" type="presParOf" srcId="{EA9ECB81-5257-401E-8FEE-26F2D9B4E3E5}" destId="{7BD5A8B4-8F3F-4DFE-9338-DA0B789B5F48}" srcOrd="2" destOrd="0" presId="urn:microsoft.com/office/officeart/2005/8/layout/lProcess2"/>
    <dgm:cxn modelId="{2BAAB9C6-3A1C-42CC-953F-8FB351F265FC}" type="presParOf" srcId="{7BD5A8B4-8F3F-4DFE-9338-DA0B789B5F48}" destId="{2B79F0AF-606E-4DF6-855C-797B37B907BC}" srcOrd="0" destOrd="0" presId="urn:microsoft.com/office/officeart/2005/8/layout/lProcess2"/>
    <dgm:cxn modelId="{7D398AB2-817D-492C-BAC3-ACD5B7BF7B24}" type="presParOf" srcId="{2B79F0AF-606E-4DF6-855C-797B37B907BC}" destId="{0F3CE5EC-ECF0-4B1A-BBEC-28BFDD1EBC89}" srcOrd="0" destOrd="0" presId="urn:microsoft.com/office/officeart/2005/8/layout/lProcess2"/>
    <dgm:cxn modelId="{11AE1F85-785E-4353-9D3F-0E39FDB598C8}" type="presParOf" srcId="{2B79F0AF-606E-4DF6-855C-797B37B907BC}" destId="{1BA14A97-76C6-4D28-816D-5E79B01F10D8}" srcOrd="1" destOrd="0" presId="urn:microsoft.com/office/officeart/2005/8/layout/lProcess2"/>
    <dgm:cxn modelId="{6EF4BE22-21D1-475C-9BC5-1B290F7A2442}" type="presParOf" srcId="{2B79F0AF-606E-4DF6-855C-797B37B907BC}" destId="{8B4AEFE2-CEE0-41B2-8AF1-9D584E3B2AE7}" srcOrd="2" destOrd="0" presId="urn:microsoft.com/office/officeart/2005/8/layout/lProcess2"/>
    <dgm:cxn modelId="{B32B818B-45F0-4C5C-8806-61C077599B3D}" type="presParOf" srcId="{3304AE23-9C3D-40E4-8667-5F7AA4DF117B}" destId="{DFD5204B-580B-476F-A39E-C2AA98FED6F8}" srcOrd="1" destOrd="0" presId="urn:microsoft.com/office/officeart/2005/8/layout/lProcess2"/>
    <dgm:cxn modelId="{EB0CF5E7-9308-482F-9C9E-AD0FA9197740}" type="presParOf" srcId="{3304AE23-9C3D-40E4-8667-5F7AA4DF117B}" destId="{9CD37DCC-0CCA-4541-B0AD-AD84F680E09A}" srcOrd="2" destOrd="0" presId="urn:microsoft.com/office/officeart/2005/8/layout/lProcess2"/>
    <dgm:cxn modelId="{CFC3A02B-4683-442A-B62E-49AE9E5A780A}" type="presParOf" srcId="{9CD37DCC-0CCA-4541-B0AD-AD84F680E09A}" destId="{30693CC0-1274-4719-BE8F-6E2A16A5E0B0}" srcOrd="0" destOrd="0" presId="urn:microsoft.com/office/officeart/2005/8/layout/lProcess2"/>
    <dgm:cxn modelId="{CB0B57C3-C553-44B0-B8D9-64EC46A349F9}" type="presParOf" srcId="{9CD37DCC-0CCA-4541-B0AD-AD84F680E09A}" destId="{21753F13-9DF2-4CBC-982C-6A8A3C47DE27}" srcOrd="1" destOrd="0" presId="urn:microsoft.com/office/officeart/2005/8/layout/lProcess2"/>
    <dgm:cxn modelId="{7E47F2BC-742E-4D8E-8918-776FF077A96F}" type="presParOf" srcId="{9CD37DCC-0CCA-4541-B0AD-AD84F680E09A}" destId="{CF6A7024-97C5-42AB-8B32-0021F53CF103}" srcOrd="2" destOrd="0" presId="urn:microsoft.com/office/officeart/2005/8/layout/lProcess2"/>
    <dgm:cxn modelId="{A465650B-F983-42FB-97D5-7DFBD13FB2A3}" type="presParOf" srcId="{CF6A7024-97C5-42AB-8B32-0021F53CF103}" destId="{3ED2605D-E6EB-4CA9-941B-F05F4DDE4AEC}" srcOrd="0" destOrd="0" presId="urn:microsoft.com/office/officeart/2005/8/layout/lProcess2"/>
    <dgm:cxn modelId="{2E45D795-DCCA-4C78-9EDE-E3C034FAAA09}" type="presParOf" srcId="{3ED2605D-E6EB-4CA9-941B-F05F4DDE4AEC}" destId="{BC1AE78F-FD35-41EB-AEC8-E5F3F3CED2E2}" srcOrd="0" destOrd="0" presId="urn:microsoft.com/office/officeart/2005/8/layout/lProcess2"/>
    <dgm:cxn modelId="{B7FBEFEB-D098-4F52-B76D-0C623F46CE84}" type="presParOf" srcId="{3ED2605D-E6EB-4CA9-941B-F05F4DDE4AEC}" destId="{B6482FC9-44AA-4BCA-B13A-DF414450AFEB}" srcOrd="1" destOrd="0" presId="urn:microsoft.com/office/officeart/2005/8/layout/lProcess2"/>
    <dgm:cxn modelId="{DA57E636-DC4C-4A45-A81E-923CB4E38922}" type="presParOf" srcId="{3ED2605D-E6EB-4CA9-941B-F05F4DDE4AEC}" destId="{54BCE78E-D6AD-490E-BBF9-4CB259292A6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0" y="0"/>
          <a:ext cx="5369441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Ênclise</a:t>
          </a:r>
        </a:p>
      </dsp:txBody>
      <dsp:txXfrm>
        <a:off x="0" y="0"/>
        <a:ext cx="5369441" cy="1305401"/>
      </dsp:txXfrm>
    </dsp:sp>
    <dsp:sp modelId="{0F3CE5EC-ECF0-4B1A-BBEC-28BFDD1EBC89}">
      <dsp:nvSpPr>
        <dsp:cNvPr id="0" name=""/>
        <dsp:cNvSpPr/>
      </dsp:nvSpPr>
      <dsp:spPr>
        <a:xfrm>
          <a:off x="536944" y="1306676"/>
          <a:ext cx="4295552" cy="131198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Colocação do pronome oblíquo átono </a:t>
          </a:r>
          <a:r>
            <a:rPr lang="pt-BR" sz="2700" b="1" kern="1200" dirty="0"/>
            <a:t>depois</a:t>
          </a:r>
          <a:r>
            <a:rPr lang="pt-BR" sz="2700" kern="1200" dirty="0"/>
            <a:t> do verbo.</a:t>
          </a:r>
        </a:p>
      </dsp:txBody>
      <dsp:txXfrm>
        <a:off x="575371" y="1345103"/>
        <a:ext cx="4218698" cy="1235133"/>
      </dsp:txXfrm>
    </dsp:sp>
    <dsp:sp modelId="{8B4AEFE2-CEE0-41B2-8AF1-9D584E3B2AE7}">
      <dsp:nvSpPr>
        <dsp:cNvPr id="0" name=""/>
        <dsp:cNvSpPr/>
      </dsp:nvSpPr>
      <dsp:spPr>
        <a:xfrm>
          <a:off x="536944" y="2820508"/>
          <a:ext cx="4295552" cy="131198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Ex.: Chame-</a:t>
          </a:r>
          <a:r>
            <a:rPr lang="pt-BR" sz="2700" b="1" kern="1200" dirty="0"/>
            <a:t>o</a:t>
          </a:r>
          <a:r>
            <a:rPr lang="pt-BR" sz="2700" kern="1200" dirty="0"/>
            <a:t> agora, por favor.</a:t>
          </a:r>
        </a:p>
      </dsp:txBody>
      <dsp:txXfrm>
        <a:off x="575371" y="2858935"/>
        <a:ext cx="4218698" cy="12351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Próclise</a:t>
          </a:r>
        </a:p>
      </dsp:txBody>
      <dsp:txXfrm>
        <a:off x="0" y="0"/>
        <a:ext cx="5062686" cy="1305401"/>
      </dsp:txXfrm>
    </dsp:sp>
    <dsp:sp modelId="{0F3CE5EC-ECF0-4B1A-BBEC-28BFDD1EBC89}">
      <dsp:nvSpPr>
        <dsp:cNvPr id="0" name=""/>
        <dsp:cNvSpPr/>
      </dsp:nvSpPr>
      <dsp:spPr>
        <a:xfrm>
          <a:off x="511531" y="1306676"/>
          <a:ext cx="4050149" cy="131198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Colocação do pronome oblíquo átono </a:t>
          </a:r>
          <a:r>
            <a:rPr lang="pt-BR" sz="2500" b="1" kern="1200" dirty="0"/>
            <a:t>antes</a:t>
          </a:r>
          <a:r>
            <a:rPr lang="pt-BR" sz="2500" kern="1200" dirty="0"/>
            <a:t> do verbo.</a:t>
          </a:r>
        </a:p>
      </dsp:txBody>
      <dsp:txXfrm>
        <a:off x="549958" y="1345103"/>
        <a:ext cx="3973295" cy="1235133"/>
      </dsp:txXfrm>
    </dsp:sp>
    <dsp:sp modelId="{8B4AEFE2-CEE0-41B2-8AF1-9D584E3B2AE7}">
      <dsp:nvSpPr>
        <dsp:cNvPr id="0" name=""/>
        <dsp:cNvSpPr/>
      </dsp:nvSpPr>
      <dsp:spPr>
        <a:xfrm>
          <a:off x="511531" y="2820508"/>
          <a:ext cx="4050149" cy="131198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Ex.: O menino que </a:t>
          </a:r>
          <a:r>
            <a:rPr lang="pt-BR" sz="2500" b="1" kern="1200" dirty="0"/>
            <a:t>me</a:t>
          </a:r>
          <a:r>
            <a:rPr lang="pt-BR" sz="2500" kern="1200" dirty="0"/>
            <a:t> encontrou não é o mesmo.</a:t>
          </a:r>
          <a:endParaRPr lang="pt-BR" sz="2500" b="1" kern="1200" dirty="0"/>
        </a:p>
      </dsp:txBody>
      <dsp:txXfrm>
        <a:off x="549958" y="2858935"/>
        <a:ext cx="3973295" cy="1235133"/>
      </dsp:txXfrm>
    </dsp:sp>
    <dsp:sp modelId="{30693CC0-1274-4719-BE8F-6E2A16A5E0B0}">
      <dsp:nvSpPr>
        <dsp:cNvPr id="0" name=""/>
        <dsp:cNvSpPr/>
      </dsp:nvSpPr>
      <dsp:spPr>
        <a:xfrm>
          <a:off x="544765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Mesóclise</a:t>
          </a:r>
        </a:p>
      </dsp:txBody>
      <dsp:txXfrm>
        <a:off x="5447650" y="0"/>
        <a:ext cx="5062686" cy="1305401"/>
      </dsp:txXfrm>
    </dsp:sp>
    <dsp:sp modelId="{BC1AE78F-FD35-41EB-AEC8-E5F3F3CED2E2}">
      <dsp:nvSpPr>
        <dsp:cNvPr id="0" name=""/>
        <dsp:cNvSpPr/>
      </dsp:nvSpPr>
      <dsp:spPr>
        <a:xfrm>
          <a:off x="5953919" y="1279063"/>
          <a:ext cx="4050149" cy="131198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Colocação do pronome oblíquo átono no </a:t>
          </a:r>
          <a:r>
            <a:rPr lang="pt-BR" sz="2500" b="1" kern="1200" dirty="0"/>
            <a:t>meio</a:t>
          </a:r>
          <a:r>
            <a:rPr lang="pt-BR" sz="2500" kern="1200" dirty="0"/>
            <a:t> do verbo.</a:t>
          </a:r>
        </a:p>
      </dsp:txBody>
      <dsp:txXfrm>
        <a:off x="5992346" y="1317490"/>
        <a:ext cx="3973295" cy="1235133"/>
      </dsp:txXfrm>
    </dsp:sp>
    <dsp:sp modelId="{54BCE78E-D6AD-490E-BBF9-4CB259292A6D}">
      <dsp:nvSpPr>
        <dsp:cNvPr id="0" name=""/>
        <dsp:cNvSpPr/>
      </dsp:nvSpPr>
      <dsp:spPr>
        <a:xfrm>
          <a:off x="5953919" y="2820508"/>
          <a:ext cx="4050149" cy="131198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Ex.: Contar-</a:t>
          </a:r>
          <a:r>
            <a:rPr lang="pt-BR" sz="2500" b="1" kern="1200" dirty="0"/>
            <a:t>te</a:t>
          </a:r>
          <a:r>
            <a:rPr lang="pt-BR" sz="2500" kern="1200" dirty="0"/>
            <a:t>-ei a história de um homem que jamais recorreu à violência: Gandhi.</a:t>
          </a:r>
        </a:p>
      </dsp:txBody>
      <dsp:txXfrm>
        <a:off x="5992346" y="2858935"/>
        <a:ext cx="3973295" cy="1235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2CE11-5FD7-9042-95F0-23A3B44A8D5C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69F75-A2D0-664E-923F-0B23D76F13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887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17B76-A275-884C-8154-7B1A95358B3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1BBBC-977C-9B4C-97D0-47AFC7FAC52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539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2161E-9BFD-BF47-9C5C-4AFA7559C77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FDF2-E0BD-1341-B406-A8DBFC2ADE2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1E5B-606F-3C4A-9E99-E7350F8F1CB0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7150-036D-9540-8BCA-6CF0DC4B4058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A9DD-778F-B142-BA85-45F4AECA84F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29D06-5E4E-0D49-A1A5-923D86F9B41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10B93-6E57-5A46-B104-B344325A23F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1575-8880-294F-8BE8-6489613815F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18FD-E440-414A-B95E-CAFD2889EB5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4DD6-4CD8-D541-BB08-9E29ED178451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5950D-4BE9-A746-B9B8-96FD072F04E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D1CEC-CC19-224C-B270-FC1CAC1C428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1E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542260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50" b="1078"/>
          <a:stretch/>
        </p:blipFill>
        <p:spPr bwMode="auto">
          <a:xfrm>
            <a:off x="0" y="-47459"/>
            <a:ext cx="12192000" cy="683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49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pt-BR" dirty="0">
                <a:latin typeface="RobotoBR" pitchFamily="2" charset="0"/>
              </a:rPr>
            </a:br>
            <a:r>
              <a:rPr lang="pt-BR" dirty="0">
                <a:latin typeface="RobotoBR" pitchFamily="2" charset="0"/>
              </a:rPr>
              <a:t>Unidade 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72445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Artigo de opinião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67" y="2208398"/>
            <a:ext cx="10537119" cy="3650142"/>
          </a:xfrm>
        </p:spPr>
        <p:txBody>
          <a:bodyPr>
            <a:normAutofit/>
          </a:bodyPr>
          <a:lstStyle/>
          <a:p>
            <a:r>
              <a:rPr lang="pt-BR" dirty="0"/>
              <a:t>É um gênero argumentativo escrito por um articulista e publicado, geralmente, em jornais e revistas com a finalidade de apresentar o posicionamento de uma pessoa sobre um assunto socialmente relevante e, algumas vezes, controverso. </a:t>
            </a:r>
          </a:p>
          <a:p>
            <a:r>
              <a:rPr lang="pt-BR" dirty="0"/>
              <a:t>Para convencer o leitor de suas ideias, o articulista emprega diversas estratégias argumentativas, as quais buscam comprovar a tese do texto, geralmente, apresentada na introdução.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695980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Regência nominal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81061"/>
          </a:xfrm>
        </p:spPr>
        <p:txBody>
          <a:bodyPr>
            <a:normAutofit/>
          </a:bodyPr>
          <a:lstStyle/>
          <a:p>
            <a:r>
              <a:rPr lang="pt-BR" dirty="0"/>
              <a:t>Alguns nomes (substantivo, adjetivo e advérbio) exigem um termo para completar o seu sentido. O estudo das relações entre os nomes e os seus complementos recebe o nome de </a:t>
            </a:r>
            <a:r>
              <a:rPr lang="pt-BR" b="1" dirty="0"/>
              <a:t>regência nominal</a:t>
            </a:r>
            <a:r>
              <a:rPr lang="pt-BR" dirty="0"/>
              <a:t>. </a:t>
            </a:r>
          </a:p>
          <a:p>
            <a:r>
              <a:rPr lang="pt-BR" dirty="0"/>
              <a:t>O nome que exige um complemento é chamado termo regente. Já o seu complemento recebe o nome de </a:t>
            </a:r>
            <a:r>
              <a:rPr lang="pt-BR" b="1" dirty="0"/>
              <a:t>termo regido</a:t>
            </a:r>
            <a:r>
              <a:rPr lang="pt-BR" dirty="0"/>
              <a:t>. Para relacionar o termo nominal regente ao termo regido, utiliza-se uma preposição.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165" y="4492747"/>
            <a:ext cx="8181669" cy="1328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8577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Crase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>
          <a:xfrm>
            <a:off x="838199" y="2274661"/>
            <a:ext cx="10515600" cy="1154339"/>
          </a:xfrm>
        </p:spPr>
        <p:txBody>
          <a:bodyPr/>
          <a:lstStyle/>
          <a:p>
            <a:pPr lvl="0"/>
            <a:r>
              <a:rPr lang="pt-BR" dirty="0"/>
              <a:t>Na regra geral, sempre ocorre crase quando há a contração da preposição </a:t>
            </a:r>
            <a:r>
              <a:rPr lang="pt-BR" b="1" dirty="0"/>
              <a:t>a</a:t>
            </a:r>
            <a:r>
              <a:rPr lang="pt-BR" dirty="0"/>
              <a:t> com o artigo definido </a:t>
            </a:r>
            <a:r>
              <a:rPr lang="pt-BR" b="1" dirty="0"/>
              <a:t>a</a:t>
            </a:r>
            <a:r>
              <a:rPr lang="pt-BR" dirty="0"/>
              <a:t> ou </a:t>
            </a:r>
            <a:r>
              <a:rPr lang="pt-BR" b="1" dirty="0"/>
              <a:t>as</a:t>
            </a:r>
            <a:r>
              <a:rPr lang="pt-BR" dirty="0"/>
              <a:t>.</a:t>
            </a:r>
          </a:p>
          <a:p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158" y="3799114"/>
            <a:ext cx="9737683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4110396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Editorial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97443" y="2091439"/>
            <a:ext cx="10260417" cy="3501287"/>
          </a:xfrm>
        </p:spPr>
        <p:txBody>
          <a:bodyPr>
            <a:normAutofit/>
          </a:bodyPr>
          <a:lstStyle/>
          <a:p>
            <a:r>
              <a:rPr lang="pt-BR" dirty="0"/>
              <a:t>O </a:t>
            </a:r>
            <a:r>
              <a:rPr lang="pt-BR" b="1" dirty="0"/>
              <a:t>editorial</a:t>
            </a:r>
            <a:r>
              <a:rPr lang="pt-BR" dirty="0"/>
              <a:t> tem o objetivo de expor assuntos socialmente relevantes aos leitores, analisando-os criticamente por meio de estratégias argumentativas e revelando a postura ideológica de um jornal ou de uma revista, por exemplo. Dessa forma, o editorial não é assinado. </a:t>
            </a:r>
          </a:p>
          <a:p>
            <a:endParaRPr lang="pt-BR" dirty="0"/>
          </a:p>
          <a:p>
            <a:r>
              <a:rPr lang="pt-BR" dirty="0"/>
              <a:t>De modo geral, o registro empregado no editorial é predominantemente formal, pois a situação comunicativa exige esse registro.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575716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2795976"/>
              </p:ext>
            </p:extLst>
          </p:nvPr>
        </p:nvGraphicFramePr>
        <p:xfrm>
          <a:off x="6145634" y="1825625"/>
          <a:ext cx="536944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Colocação pronominal</a:t>
            </a:r>
          </a:p>
        </p:txBody>
      </p:sp>
      <p:sp>
        <p:nvSpPr>
          <p:cNvPr id="6" name="Espaço Reservado para Conteúdo 1"/>
          <p:cNvSpPr txBox="1">
            <a:spLocks/>
          </p:cNvSpPr>
          <p:nvPr/>
        </p:nvSpPr>
        <p:spPr>
          <a:xfrm>
            <a:off x="797442" y="2059541"/>
            <a:ext cx="5092995" cy="442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A posição ocupada pelos pronomes oblíquos átonos em relação ao verbo é chamada </a:t>
            </a:r>
            <a:r>
              <a:rPr lang="pt-BR" b="1" dirty="0"/>
              <a:t>colocação pronominal</a:t>
            </a:r>
            <a:r>
              <a:rPr lang="pt-BR" dirty="0"/>
              <a:t>.</a:t>
            </a:r>
          </a:p>
          <a:p>
            <a:r>
              <a:rPr lang="pt-BR" dirty="0"/>
              <a:t>De acordo com a norma-padrão, são três as posições que os pronomes oblíquos átonos podem ocupar em relação ao verbo.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4190507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8982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Colocação pronominal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522376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474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Unidade 7</vt:lpstr>
      <vt:lpstr>Artigo de opinião</vt:lpstr>
      <vt:lpstr>Regência nominal</vt:lpstr>
      <vt:lpstr>Crase</vt:lpstr>
      <vt:lpstr>Editorial</vt:lpstr>
      <vt:lpstr>Colocação pronominal</vt:lpstr>
      <vt:lpstr>Colocação pronominal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98</cp:revision>
  <dcterms:created xsi:type="dcterms:W3CDTF">2019-02-21T18:53:00Z</dcterms:created>
  <dcterms:modified xsi:type="dcterms:W3CDTF">2023-06-13T19:24:22Z</dcterms:modified>
</cp:coreProperties>
</file>