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29" r:id="rId2"/>
    <p:sldId id="274" r:id="rId3"/>
    <p:sldId id="280" r:id="rId4"/>
    <p:sldId id="281" r:id="rId5"/>
    <p:sldId id="282" r:id="rId6"/>
    <p:sldId id="283" r:id="rId7"/>
    <p:sldId id="284" r:id="rId8"/>
    <p:sldId id="285" r:id="rId9"/>
    <p:sldId id="286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a Bairrada" initials="AB" lastIdx="8" clrIdx="0"/>
  <p:cmAuthor id="2" name="Lilian Semenichin Nogueira" initials="LSN" lastIdx="3" clrIdx="1"/>
  <p:cmAuthor id="3" name="Marcia Takeuchi" initials="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1E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29" autoAdjust="0"/>
    <p:restoredTop sz="94279" autoAdjust="0"/>
  </p:normalViewPr>
  <p:slideViewPr>
    <p:cSldViewPr snapToGrid="0">
      <p:cViewPr varScale="1">
        <p:scale>
          <a:sx n="68" d="100"/>
          <a:sy n="68" d="100"/>
        </p:scale>
        <p:origin x="83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334CC2-595E-4977-9023-24F256F95D16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CC4BF32C-EB97-40B0-8369-6C8C5C3D0A37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3800" dirty="0"/>
            <a:t>Substantivas</a:t>
          </a:r>
        </a:p>
      </dgm:t>
    </dgm:pt>
    <dgm:pt modelId="{9913378D-334F-4B89-9257-CC189EC4A053}" type="parTrans" cxnId="{4F1E89D8-1A97-49D1-BB90-569983CBCDA4}">
      <dgm:prSet/>
      <dgm:spPr/>
      <dgm:t>
        <a:bodyPr/>
        <a:lstStyle/>
        <a:p>
          <a:endParaRPr lang="pt-BR"/>
        </a:p>
      </dgm:t>
    </dgm:pt>
    <dgm:pt modelId="{8995FBCD-74A9-4A60-AF3C-2F4DD430109C}" type="sibTrans" cxnId="{4F1E89D8-1A97-49D1-BB90-569983CBCDA4}">
      <dgm:prSet/>
      <dgm:spPr/>
      <dgm:t>
        <a:bodyPr/>
        <a:lstStyle/>
        <a:p>
          <a:endParaRPr lang="pt-BR"/>
        </a:p>
      </dgm:t>
    </dgm:pt>
    <dgm:pt modelId="{A3996699-C4C5-49EB-B704-FE3E17879177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400" dirty="0"/>
            <a:t>Valor equivalente a um substantivo.</a:t>
          </a:r>
        </a:p>
        <a:p>
          <a:r>
            <a:rPr lang="pt-BR" sz="2400" dirty="0"/>
            <a:t>Podem ter função de objeto direto, por exemplo.</a:t>
          </a:r>
        </a:p>
      </dgm:t>
    </dgm:pt>
    <dgm:pt modelId="{35A2975E-4ECC-4975-84DB-A4241035D51F}" type="parTrans" cxnId="{2B603272-6240-4BFE-BA24-9C87F93ED2C4}">
      <dgm:prSet/>
      <dgm:spPr/>
      <dgm:t>
        <a:bodyPr/>
        <a:lstStyle/>
        <a:p>
          <a:endParaRPr lang="pt-BR"/>
        </a:p>
      </dgm:t>
    </dgm:pt>
    <dgm:pt modelId="{2E830F46-6D81-4B51-B496-2991C6617C85}" type="sibTrans" cxnId="{2B603272-6240-4BFE-BA24-9C87F93ED2C4}">
      <dgm:prSet/>
      <dgm:spPr/>
      <dgm:t>
        <a:bodyPr/>
        <a:lstStyle/>
        <a:p>
          <a:endParaRPr lang="pt-BR"/>
        </a:p>
      </dgm:t>
    </dgm:pt>
    <dgm:pt modelId="{3F139636-21F7-4D9D-9A52-F6F00F082B46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3800" dirty="0"/>
            <a:t>Adjetivas</a:t>
          </a:r>
        </a:p>
      </dgm:t>
    </dgm:pt>
    <dgm:pt modelId="{C62F5CE4-B787-433E-90E3-1E3763450E9E}" type="parTrans" cxnId="{53F8D02C-99C8-464A-AB41-1DF29552B347}">
      <dgm:prSet/>
      <dgm:spPr/>
      <dgm:t>
        <a:bodyPr/>
        <a:lstStyle/>
        <a:p>
          <a:endParaRPr lang="pt-BR"/>
        </a:p>
      </dgm:t>
    </dgm:pt>
    <dgm:pt modelId="{0E008A32-2C23-4E98-B291-1E4B76A03A68}" type="sibTrans" cxnId="{53F8D02C-99C8-464A-AB41-1DF29552B347}">
      <dgm:prSet/>
      <dgm:spPr/>
      <dgm:t>
        <a:bodyPr/>
        <a:lstStyle/>
        <a:p>
          <a:endParaRPr lang="pt-BR"/>
        </a:p>
      </dgm:t>
    </dgm:pt>
    <dgm:pt modelId="{572F2A94-AB23-4814-9304-756E06CD0F06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400" dirty="0"/>
            <a:t>Valor equivalente a um adjetivo.</a:t>
          </a:r>
        </a:p>
        <a:p>
          <a:r>
            <a:rPr lang="pt-BR" sz="2400" dirty="0"/>
            <a:t>Têm função de adjunto adnominal. </a:t>
          </a:r>
        </a:p>
      </dgm:t>
    </dgm:pt>
    <dgm:pt modelId="{50979239-826D-42D1-B39C-C1AEE7436865}" type="parTrans" cxnId="{9ABACBEC-326B-4C6E-9F1B-B18D01F6D5E7}">
      <dgm:prSet/>
      <dgm:spPr/>
      <dgm:t>
        <a:bodyPr/>
        <a:lstStyle/>
        <a:p>
          <a:endParaRPr lang="pt-BR"/>
        </a:p>
      </dgm:t>
    </dgm:pt>
    <dgm:pt modelId="{97F63067-EEA3-4BC2-BDE0-E367E226ED6A}" type="sibTrans" cxnId="{9ABACBEC-326B-4C6E-9F1B-B18D01F6D5E7}">
      <dgm:prSet/>
      <dgm:spPr/>
      <dgm:t>
        <a:bodyPr/>
        <a:lstStyle/>
        <a:p>
          <a:endParaRPr lang="pt-BR"/>
        </a:p>
      </dgm:t>
    </dgm:pt>
    <dgm:pt modelId="{1EB91B7C-C6F1-4C1A-8D82-1FC8CB650B0C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3800" dirty="0"/>
            <a:t>Adverbiais</a:t>
          </a:r>
        </a:p>
      </dgm:t>
    </dgm:pt>
    <dgm:pt modelId="{55F38650-9B42-4AD9-816E-D2BA65633B6C}" type="parTrans" cxnId="{0E62BC97-9DE4-4642-82A1-20709A3684D0}">
      <dgm:prSet/>
      <dgm:spPr/>
      <dgm:t>
        <a:bodyPr/>
        <a:lstStyle/>
        <a:p>
          <a:endParaRPr lang="pt-BR"/>
        </a:p>
      </dgm:t>
    </dgm:pt>
    <dgm:pt modelId="{A72D830F-7B3C-4808-9F80-53AC09269D49}" type="sibTrans" cxnId="{0E62BC97-9DE4-4642-82A1-20709A3684D0}">
      <dgm:prSet/>
      <dgm:spPr/>
      <dgm:t>
        <a:bodyPr/>
        <a:lstStyle/>
        <a:p>
          <a:endParaRPr lang="pt-BR"/>
        </a:p>
      </dgm:t>
    </dgm:pt>
    <dgm:pt modelId="{7B1CDF8E-0FCC-45E3-AD9B-DD6FE0884E0C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400" dirty="0"/>
            <a:t>Valor equivalente a um advérbio.</a:t>
          </a:r>
        </a:p>
        <a:p>
          <a:r>
            <a:rPr lang="pt-BR" sz="2400" dirty="0"/>
            <a:t>Têm função de adjunto adverbial.</a:t>
          </a:r>
        </a:p>
      </dgm:t>
    </dgm:pt>
    <dgm:pt modelId="{3E7B90C5-CC41-445A-80B2-3FC15ED57A7B}" type="parTrans" cxnId="{7E39315E-D813-44F5-A294-0649141DD60A}">
      <dgm:prSet/>
      <dgm:spPr/>
      <dgm:t>
        <a:bodyPr/>
        <a:lstStyle/>
        <a:p>
          <a:endParaRPr lang="pt-BR"/>
        </a:p>
      </dgm:t>
    </dgm:pt>
    <dgm:pt modelId="{89C54211-8A14-4894-8AB0-9C533ED0A2A8}" type="sibTrans" cxnId="{7E39315E-D813-44F5-A294-0649141DD60A}">
      <dgm:prSet/>
      <dgm:spPr/>
      <dgm:t>
        <a:bodyPr/>
        <a:lstStyle/>
        <a:p>
          <a:endParaRPr lang="pt-BR"/>
        </a:p>
      </dgm:t>
    </dgm:pt>
    <dgm:pt modelId="{24A7A5F2-4D48-4676-ACD9-CC035971EBD5}" type="pres">
      <dgm:prSet presAssocID="{C7334CC2-595E-4977-9023-24F256F95D16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3A2921C-B63E-4292-933D-B4F054449DA2}" type="pres">
      <dgm:prSet presAssocID="{CC4BF32C-EB97-40B0-8369-6C8C5C3D0A37}" presName="vertOne" presStyleCnt="0"/>
      <dgm:spPr/>
    </dgm:pt>
    <dgm:pt modelId="{2B785FA1-9C7A-4649-B5C5-13F57B95C967}" type="pres">
      <dgm:prSet presAssocID="{CC4BF32C-EB97-40B0-8369-6C8C5C3D0A37}" presName="txOne" presStyleLbl="node0" presStyleIdx="0" presStyleCnt="3">
        <dgm:presLayoutVars>
          <dgm:chPref val="3"/>
        </dgm:presLayoutVars>
      </dgm:prSet>
      <dgm:spPr/>
    </dgm:pt>
    <dgm:pt modelId="{F2FDEF17-D279-4CAE-950E-D61C558D861D}" type="pres">
      <dgm:prSet presAssocID="{CC4BF32C-EB97-40B0-8369-6C8C5C3D0A37}" presName="parTransOne" presStyleCnt="0"/>
      <dgm:spPr/>
    </dgm:pt>
    <dgm:pt modelId="{5145DA52-EB7E-40A3-B4B4-77A6A705FE12}" type="pres">
      <dgm:prSet presAssocID="{CC4BF32C-EB97-40B0-8369-6C8C5C3D0A37}" presName="horzOne" presStyleCnt="0"/>
      <dgm:spPr/>
    </dgm:pt>
    <dgm:pt modelId="{F601278D-855D-4E45-9D67-EE37C317EB72}" type="pres">
      <dgm:prSet presAssocID="{A3996699-C4C5-49EB-B704-FE3E17879177}" presName="vertTwo" presStyleCnt="0"/>
      <dgm:spPr/>
    </dgm:pt>
    <dgm:pt modelId="{610C768D-EF20-4BA0-BE03-EC2AAC403BB9}" type="pres">
      <dgm:prSet presAssocID="{A3996699-C4C5-49EB-B704-FE3E17879177}" presName="txTwo" presStyleLbl="node2" presStyleIdx="0" presStyleCnt="3">
        <dgm:presLayoutVars>
          <dgm:chPref val="3"/>
        </dgm:presLayoutVars>
      </dgm:prSet>
      <dgm:spPr/>
    </dgm:pt>
    <dgm:pt modelId="{33391983-2131-403E-B1CB-69700CC66613}" type="pres">
      <dgm:prSet presAssocID="{A3996699-C4C5-49EB-B704-FE3E17879177}" presName="horzTwo" presStyleCnt="0"/>
      <dgm:spPr/>
    </dgm:pt>
    <dgm:pt modelId="{4A08B2C1-A6DE-4FE8-9C52-4DCC0C01B6D1}" type="pres">
      <dgm:prSet presAssocID="{8995FBCD-74A9-4A60-AF3C-2F4DD430109C}" presName="sibSpaceOne" presStyleCnt="0"/>
      <dgm:spPr/>
    </dgm:pt>
    <dgm:pt modelId="{8999D43F-CCE8-4D0B-893F-84BD777C6893}" type="pres">
      <dgm:prSet presAssocID="{3F139636-21F7-4D9D-9A52-F6F00F082B46}" presName="vertOne" presStyleCnt="0"/>
      <dgm:spPr/>
    </dgm:pt>
    <dgm:pt modelId="{B52C9E8F-ABB7-4C48-950A-08E3707DE116}" type="pres">
      <dgm:prSet presAssocID="{3F139636-21F7-4D9D-9A52-F6F00F082B46}" presName="txOne" presStyleLbl="node0" presStyleIdx="1" presStyleCnt="3">
        <dgm:presLayoutVars>
          <dgm:chPref val="3"/>
        </dgm:presLayoutVars>
      </dgm:prSet>
      <dgm:spPr/>
    </dgm:pt>
    <dgm:pt modelId="{E77E5677-612F-40D5-BB91-3074CCCD69F8}" type="pres">
      <dgm:prSet presAssocID="{3F139636-21F7-4D9D-9A52-F6F00F082B46}" presName="parTransOne" presStyleCnt="0"/>
      <dgm:spPr/>
    </dgm:pt>
    <dgm:pt modelId="{87978032-4153-4F4D-8350-25630F0C5B9C}" type="pres">
      <dgm:prSet presAssocID="{3F139636-21F7-4D9D-9A52-F6F00F082B46}" presName="horzOne" presStyleCnt="0"/>
      <dgm:spPr/>
    </dgm:pt>
    <dgm:pt modelId="{0539EC3E-8F10-43EF-8D9F-12199AFE4EE1}" type="pres">
      <dgm:prSet presAssocID="{572F2A94-AB23-4814-9304-756E06CD0F06}" presName="vertTwo" presStyleCnt="0"/>
      <dgm:spPr/>
    </dgm:pt>
    <dgm:pt modelId="{296A4A49-0604-4B89-8025-4B58BFA94152}" type="pres">
      <dgm:prSet presAssocID="{572F2A94-AB23-4814-9304-756E06CD0F06}" presName="txTwo" presStyleLbl="node2" presStyleIdx="1" presStyleCnt="3">
        <dgm:presLayoutVars>
          <dgm:chPref val="3"/>
        </dgm:presLayoutVars>
      </dgm:prSet>
      <dgm:spPr/>
    </dgm:pt>
    <dgm:pt modelId="{B3A30903-A677-45B2-9355-02520ED9535E}" type="pres">
      <dgm:prSet presAssocID="{572F2A94-AB23-4814-9304-756E06CD0F06}" presName="horzTwo" presStyleCnt="0"/>
      <dgm:spPr/>
    </dgm:pt>
    <dgm:pt modelId="{31528F9A-1824-44A5-B2A9-3A9A838179C1}" type="pres">
      <dgm:prSet presAssocID="{0E008A32-2C23-4E98-B291-1E4B76A03A68}" presName="sibSpaceOne" presStyleCnt="0"/>
      <dgm:spPr/>
    </dgm:pt>
    <dgm:pt modelId="{58ED0D6B-5451-4965-8E84-77F7FD0A43BB}" type="pres">
      <dgm:prSet presAssocID="{1EB91B7C-C6F1-4C1A-8D82-1FC8CB650B0C}" presName="vertOne" presStyleCnt="0"/>
      <dgm:spPr/>
    </dgm:pt>
    <dgm:pt modelId="{1B8A5166-B30C-4A5E-880B-6D83488822DA}" type="pres">
      <dgm:prSet presAssocID="{1EB91B7C-C6F1-4C1A-8D82-1FC8CB650B0C}" presName="txOne" presStyleLbl="node0" presStyleIdx="2" presStyleCnt="3">
        <dgm:presLayoutVars>
          <dgm:chPref val="3"/>
        </dgm:presLayoutVars>
      </dgm:prSet>
      <dgm:spPr/>
    </dgm:pt>
    <dgm:pt modelId="{DC794CE9-1084-477F-A874-DF5375D50352}" type="pres">
      <dgm:prSet presAssocID="{1EB91B7C-C6F1-4C1A-8D82-1FC8CB650B0C}" presName="parTransOne" presStyleCnt="0"/>
      <dgm:spPr/>
    </dgm:pt>
    <dgm:pt modelId="{EDCCDA65-9438-4361-A5AF-B3AC831745F7}" type="pres">
      <dgm:prSet presAssocID="{1EB91B7C-C6F1-4C1A-8D82-1FC8CB650B0C}" presName="horzOne" presStyleCnt="0"/>
      <dgm:spPr/>
    </dgm:pt>
    <dgm:pt modelId="{C5530CF4-ECDC-47D6-A592-D1FF783283D5}" type="pres">
      <dgm:prSet presAssocID="{7B1CDF8E-0FCC-45E3-AD9B-DD6FE0884E0C}" presName="vertTwo" presStyleCnt="0"/>
      <dgm:spPr/>
    </dgm:pt>
    <dgm:pt modelId="{F304FB42-5A03-4ABF-B26D-D0CA6676E5ED}" type="pres">
      <dgm:prSet presAssocID="{7B1CDF8E-0FCC-45E3-AD9B-DD6FE0884E0C}" presName="txTwo" presStyleLbl="node2" presStyleIdx="2" presStyleCnt="3">
        <dgm:presLayoutVars>
          <dgm:chPref val="3"/>
        </dgm:presLayoutVars>
      </dgm:prSet>
      <dgm:spPr/>
    </dgm:pt>
    <dgm:pt modelId="{9F328BBD-8383-4A5C-A521-66A6CDA7DBC1}" type="pres">
      <dgm:prSet presAssocID="{7B1CDF8E-0FCC-45E3-AD9B-DD6FE0884E0C}" presName="horzTwo" presStyleCnt="0"/>
      <dgm:spPr/>
    </dgm:pt>
  </dgm:ptLst>
  <dgm:cxnLst>
    <dgm:cxn modelId="{9141EB04-1DA3-4630-A388-043EB73C8ABB}" type="presOf" srcId="{1EB91B7C-C6F1-4C1A-8D82-1FC8CB650B0C}" destId="{1B8A5166-B30C-4A5E-880B-6D83488822DA}" srcOrd="0" destOrd="0" presId="urn:microsoft.com/office/officeart/2005/8/layout/hierarchy4"/>
    <dgm:cxn modelId="{2404FE16-D585-422C-86C1-D0D12F4736A9}" type="presOf" srcId="{572F2A94-AB23-4814-9304-756E06CD0F06}" destId="{296A4A49-0604-4B89-8025-4B58BFA94152}" srcOrd="0" destOrd="0" presId="urn:microsoft.com/office/officeart/2005/8/layout/hierarchy4"/>
    <dgm:cxn modelId="{53F8D02C-99C8-464A-AB41-1DF29552B347}" srcId="{C7334CC2-595E-4977-9023-24F256F95D16}" destId="{3F139636-21F7-4D9D-9A52-F6F00F082B46}" srcOrd="1" destOrd="0" parTransId="{C62F5CE4-B787-433E-90E3-1E3763450E9E}" sibTransId="{0E008A32-2C23-4E98-B291-1E4B76A03A68}"/>
    <dgm:cxn modelId="{7E39315E-D813-44F5-A294-0649141DD60A}" srcId="{1EB91B7C-C6F1-4C1A-8D82-1FC8CB650B0C}" destId="{7B1CDF8E-0FCC-45E3-AD9B-DD6FE0884E0C}" srcOrd="0" destOrd="0" parTransId="{3E7B90C5-CC41-445A-80B2-3FC15ED57A7B}" sibTransId="{89C54211-8A14-4894-8AB0-9C533ED0A2A8}"/>
    <dgm:cxn modelId="{2180C863-023D-4FD1-8759-FE0758F2C2B0}" type="presOf" srcId="{3F139636-21F7-4D9D-9A52-F6F00F082B46}" destId="{B52C9E8F-ABB7-4C48-950A-08E3707DE116}" srcOrd="0" destOrd="0" presId="urn:microsoft.com/office/officeart/2005/8/layout/hierarchy4"/>
    <dgm:cxn modelId="{2B603272-6240-4BFE-BA24-9C87F93ED2C4}" srcId="{CC4BF32C-EB97-40B0-8369-6C8C5C3D0A37}" destId="{A3996699-C4C5-49EB-B704-FE3E17879177}" srcOrd="0" destOrd="0" parTransId="{35A2975E-4ECC-4975-84DB-A4241035D51F}" sibTransId="{2E830F46-6D81-4B51-B496-2991C6617C85}"/>
    <dgm:cxn modelId="{0E62BC97-9DE4-4642-82A1-20709A3684D0}" srcId="{C7334CC2-595E-4977-9023-24F256F95D16}" destId="{1EB91B7C-C6F1-4C1A-8D82-1FC8CB650B0C}" srcOrd="2" destOrd="0" parTransId="{55F38650-9B42-4AD9-816E-D2BA65633B6C}" sibTransId="{A72D830F-7B3C-4808-9F80-53AC09269D49}"/>
    <dgm:cxn modelId="{29B1BBA0-1836-431B-AACA-2504BC1D2269}" type="presOf" srcId="{A3996699-C4C5-49EB-B704-FE3E17879177}" destId="{610C768D-EF20-4BA0-BE03-EC2AAC403BB9}" srcOrd="0" destOrd="0" presId="urn:microsoft.com/office/officeart/2005/8/layout/hierarchy4"/>
    <dgm:cxn modelId="{FD2B5EA2-97EC-4634-A593-6F63580CEF29}" type="presOf" srcId="{CC4BF32C-EB97-40B0-8369-6C8C5C3D0A37}" destId="{2B785FA1-9C7A-4649-B5C5-13F57B95C967}" srcOrd="0" destOrd="0" presId="urn:microsoft.com/office/officeart/2005/8/layout/hierarchy4"/>
    <dgm:cxn modelId="{3F1FECC2-D021-41BA-BC98-B06F56DD9CBF}" type="presOf" srcId="{7B1CDF8E-0FCC-45E3-AD9B-DD6FE0884E0C}" destId="{F304FB42-5A03-4ABF-B26D-D0CA6676E5ED}" srcOrd="0" destOrd="0" presId="urn:microsoft.com/office/officeart/2005/8/layout/hierarchy4"/>
    <dgm:cxn modelId="{4F1E89D8-1A97-49D1-BB90-569983CBCDA4}" srcId="{C7334CC2-595E-4977-9023-24F256F95D16}" destId="{CC4BF32C-EB97-40B0-8369-6C8C5C3D0A37}" srcOrd="0" destOrd="0" parTransId="{9913378D-334F-4B89-9257-CC189EC4A053}" sibTransId="{8995FBCD-74A9-4A60-AF3C-2F4DD430109C}"/>
    <dgm:cxn modelId="{867723DC-61B3-4A76-B92E-A4052461E47A}" type="presOf" srcId="{C7334CC2-595E-4977-9023-24F256F95D16}" destId="{24A7A5F2-4D48-4676-ACD9-CC035971EBD5}" srcOrd="0" destOrd="0" presId="urn:microsoft.com/office/officeart/2005/8/layout/hierarchy4"/>
    <dgm:cxn modelId="{9ABACBEC-326B-4C6E-9F1B-B18D01F6D5E7}" srcId="{3F139636-21F7-4D9D-9A52-F6F00F082B46}" destId="{572F2A94-AB23-4814-9304-756E06CD0F06}" srcOrd="0" destOrd="0" parTransId="{50979239-826D-42D1-B39C-C1AEE7436865}" sibTransId="{97F63067-EEA3-4BC2-BDE0-E367E226ED6A}"/>
    <dgm:cxn modelId="{96A679C4-BF28-4C8F-A66D-00149CAC1C3D}" type="presParOf" srcId="{24A7A5F2-4D48-4676-ACD9-CC035971EBD5}" destId="{63A2921C-B63E-4292-933D-B4F054449DA2}" srcOrd="0" destOrd="0" presId="urn:microsoft.com/office/officeart/2005/8/layout/hierarchy4"/>
    <dgm:cxn modelId="{210A1F85-9904-49FC-8158-1D465080764B}" type="presParOf" srcId="{63A2921C-B63E-4292-933D-B4F054449DA2}" destId="{2B785FA1-9C7A-4649-B5C5-13F57B95C967}" srcOrd="0" destOrd="0" presId="urn:microsoft.com/office/officeart/2005/8/layout/hierarchy4"/>
    <dgm:cxn modelId="{8273C3A2-C3EC-484E-BF1E-9EFC361D63FB}" type="presParOf" srcId="{63A2921C-B63E-4292-933D-B4F054449DA2}" destId="{F2FDEF17-D279-4CAE-950E-D61C558D861D}" srcOrd="1" destOrd="0" presId="urn:microsoft.com/office/officeart/2005/8/layout/hierarchy4"/>
    <dgm:cxn modelId="{DDAC9307-FCC6-4C86-8C1C-D7B79080A2CF}" type="presParOf" srcId="{63A2921C-B63E-4292-933D-B4F054449DA2}" destId="{5145DA52-EB7E-40A3-B4B4-77A6A705FE12}" srcOrd="2" destOrd="0" presId="urn:microsoft.com/office/officeart/2005/8/layout/hierarchy4"/>
    <dgm:cxn modelId="{A0978A22-04EE-4018-9188-311B1A4F398D}" type="presParOf" srcId="{5145DA52-EB7E-40A3-B4B4-77A6A705FE12}" destId="{F601278D-855D-4E45-9D67-EE37C317EB72}" srcOrd="0" destOrd="0" presId="urn:microsoft.com/office/officeart/2005/8/layout/hierarchy4"/>
    <dgm:cxn modelId="{6CD6383E-A4AC-4D70-BB63-BA3023D7F7E9}" type="presParOf" srcId="{F601278D-855D-4E45-9D67-EE37C317EB72}" destId="{610C768D-EF20-4BA0-BE03-EC2AAC403BB9}" srcOrd="0" destOrd="0" presId="urn:microsoft.com/office/officeart/2005/8/layout/hierarchy4"/>
    <dgm:cxn modelId="{57EEC733-45ED-4FE8-AD38-91CF24DEAE30}" type="presParOf" srcId="{F601278D-855D-4E45-9D67-EE37C317EB72}" destId="{33391983-2131-403E-B1CB-69700CC66613}" srcOrd="1" destOrd="0" presId="urn:microsoft.com/office/officeart/2005/8/layout/hierarchy4"/>
    <dgm:cxn modelId="{ED1C720A-F4C6-4B1E-A99D-606D2DF24DA5}" type="presParOf" srcId="{24A7A5F2-4D48-4676-ACD9-CC035971EBD5}" destId="{4A08B2C1-A6DE-4FE8-9C52-4DCC0C01B6D1}" srcOrd="1" destOrd="0" presId="urn:microsoft.com/office/officeart/2005/8/layout/hierarchy4"/>
    <dgm:cxn modelId="{BCE7DF31-458A-48A4-B330-328A0FD82D65}" type="presParOf" srcId="{24A7A5F2-4D48-4676-ACD9-CC035971EBD5}" destId="{8999D43F-CCE8-4D0B-893F-84BD777C6893}" srcOrd="2" destOrd="0" presId="urn:microsoft.com/office/officeart/2005/8/layout/hierarchy4"/>
    <dgm:cxn modelId="{FFD41964-52EE-45B8-8B1F-338474E0442B}" type="presParOf" srcId="{8999D43F-CCE8-4D0B-893F-84BD777C6893}" destId="{B52C9E8F-ABB7-4C48-950A-08E3707DE116}" srcOrd="0" destOrd="0" presId="urn:microsoft.com/office/officeart/2005/8/layout/hierarchy4"/>
    <dgm:cxn modelId="{54D80545-6AF7-43F3-A628-6BF291AB9757}" type="presParOf" srcId="{8999D43F-CCE8-4D0B-893F-84BD777C6893}" destId="{E77E5677-612F-40D5-BB91-3074CCCD69F8}" srcOrd="1" destOrd="0" presId="urn:microsoft.com/office/officeart/2005/8/layout/hierarchy4"/>
    <dgm:cxn modelId="{F3664B7A-06AF-4C39-A0F6-C2E5578B2384}" type="presParOf" srcId="{8999D43F-CCE8-4D0B-893F-84BD777C6893}" destId="{87978032-4153-4F4D-8350-25630F0C5B9C}" srcOrd="2" destOrd="0" presId="urn:microsoft.com/office/officeart/2005/8/layout/hierarchy4"/>
    <dgm:cxn modelId="{3F10EB9D-D30F-427F-866F-7454411415CF}" type="presParOf" srcId="{87978032-4153-4F4D-8350-25630F0C5B9C}" destId="{0539EC3E-8F10-43EF-8D9F-12199AFE4EE1}" srcOrd="0" destOrd="0" presId="urn:microsoft.com/office/officeart/2005/8/layout/hierarchy4"/>
    <dgm:cxn modelId="{2224A39E-5885-444F-979D-3E0155A97878}" type="presParOf" srcId="{0539EC3E-8F10-43EF-8D9F-12199AFE4EE1}" destId="{296A4A49-0604-4B89-8025-4B58BFA94152}" srcOrd="0" destOrd="0" presId="urn:microsoft.com/office/officeart/2005/8/layout/hierarchy4"/>
    <dgm:cxn modelId="{EB0741DF-09E4-468D-917F-3A88E63738BB}" type="presParOf" srcId="{0539EC3E-8F10-43EF-8D9F-12199AFE4EE1}" destId="{B3A30903-A677-45B2-9355-02520ED9535E}" srcOrd="1" destOrd="0" presId="urn:microsoft.com/office/officeart/2005/8/layout/hierarchy4"/>
    <dgm:cxn modelId="{0C909226-2008-4A18-8DBB-E8BFCA6158B4}" type="presParOf" srcId="{24A7A5F2-4D48-4676-ACD9-CC035971EBD5}" destId="{31528F9A-1824-44A5-B2A9-3A9A838179C1}" srcOrd="3" destOrd="0" presId="urn:microsoft.com/office/officeart/2005/8/layout/hierarchy4"/>
    <dgm:cxn modelId="{4CEED846-9871-4B3B-B857-ECF8F207A3F8}" type="presParOf" srcId="{24A7A5F2-4D48-4676-ACD9-CC035971EBD5}" destId="{58ED0D6B-5451-4965-8E84-77F7FD0A43BB}" srcOrd="4" destOrd="0" presId="urn:microsoft.com/office/officeart/2005/8/layout/hierarchy4"/>
    <dgm:cxn modelId="{121AEC91-C082-41DD-8D1A-EA529893A489}" type="presParOf" srcId="{58ED0D6B-5451-4965-8E84-77F7FD0A43BB}" destId="{1B8A5166-B30C-4A5E-880B-6D83488822DA}" srcOrd="0" destOrd="0" presId="urn:microsoft.com/office/officeart/2005/8/layout/hierarchy4"/>
    <dgm:cxn modelId="{2AF4906F-A67E-46E9-B377-97B94160900A}" type="presParOf" srcId="{58ED0D6B-5451-4965-8E84-77F7FD0A43BB}" destId="{DC794CE9-1084-477F-A874-DF5375D50352}" srcOrd="1" destOrd="0" presId="urn:microsoft.com/office/officeart/2005/8/layout/hierarchy4"/>
    <dgm:cxn modelId="{3DC58BAA-2B10-4788-A97B-44D56F6E2D36}" type="presParOf" srcId="{58ED0D6B-5451-4965-8E84-77F7FD0A43BB}" destId="{EDCCDA65-9438-4361-A5AF-B3AC831745F7}" srcOrd="2" destOrd="0" presId="urn:microsoft.com/office/officeart/2005/8/layout/hierarchy4"/>
    <dgm:cxn modelId="{D6850170-C460-4DAD-827C-7083A3D92669}" type="presParOf" srcId="{EDCCDA65-9438-4361-A5AF-B3AC831745F7}" destId="{C5530CF4-ECDC-47D6-A592-D1FF783283D5}" srcOrd="0" destOrd="0" presId="urn:microsoft.com/office/officeart/2005/8/layout/hierarchy4"/>
    <dgm:cxn modelId="{496609F3-6858-487D-B554-34E2E2C1BC3C}" type="presParOf" srcId="{C5530CF4-ECDC-47D6-A592-D1FF783283D5}" destId="{F304FB42-5A03-4ABF-B26D-D0CA6676E5ED}" srcOrd="0" destOrd="0" presId="urn:microsoft.com/office/officeart/2005/8/layout/hierarchy4"/>
    <dgm:cxn modelId="{5F76838C-4AD1-41DD-9A96-B9BC872F25AE}" type="presParOf" srcId="{C5530CF4-ECDC-47D6-A592-D1FF783283D5}" destId="{9F328BBD-8383-4A5C-A521-66A6CDA7DBC1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785FA1-9C7A-4649-B5C5-13F57B95C967}">
      <dsp:nvSpPr>
        <dsp:cNvPr id="0" name=""/>
        <dsp:cNvSpPr/>
      </dsp:nvSpPr>
      <dsp:spPr>
        <a:xfrm>
          <a:off x="7784" y="230"/>
          <a:ext cx="3147491" cy="203756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800" kern="1200" dirty="0"/>
            <a:t>Substantivas</a:t>
          </a:r>
        </a:p>
      </dsp:txBody>
      <dsp:txXfrm>
        <a:off x="67462" y="59908"/>
        <a:ext cx="3028135" cy="1918209"/>
      </dsp:txXfrm>
    </dsp:sp>
    <dsp:sp modelId="{610C768D-EF20-4BA0-BE03-EC2AAC403BB9}">
      <dsp:nvSpPr>
        <dsp:cNvPr id="0" name=""/>
        <dsp:cNvSpPr/>
      </dsp:nvSpPr>
      <dsp:spPr>
        <a:xfrm>
          <a:off x="7784" y="2313542"/>
          <a:ext cx="3147491" cy="2037565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Valor equivalente a um substantivo.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Podem ter função de objeto direto, por exemplo.</a:t>
          </a:r>
        </a:p>
      </dsp:txBody>
      <dsp:txXfrm>
        <a:off x="67462" y="2373220"/>
        <a:ext cx="3028135" cy="1918209"/>
      </dsp:txXfrm>
    </dsp:sp>
    <dsp:sp modelId="{B52C9E8F-ABB7-4C48-950A-08E3707DE116}">
      <dsp:nvSpPr>
        <dsp:cNvPr id="0" name=""/>
        <dsp:cNvSpPr/>
      </dsp:nvSpPr>
      <dsp:spPr>
        <a:xfrm>
          <a:off x="3684054" y="230"/>
          <a:ext cx="3147491" cy="203756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800" kern="1200" dirty="0"/>
            <a:t>Adjetivas</a:t>
          </a:r>
        </a:p>
      </dsp:txBody>
      <dsp:txXfrm>
        <a:off x="3743732" y="59908"/>
        <a:ext cx="3028135" cy="1918209"/>
      </dsp:txXfrm>
    </dsp:sp>
    <dsp:sp modelId="{296A4A49-0604-4B89-8025-4B58BFA94152}">
      <dsp:nvSpPr>
        <dsp:cNvPr id="0" name=""/>
        <dsp:cNvSpPr/>
      </dsp:nvSpPr>
      <dsp:spPr>
        <a:xfrm>
          <a:off x="3684054" y="2313542"/>
          <a:ext cx="3147491" cy="2037565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Valor equivalente a um adjetivo.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Têm função de adjunto adnominal. </a:t>
          </a:r>
        </a:p>
      </dsp:txBody>
      <dsp:txXfrm>
        <a:off x="3743732" y="2373220"/>
        <a:ext cx="3028135" cy="1918209"/>
      </dsp:txXfrm>
    </dsp:sp>
    <dsp:sp modelId="{1B8A5166-B30C-4A5E-880B-6D83488822DA}">
      <dsp:nvSpPr>
        <dsp:cNvPr id="0" name=""/>
        <dsp:cNvSpPr/>
      </dsp:nvSpPr>
      <dsp:spPr>
        <a:xfrm>
          <a:off x="7360324" y="230"/>
          <a:ext cx="3147491" cy="203756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800" kern="1200" dirty="0"/>
            <a:t>Adverbiais</a:t>
          </a:r>
        </a:p>
      </dsp:txBody>
      <dsp:txXfrm>
        <a:off x="7420002" y="59908"/>
        <a:ext cx="3028135" cy="1918209"/>
      </dsp:txXfrm>
    </dsp:sp>
    <dsp:sp modelId="{F304FB42-5A03-4ABF-B26D-D0CA6676E5ED}">
      <dsp:nvSpPr>
        <dsp:cNvPr id="0" name=""/>
        <dsp:cNvSpPr/>
      </dsp:nvSpPr>
      <dsp:spPr>
        <a:xfrm>
          <a:off x="7360324" y="2313542"/>
          <a:ext cx="3147491" cy="2037565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Valor equivalente a um advérbio.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Têm função de adjunto adverbial.</a:t>
          </a:r>
        </a:p>
      </dsp:txBody>
      <dsp:txXfrm>
        <a:off x="7420002" y="2373220"/>
        <a:ext cx="3028135" cy="19182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2CE11-5FD7-9042-95F0-23A3B44A8D5C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A69F75-A2D0-664E-923F-0B23D76F138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4887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817B76-A275-884C-8154-7B1A95358B39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C1BBBC-977C-9B4C-97D0-47AFC7FAC52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5539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33EE8D-58D7-452D-AF91-1C9AA72543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747CA13-754A-40E6-A0A9-06A9D99EFD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DB4EA20-99A2-4ED4-8916-AA66EC911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2161E-9BFD-BF47-9C5C-4AFA7559C77F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8C794B6-4A4E-496C-BDDE-00D0F7A53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1AC5FA-8B0C-44F9-9C1B-238EECA42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6351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C58649-F7D6-4687-BD89-6ABA2C0A5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AAB8FBD-8D61-4BF1-A61C-964FDA4442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0D56BFE-03DD-4CC9-AE9C-C81E2D31E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7FDF2-E0BD-1341-B406-A8DBFC2ADE27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18140A4-EAC7-49FC-B010-6D07B8FE7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B71FD29-7D1A-4FFF-ACE7-0B532C8C1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70848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53A2F22-3E31-49B3-9B4F-5341AD29B5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A17AB09-E10C-4020-9BFC-C32EAA058B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970319C-EC1F-46C4-8878-B05A56181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E1E5B-606F-3C4A-9E99-E7350F8F1CB0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F9FFE1E-A3DC-455C-B0E1-4D1D62F9E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F5111C7-9C58-4A76-8448-47D019EF8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75126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DB51DC-7C0F-46D5-9ADB-196DD154E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5398B3F-236C-4E0E-A1AB-2188ECD5A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F165930-F9EE-4D38-86DA-6D8C3D807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77150-036D-9540-8BCA-6CF0DC4B4058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8E23B3E-5177-48F2-8965-607F83CC2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ED59529-FD8C-4649-A643-5645CBF83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51897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AC1FD3-0C11-4329-9A12-AD21A85B1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7F17962-933B-4F4D-8FFF-881ABD329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EBA8693-B821-4761-AA70-9AF614B9A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4A9DD-778F-B142-BA85-45F4AECA84F5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A06E3E8-6E73-4BA6-8E0C-E730F67DB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BFE23C7-9753-4EB5-8B88-BE0BDC22B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9618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617C18-5E6A-4DDC-B9C1-D53477A2C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552901B-A635-4481-9321-9B8FAFD714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3857F92-A402-486E-92C7-89A7E539FC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109F383-0DC1-4256-AB0D-A6CB3CD97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29D06-5E4E-0D49-A1A5-923D86F9B41B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AE13573-23CC-494B-8CCD-BBA5C899C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185F599-7392-47F6-B01F-F304BB0AF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72607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BA06DA-121E-409A-AFEB-09937143B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E2363DF-6613-4037-BF5D-527F914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9A4D6C2-5FCB-4587-A838-2BFBBDF12D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661C4EB-547B-4F02-BFFA-D4931BA1A0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B8EFA8C-BB04-4FC2-8179-3C17442625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CB33A32-2DDC-464D-B5C8-4CEDE184C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10B93-6E57-5A46-B104-B344325A23F2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BC59DB2-C79D-4855-A725-D6966CF17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256F0FD-0664-4B44-8F5C-F6FC9E400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9924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AE0DD3-5DD3-46CB-AEFA-4654D5FDE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46DAEA6-1D64-4001-9BE7-3E40226FC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1575-8880-294F-8BE8-6489613815FB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2BA8EF2-6EF5-45DB-89F2-A8FB398BA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AC1ED2B-15F1-4412-B6D4-B78DC148F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5509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D133E54-675B-4136-84F9-22549CB2C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318FD-E440-414A-B95E-CAFD2889EB57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FC43849-4364-4F49-9554-D8C7C9CAF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08E0985-3E8E-4373-8872-C5EBED558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2853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BC5437-FD15-4F93-969E-1F964015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2A558B8-1051-468D-BCF5-C831C1683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40A3FCA-6F68-4162-A544-C0140BCD6A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2F14761-06CE-43FD-A820-FE2C98006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74DD6-4CD8-D541-BB08-9E29ED178451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5B07677-CC7E-492B-B50A-37B49C51F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E9C543E-41C3-49AC-83F3-BC45ACFAE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72309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15CE6D-B4EC-4DCB-B2ED-7C6D8A567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73FEF45-5216-4228-8412-053F9E821E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B51ABB1-8300-4A7B-AA68-CED2E173BD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AD05087-667C-447B-8D15-D05F1EBF0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5950D-4BE9-A746-B9B8-96FD072F04EB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7C639EC-8E9E-4D34-B12B-5294373F6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3D80E13-7DD1-4773-88C5-BE7EAEE3E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15402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0BE9549-4739-4432-A913-0FD4D6E28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DE881E8-0884-4C6F-AE6B-C545CE0F84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C9547EE-FAB4-4524-9393-8CE9E11C5A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D1CEC-CC19-224C-B270-FC1CAC1C428F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5628D68-6F5F-46D4-9C0A-85805F9DA1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93ACD4B-8C42-40C5-8F11-BD4EE0A444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2127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51E1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542260" cy="685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250" b="1078"/>
          <a:stretch/>
        </p:blipFill>
        <p:spPr bwMode="auto">
          <a:xfrm>
            <a:off x="0" y="-47459"/>
            <a:ext cx="12192000" cy="6831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4492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7000">
              <a:schemeClr val="accent6"/>
            </a:gs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E4CEA2-155B-4300-A4C5-1B1228E27A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pt-BR" dirty="0">
                <a:latin typeface="RobotoBR" pitchFamily="2" charset="0"/>
              </a:rPr>
            </a:br>
            <a:r>
              <a:rPr lang="pt-BR" dirty="0">
                <a:latin typeface="RobotoBR" pitchFamily="2" charset="0"/>
              </a:rPr>
              <a:t>Unidade 2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2</a:t>
            </a:fld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9º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2058245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D9CD42-E921-4C39-84FF-602BFC7652FE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accent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Artigo expositivo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81965E8-666A-4FCD-9197-BEF991F9D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471" y="2046904"/>
            <a:ext cx="10515600" cy="1929103"/>
          </a:xfrm>
        </p:spPr>
        <p:txBody>
          <a:bodyPr/>
          <a:lstStyle/>
          <a:p>
            <a:r>
              <a:rPr lang="pt-BR" dirty="0"/>
              <a:t>É um texto que tem como objetivo expor informações sobre um conceito, ideia ou evento, apresentando o máximo de características e dados sobre o assunto, geralmente em uma linguagem direta, objetiva e impessoal.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3</a:t>
            </a:fld>
            <a:endParaRPr lang="pt-B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2856" y="4199524"/>
            <a:ext cx="7519987" cy="1957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9º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3709198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721F5F-EFB2-4C4C-B285-29AE091C86E6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accent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Pontuação das orações coordenadas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838199" y="2029731"/>
            <a:ext cx="10208079" cy="1219655"/>
          </a:xfrm>
        </p:spPr>
        <p:txBody>
          <a:bodyPr>
            <a:normAutofit/>
          </a:bodyPr>
          <a:lstStyle/>
          <a:p>
            <a:r>
              <a:rPr lang="pt-BR" dirty="0"/>
              <a:t>No período composto por coordenação, a vírgula é empregada para separar orações coordenadas tanto sindéticas quanto assindéticas.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4</a:t>
            </a:fld>
            <a:endParaRPr lang="pt-B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7127" y="3421094"/>
            <a:ext cx="6599464" cy="2462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9º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3797768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721F5F-EFB2-4C4C-B285-29AE091C86E6}"/>
              </a:ext>
            </a:extLst>
          </p:cNvPr>
          <p:cNvSpPr>
            <a:spLocks noGrp="1"/>
          </p:cNvSpPr>
          <p:nvPr>
            <p:ph type="title"/>
          </p:nvPr>
        </p:nvSpPr>
        <p:spPr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pt-BR" dirty="0">
                <a:solidFill>
                  <a:schemeClr val="accent6"/>
                </a:solidFill>
              </a:rPr>
              <a:t>Pontuação das orações coordenadas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838200" y="1825624"/>
            <a:ext cx="10576454" cy="4036814"/>
          </a:xfrm>
        </p:spPr>
        <p:txBody>
          <a:bodyPr>
            <a:normAutofit/>
          </a:bodyPr>
          <a:lstStyle/>
          <a:p>
            <a:r>
              <a:rPr lang="pt-BR" dirty="0"/>
              <a:t>No caso da conjunção aditiva </a:t>
            </a:r>
            <a:r>
              <a:rPr lang="pt-BR" b="1" dirty="0"/>
              <a:t>e</a:t>
            </a:r>
            <a:r>
              <a:rPr lang="pt-BR" dirty="0"/>
              <a:t>, há uma particularidade em relação ao seu uso. Quando os sujeitos de cada uma das orações relacionadas por essa conjunção são diferentes, pode-se utilizar a vírgula. </a:t>
            </a:r>
          </a:p>
          <a:p>
            <a:r>
              <a:rPr lang="pt-BR" dirty="0"/>
              <a:t>Quando o sujeito é o mesmo, a vírgula não deve ser utilizada.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5</a:t>
            </a:fld>
            <a:endParaRPr lang="pt-B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774" y="3706585"/>
            <a:ext cx="9006796" cy="2302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9º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3947478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8834DE48-3E41-4F09-B179-17C04192C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ln>
            <a:solidFill>
              <a:schemeClr val="accent6"/>
            </a:solidFill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Reportagem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829050" y="2137918"/>
            <a:ext cx="7414713" cy="3977131"/>
          </a:xfrm>
        </p:spPr>
        <p:txBody>
          <a:bodyPr>
            <a:normAutofit/>
          </a:bodyPr>
          <a:lstStyle/>
          <a:p>
            <a:r>
              <a:rPr lang="pt-BR" dirty="0"/>
              <a:t>Gênero textual jornalístico que tem por finalidade expor e analisar informações sobre determinado assunto ou acontecimento. </a:t>
            </a:r>
          </a:p>
          <a:p>
            <a:r>
              <a:rPr lang="pt-BR" dirty="0"/>
              <a:t>Para embasar uma reportagem, são usados depoimentos de especialistas e dados concretos relacionados a tal assunto ou acontecimento. </a:t>
            </a:r>
          </a:p>
          <a:p>
            <a:r>
              <a:rPr lang="pt-BR" dirty="0"/>
              <a:t>É publicada em diferentes veículos, como jornais e revistas (impressos ou digitais), </a:t>
            </a:r>
            <a:r>
              <a:rPr lang="pt-BR" i="1" dirty="0"/>
              <a:t>sites </a:t>
            </a:r>
            <a:r>
              <a:rPr lang="pt-BR" dirty="0"/>
              <a:t>e programas de televisão.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6</a:t>
            </a:fld>
            <a:endParaRPr lang="pt-BR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382" y="2430353"/>
            <a:ext cx="2613932" cy="3018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9º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2878147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8834DE48-3E41-4F09-B179-17C04192C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ln>
            <a:solidFill>
              <a:schemeClr val="accent6"/>
            </a:solidFill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Período composto por subordinação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7</a:t>
            </a:fld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873579" y="1975757"/>
            <a:ext cx="10384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10" name="Espaço Reservado para Conteúdo 3"/>
          <p:cNvSpPr>
            <a:spLocks noGrp="1"/>
          </p:cNvSpPr>
          <p:nvPr>
            <p:ph idx="1"/>
          </p:nvPr>
        </p:nvSpPr>
        <p:spPr>
          <a:xfrm>
            <a:off x="838199" y="2029731"/>
            <a:ext cx="10208079" cy="1856469"/>
          </a:xfrm>
        </p:spPr>
        <p:txBody>
          <a:bodyPr>
            <a:normAutofit/>
          </a:bodyPr>
          <a:lstStyle/>
          <a:p>
            <a:r>
              <a:rPr lang="pt-BR" dirty="0"/>
              <a:t>Período composto por orações que dependem sintaticamente umas das outras. </a:t>
            </a:r>
          </a:p>
          <a:p>
            <a:r>
              <a:rPr lang="pt-BR" dirty="0"/>
              <a:t>Nesse tipo de período, há pelo menos uma oração principal e uma ou mais orações subordinadas.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2928" y="4037921"/>
            <a:ext cx="5279572" cy="1695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9º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2436105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40E013B3-0966-4110-B908-723160CF81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395629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ítulo 1">
            <a:extLst>
              <a:ext uri="{FF2B5EF4-FFF2-40B4-BE49-F238E27FC236}">
                <a16:creationId xmlns:a16="http://schemas.microsoft.com/office/drawing/2014/main" id="{8834DE48-3E41-4F09-B179-17C04192C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ln>
            <a:solidFill>
              <a:schemeClr val="accent6"/>
            </a:solidFill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pt-BR" dirty="0">
                <a:solidFill>
                  <a:schemeClr val="accent6"/>
                </a:solidFill>
              </a:rPr>
              <a:t>Tipos de orações subordinadas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8</a:t>
            </a:fld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9º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3591494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8834DE48-3E41-4F09-B179-17C04192C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ln>
            <a:solidFill>
              <a:schemeClr val="accent6"/>
            </a:solidFill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pt-BR" dirty="0">
                <a:solidFill>
                  <a:schemeClr val="accent6"/>
                </a:solidFill>
              </a:rPr>
              <a:t>Tipos de orações subordinadas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509284" y="2537718"/>
            <a:ext cx="8846288" cy="2788041"/>
          </a:xfrm>
        </p:spPr>
        <p:txBody>
          <a:bodyPr>
            <a:normAutofit/>
          </a:bodyPr>
          <a:lstStyle/>
          <a:p>
            <a:r>
              <a:rPr lang="pt-BR" dirty="0"/>
              <a:t>As orações subordinadas são geralmente iniciadas por um elemento de ligação. </a:t>
            </a:r>
          </a:p>
          <a:p>
            <a:r>
              <a:rPr lang="pt-BR" dirty="0"/>
              <a:t>O elemento de ligação das orações substantivas é a </a:t>
            </a:r>
            <a:r>
              <a:rPr lang="pt-BR" b="1" dirty="0"/>
              <a:t>conjunção subordinativa integrante</a:t>
            </a:r>
            <a:r>
              <a:rPr lang="pt-BR" dirty="0"/>
              <a:t>; o das orações adverbiais é a </a:t>
            </a:r>
            <a:r>
              <a:rPr lang="pt-BR" b="1" dirty="0"/>
              <a:t>conjunção subordinativa adverbial</a:t>
            </a:r>
            <a:r>
              <a:rPr lang="pt-BR" dirty="0"/>
              <a:t>; e o das orações adjetivas é o </a:t>
            </a:r>
            <a:r>
              <a:rPr lang="pt-BR" b="1" dirty="0"/>
              <a:t>pronome relativo</a:t>
            </a:r>
            <a:r>
              <a:rPr lang="pt-BR" dirty="0"/>
              <a:t>.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458" y="1811696"/>
            <a:ext cx="1462180" cy="4240087"/>
          </a:xfrm>
          <a:prstGeom prst="rect">
            <a:avLst/>
          </a:prstGeom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664FEFBA-7445-4475-BE61-1FFF7254F213}"/>
              </a:ext>
            </a:extLst>
          </p:cNvPr>
          <p:cNvSpPr/>
          <p:nvPr/>
        </p:nvSpPr>
        <p:spPr>
          <a:xfrm rot="16200000">
            <a:off x="170311" y="3824017"/>
            <a:ext cx="113685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800" dirty="0">
                <a:solidFill>
                  <a:srgbClr val="2F2F2E"/>
                </a:solidFill>
                <a:latin typeface="TrasandinaBook"/>
              </a:rPr>
              <a:t>Rogério Casagrande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9</a:t>
            </a:fld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9º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23026540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1344</TotalTime>
  <Words>454</Words>
  <Application>Microsoft Office PowerPoint</Application>
  <PresentationFormat>Widescreen</PresentationFormat>
  <Paragraphs>45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RobotoBR</vt:lpstr>
      <vt:lpstr>TrasandinaBook</vt:lpstr>
      <vt:lpstr>Tema do Office</vt:lpstr>
      <vt:lpstr>Apresentação do PowerPoint</vt:lpstr>
      <vt:lpstr> Unidade 2</vt:lpstr>
      <vt:lpstr>Artigo expositivo</vt:lpstr>
      <vt:lpstr>Pontuação das orações coordenadas</vt:lpstr>
      <vt:lpstr>Pontuação das orações coordenadas</vt:lpstr>
      <vt:lpstr>Reportagem</vt:lpstr>
      <vt:lpstr>Período composto por subordinação</vt:lpstr>
      <vt:lpstr>Tipos de orações subordinadas</vt:lpstr>
      <vt:lpstr>Tipos de orações subordinadas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Trajetórias  Língua Portuguesa</dc:title>
  <dc:creator>Sarita Borelli</dc:creator>
  <cp:lastModifiedBy> </cp:lastModifiedBy>
  <cp:revision>98</cp:revision>
  <dcterms:created xsi:type="dcterms:W3CDTF">2019-02-21T18:53:00Z</dcterms:created>
  <dcterms:modified xsi:type="dcterms:W3CDTF">2023-06-13T19:22:06Z</dcterms:modified>
</cp:coreProperties>
</file>