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29" r:id="rId2"/>
    <p:sldId id="273" r:id="rId3"/>
    <p:sldId id="257" r:id="rId4"/>
    <p:sldId id="258" r:id="rId5"/>
    <p:sldId id="271" r:id="rId6"/>
    <p:sldId id="267" r:id="rId7"/>
    <p:sldId id="270" r:id="rId8"/>
    <p:sldId id="269"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airrada" initials="AB" lastIdx="8" clrIdx="0"/>
  <p:cmAuthor id="2" name="Lilian Semenichin Nogueira" initials="LSN" lastIdx="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279" autoAdjust="0"/>
  </p:normalViewPr>
  <p:slideViewPr>
    <p:cSldViewPr snapToGrid="0">
      <p:cViewPr varScale="1">
        <p:scale>
          <a:sx n="68" d="100"/>
          <a:sy n="68"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34CC2-595E-4977-9023-24F256F95D1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t-BR"/>
        </a:p>
      </dgm:t>
    </dgm:pt>
    <dgm:pt modelId="{CC4BF32C-EB97-40B0-8369-6C8C5C3D0A3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Assindética</a:t>
          </a:r>
        </a:p>
      </dgm:t>
    </dgm:pt>
    <dgm:pt modelId="{9913378D-334F-4B89-9257-CC189EC4A053}" type="parTrans" cxnId="{4F1E89D8-1A97-49D1-BB90-569983CBCDA4}">
      <dgm:prSet/>
      <dgm:spPr/>
      <dgm:t>
        <a:bodyPr/>
        <a:lstStyle/>
        <a:p>
          <a:endParaRPr lang="pt-BR"/>
        </a:p>
      </dgm:t>
    </dgm:pt>
    <dgm:pt modelId="{8995FBCD-74A9-4A60-AF3C-2F4DD430109C}" type="sibTrans" cxnId="{4F1E89D8-1A97-49D1-BB90-569983CBCDA4}">
      <dgm:prSet/>
      <dgm:spPr/>
      <dgm:t>
        <a:bodyPr/>
        <a:lstStyle/>
        <a:p>
          <a:endParaRPr lang="pt-BR"/>
        </a:p>
      </dgm:t>
    </dgm:pt>
    <dgm:pt modelId="{A3996699-C4C5-49EB-B704-FE3E17879177}">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Orações coordenadas que não apresentam conjunções coordenativas.</a:t>
          </a:r>
        </a:p>
      </dgm:t>
    </dgm:pt>
    <dgm:pt modelId="{35A2975E-4ECC-4975-84DB-A4241035D51F}" type="parTrans" cxnId="{2B603272-6240-4BFE-BA24-9C87F93ED2C4}">
      <dgm:prSet/>
      <dgm:spPr/>
      <dgm:t>
        <a:bodyPr/>
        <a:lstStyle/>
        <a:p>
          <a:endParaRPr lang="pt-BR"/>
        </a:p>
      </dgm:t>
    </dgm:pt>
    <dgm:pt modelId="{2E830F46-6D81-4B51-B496-2991C6617C85}" type="sibTrans" cxnId="{2B603272-6240-4BFE-BA24-9C87F93ED2C4}">
      <dgm:prSet/>
      <dgm:spPr/>
      <dgm:t>
        <a:bodyPr/>
        <a:lstStyle/>
        <a:p>
          <a:endParaRPr lang="pt-BR"/>
        </a:p>
      </dgm:t>
    </dgm:pt>
    <dgm:pt modelId="{62884786-53BA-45FF-89A5-56926784BF4B}">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Ex.: Vamos depressa, vai chover.</a:t>
          </a:r>
        </a:p>
      </dgm:t>
    </dgm:pt>
    <dgm:pt modelId="{70A22CC2-D405-4217-B89D-876D9EF3F1EE}" type="parTrans" cxnId="{7BB30500-C13E-4FA1-9BD5-E00522251DAA}">
      <dgm:prSet/>
      <dgm:spPr/>
      <dgm:t>
        <a:bodyPr/>
        <a:lstStyle/>
        <a:p>
          <a:endParaRPr lang="pt-BR"/>
        </a:p>
      </dgm:t>
    </dgm:pt>
    <dgm:pt modelId="{0367DE8D-4DB8-4A01-9D33-BB39AF4F48FD}" type="sibTrans" cxnId="{7BB30500-C13E-4FA1-9BD5-E00522251DAA}">
      <dgm:prSet/>
      <dgm:spPr/>
      <dgm:t>
        <a:bodyPr/>
        <a:lstStyle/>
        <a:p>
          <a:endParaRPr lang="pt-BR"/>
        </a:p>
      </dgm:t>
    </dgm:pt>
    <dgm:pt modelId="{3F139636-21F7-4D9D-9A52-F6F00F082B4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Sindética</a:t>
          </a:r>
        </a:p>
      </dgm:t>
    </dgm:pt>
    <dgm:pt modelId="{C62F5CE4-B787-433E-90E3-1E3763450E9E}" type="parTrans" cxnId="{53F8D02C-99C8-464A-AB41-1DF29552B347}">
      <dgm:prSet/>
      <dgm:spPr/>
      <dgm:t>
        <a:bodyPr/>
        <a:lstStyle/>
        <a:p>
          <a:endParaRPr lang="pt-BR"/>
        </a:p>
      </dgm:t>
    </dgm:pt>
    <dgm:pt modelId="{0E008A32-2C23-4E98-B291-1E4B76A03A68}" type="sibTrans" cxnId="{53F8D02C-99C8-464A-AB41-1DF29552B347}">
      <dgm:prSet/>
      <dgm:spPr/>
      <dgm:t>
        <a:bodyPr/>
        <a:lstStyle/>
        <a:p>
          <a:endParaRPr lang="pt-BR"/>
        </a:p>
      </dgm:t>
    </dgm:pt>
    <dgm:pt modelId="{572F2A94-AB23-4814-9304-756E06CD0F06}">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Orações coordenadas que apresentam conjunções coordenativas.</a:t>
          </a:r>
        </a:p>
      </dgm:t>
    </dgm:pt>
    <dgm:pt modelId="{50979239-826D-42D1-B39C-C1AEE7436865}" type="parTrans" cxnId="{9ABACBEC-326B-4C6E-9F1B-B18D01F6D5E7}">
      <dgm:prSet/>
      <dgm:spPr/>
      <dgm:t>
        <a:bodyPr/>
        <a:lstStyle/>
        <a:p>
          <a:endParaRPr lang="pt-BR"/>
        </a:p>
      </dgm:t>
    </dgm:pt>
    <dgm:pt modelId="{97F63067-EEA3-4BC2-BDE0-E367E226ED6A}" type="sibTrans" cxnId="{9ABACBEC-326B-4C6E-9F1B-B18D01F6D5E7}">
      <dgm:prSet/>
      <dgm:spPr/>
      <dgm:t>
        <a:bodyPr/>
        <a:lstStyle/>
        <a:p>
          <a:endParaRPr lang="pt-BR"/>
        </a:p>
      </dgm:t>
    </dgm:pt>
    <dgm:pt modelId="{61092C81-1A07-4662-9BA6-4A906EEBC93B}">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Ex.: Vamos depressa, </a:t>
          </a:r>
          <a:r>
            <a:rPr lang="pt-BR" b="1" dirty="0"/>
            <a:t>pois</a:t>
          </a:r>
          <a:r>
            <a:rPr lang="pt-BR" dirty="0"/>
            <a:t> vai chover.</a:t>
          </a:r>
        </a:p>
      </dgm:t>
    </dgm:pt>
    <dgm:pt modelId="{A54FB429-22E7-4325-9164-9A0AD7A3FE32}" type="parTrans" cxnId="{63A303F6-6CAC-4468-B0D3-B5DFD010A41D}">
      <dgm:prSet/>
      <dgm:spPr/>
      <dgm:t>
        <a:bodyPr/>
        <a:lstStyle/>
        <a:p>
          <a:endParaRPr lang="pt-BR"/>
        </a:p>
      </dgm:t>
    </dgm:pt>
    <dgm:pt modelId="{416AAB3C-53AE-4AEC-AA21-25A9B9CDE832}" type="sibTrans" cxnId="{63A303F6-6CAC-4468-B0D3-B5DFD010A41D}">
      <dgm:prSet/>
      <dgm:spPr/>
      <dgm:t>
        <a:bodyPr/>
        <a:lstStyle/>
        <a:p>
          <a:endParaRPr lang="pt-BR"/>
        </a:p>
      </dgm:t>
    </dgm:pt>
    <dgm:pt modelId="{3304AE23-9C3D-40E4-8667-5F7AA4DF117B}" type="pres">
      <dgm:prSet presAssocID="{C7334CC2-595E-4977-9023-24F256F95D16}" presName="theList" presStyleCnt="0">
        <dgm:presLayoutVars>
          <dgm:dir/>
          <dgm:animLvl val="lvl"/>
          <dgm:resizeHandles val="exact"/>
        </dgm:presLayoutVars>
      </dgm:prSet>
      <dgm:spPr/>
    </dgm:pt>
    <dgm:pt modelId="{EA9ECB81-5257-401E-8FEE-26F2D9B4E3E5}" type="pres">
      <dgm:prSet presAssocID="{CC4BF32C-EB97-40B0-8369-6C8C5C3D0A37}" presName="compNode" presStyleCnt="0"/>
      <dgm:spPr/>
    </dgm:pt>
    <dgm:pt modelId="{41E1C3A8-BCCF-4167-8F25-32E319A22C2E}" type="pres">
      <dgm:prSet presAssocID="{CC4BF32C-EB97-40B0-8369-6C8C5C3D0A37}" presName="aNode" presStyleLbl="bgShp" presStyleIdx="0" presStyleCnt="2" custLinFactNeighborX="-104" custLinFactNeighborY="438"/>
      <dgm:spPr/>
    </dgm:pt>
    <dgm:pt modelId="{A13C8866-5B62-4BDB-BBF2-DE40092D29A9}" type="pres">
      <dgm:prSet presAssocID="{CC4BF32C-EB97-40B0-8369-6C8C5C3D0A37}" presName="textNode" presStyleLbl="bgShp" presStyleIdx="0" presStyleCnt="2"/>
      <dgm:spPr/>
    </dgm:pt>
    <dgm:pt modelId="{7BD5A8B4-8F3F-4DFE-9338-DA0B789B5F48}" type="pres">
      <dgm:prSet presAssocID="{CC4BF32C-EB97-40B0-8369-6C8C5C3D0A37}" presName="compChildNode" presStyleCnt="0"/>
      <dgm:spPr/>
    </dgm:pt>
    <dgm:pt modelId="{2B79F0AF-606E-4DF6-855C-797B37B907BC}" type="pres">
      <dgm:prSet presAssocID="{CC4BF32C-EB97-40B0-8369-6C8C5C3D0A37}" presName="theInnerList" presStyleCnt="0"/>
      <dgm:spPr/>
    </dgm:pt>
    <dgm:pt modelId="{0F3CE5EC-ECF0-4B1A-BBEC-28BFDD1EBC89}" type="pres">
      <dgm:prSet presAssocID="{A3996699-C4C5-49EB-B704-FE3E17879177}" presName="childNode" presStyleLbl="node1" presStyleIdx="0" presStyleCnt="4">
        <dgm:presLayoutVars>
          <dgm:bulletEnabled val="1"/>
        </dgm:presLayoutVars>
      </dgm:prSet>
      <dgm:spPr/>
    </dgm:pt>
    <dgm:pt modelId="{1BA14A97-76C6-4D28-816D-5E79B01F10D8}" type="pres">
      <dgm:prSet presAssocID="{A3996699-C4C5-49EB-B704-FE3E17879177}" presName="aSpace2" presStyleCnt="0"/>
      <dgm:spPr/>
    </dgm:pt>
    <dgm:pt modelId="{8B4AEFE2-CEE0-41B2-8AF1-9D584E3B2AE7}" type="pres">
      <dgm:prSet presAssocID="{62884786-53BA-45FF-89A5-56926784BF4B}" presName="childNode" presStyleLbl="node1" presStyleIdx="1" presStyleCnt="4">
        <dgm:presLayoutVars>
          <dgm:bulletEnabled val="1"/>
        </dgm:presLayoutVars>
      </dgm:prSet>
      <dgm:spPr/>
    </dgm:pt>
    <dgm:pt modelId="{DFD5204B-580B-476F-A39E-C2AA98FED6F8}" type="pres">
      <dgm:prSet presAssocID="{CC4BF32C-EB97-40B0-8369-6C8C5C3D0A37}" presName="aSpace" presStyleCnt="0"/>
      <dgm:spPr/>
    </dgm:pt>
    <dgm:pt modelId="{9CD37DCC-0CCA-4541-B0AD-AD84F680E09A}" type="pres">
      <dgm:prSet presAssocID="{3F139636-21F7-4D9D-9A52-F6F00F082B46}" presName="compNode" presStyleCnt="0"/>
      <dgm:spPr/>
    </dgm:pt>
    <dgm:pt modelId="{30693CC0-1274-4719-BE8F-6E2A16A5E0B0}" type="pres">
      <dgm:prSet presAssocID="{3F139636-21F7-4D9D-9A52-F6F00F082B46}" presName="aNode" presStyleLbl="bgShp" presStyleIdx="1" presStyleCnt="2"/>
      <dgm:spPr/>
    </dgm:pt>
    <dgm:pt modelId="{21753F13-9DF2-4CBC-982C-6A8A3C47DE27}" type="pres">
      <dgm:prSet presAssocID="{3F139636-21F7-4D9D-9A52-F6F00F082B46}" presName="textNode" presStyleLbl="bgShp" presStyleIdx="1" presStyleCnt="2"/>
      <dgm:spPr/>
    </dgm:pt>
    <dgm:pt modelId="{CF6A7024-97C5-42AB-8B32-0021F53CF103}" type="pres">
      <dgm:prSet presAssocID="{3F139636-21F7-4D9D-9A52-F6F00F082B46}" presName="compChildNode" presStyleCnt="0"/>
      <dgm:spPr/>
    </dgm:pt>
    <dgm:pt modelId="{3ED2605D-E6EB-4CA9-941B-F05F4DDE4AEC}" type="pres">
      <dgm:prSet presAssocID="{3F139636-21F7-4D9D-9A52-F6F00F082B46}" presName="theInnerList" presStyleCnt="0"/>
      <dgm:spPr/>
    </dgm:pt>
    <dgm:pt modelId="{BC1AE78F-FD35-41EB-AEC8-E5F3F3CED2E2}" type="pres">
      <dgm:prSet presAssocID="{572F2A94-AB23-4814-9304-756E06CD0F06}" presName="childNode" presStyleLbl="node1" presStyleIdx="2" presStyleCnt="4">
        <dgm:presLayoutVars>
          <dgm:bulletEnabled val="1"/>
        </dgm:presLayoutVars>
      </dgm:prSet>
      <dgm:spPr/>
    </dgm:pt>
    <dgm:pt modelId="{B6482FC9-44AA-4BCA-B13A-DF414450AFEB}" type="pres">
      <dgm:prSet presAssocID="{572F2A94-AB23-4814-9304-756E06CD0F06}" presName="aSpace2" presStyleCnt="0"/>
      <dgm:spPr/>
    </dgm:pt>
    <dgm:pt modelId="{54BCE78E-D6AD-490E-BBF9-4CB259292A6D}" type="pres">
      <dgm:prSet presAssocID="{61092C81-1A07-4662-9BA6-4A906EEBC93B}" presName="childNode" presStyleLbl="node1" presStyleIdx="3" presStyleCnt="4">
        <dgm:presLayoutVars>
          <dgm:bulletEnabled val="1"/>
        </dgm:presLayoutVars>
      </dgm:prSet>
      <dgm:spPr/>
    </dgm:pt>
  </dgm:ptLst>
  <dgm:cxnLst>
    <dgm:cxn modelId="{7BB30500-C13E-4FA1-9BD5-E00522251DAA}" srcId="{CC4BF32C-EB97-40B0-8369-6C8C5C3D0A37}" destId="{62884786-53BA-45FF-89A5-56926784BF4B}" srcOrd="1" destOrd="0" parTransId="{70A22CC2-D405-4217-B89D-876D9EF3F1EE}" sibTransId="{0367DE8D-4DB8-4A01-9D33-BB39AF4F48FD}"/>
    <dgm:cxn modelId="{4D024E05-D3EC-4229-AE9B-28A7BBDAC54D}" type="presOf" srcId="{62884786-53BA-45FF-89A5-56926784BF4B}" destId="{8B4AEFE2-CEE0-41B2-8AF1-9D584E3B2AE7}" srcOrd="0" destOrd="0" presId="urn:microsoft.com/office/officeart/2005/8/layout/lProcess2"/>
    <dgm:cxn modelId="{8FA93110-89C4-4137-9FE9-05BEB6E35313}" type="presOf" srcId="{3F139636-21F7-4D9D-9A52-F6F00F082B46}" destId="{21753F13-9DF2-4CBC-982C-6A8A3C47DE27}" srcOrd="1" destOrd="0" presId="urn:microsoft.com/office/officeart/2005/8/layout/lProcess2"/>
    <dgm:cxn modelId="{53F8D02C-99C8-464A-AB41-1DF29552B347}" srcId="{C7334CC2-595E-4977-9023-24F256F95D16}" destId="{3F139636-21F7-4D9D-9A52-F6F00F082B46}" srcOrd="1" destOrd="0" parTransId="{C62F5CE4-B787-433E-90E3-1E3763450E9E}" sibTransId="{0E008A32-2C23-4E98-B291-1E4B76A03A68}"/>
    <dgm:cxn modelId="{2B603272-6240-4BFE-BA24-9C87F93ED2C4}" srcId="{CC4BF32C-EB97-40B0-8369-6C8C5C3D0A37}" destId="{A3996699-C4C5-49EB-B704-FE3E17879177}" srcOrd="0" destOrd="0" parTransId="{35A2975E-4ECC-4975-84DB-A4241035D51F}" sibTransId="{2E830F46-6D81-4B51-B496-2991C6617C85}"/>
    <dgm:cxn modelId="{BE407F7B-6007-4050-AACE-22BE0A0AC657}" type="presOf" srcId="{3F139636-21F7-4D9D-9A52-F6F00F082B46}" destId="{30693CC0-1274-4719-BE8F-6E2A16A5E0B0}" srcOrd="0" destOrd="0" presId="urn:microsoft.com/office/officeart/2005/8/layout/lProcess2"/>
    <dgm:cxn modelId="{A4B3A189-E5EA-4003-86F8-39438707206A}" type="presOf" srcId="{572F2A94-AB23-4814-9304-756E06CD0F06}" destId="{BC1AE78F-FD35-41EB-AEC8-E5F3F3CED2E2}" srcOrd="0" destOrd="0" presId="urn:microsoft.com/office/officeart/2005/8/layout/lProcess2"/>
    <dgm:cxn modelId="{8995FD9F-831A-497C-8501-FC03E260FA8D}" type="presOf" srcId="{A3996699-C4C5-49EB-B704-FE3E17879177}" destId="{0F3CE5EC-ECF0-4B1A-BBEC-28BFDD1EBC89}" srcOrd="0" destOrd="0" presId="urn:microsoft.com/office/officeart/2005/8/layout/lProcess2"/>
    <dgm:cxn modelId="{B37819AF-89D3-42F1-AE68-B2B41FDF01D5}" type="presOf" srcId="{C7334CC2-595E-4977-9023-24F256F95D16}" destId="{3304AE23-9C3D-40E4-8667-5F7AA4DF117B}" srcOrd="0" destOrd="0" presId="urn:microsoft.com/office/officeart/2005/8/layout/lProcess2"/>
    <dgm:cxn modelId="{5DDBE1BF-0593-4C0E-BF8E-2BE3E73B7D54}" type="presOf" srcId="{CC4BF32C-EB97-40B0-8369-6C8C5C3D0A37}" destId="{41E1C3A8-BCCF-4167-8F25-32E319A22C2E}" srcOrd="0" destOrd="0" presId="urn:microsoft.com/office/officeart/2005/8/layout/lProcess2"/>
    <dgm:cxn modelId="{EE058CCE-19A7-4E27-829E-EBA8211CBDD7}" type="presOf" srcId="{CC4BF32C-EB97-40B0-8369-6C8C5C3D0A37}" destId="{A13C8866-5B62-4BDB-BBF2-DE40092D29A9}" srcOrd="1" destOrd="0" presId="urn:microsoft.com/office/officeart/2005/8/layout/lProcess2"/>
    <dgm:cxn modelId="{4F1E89D8-1A97-49D1-BB90-569983CBCDA4}" srcId="{C7334CC2-595E-4977-9023-24F256F95D16}" destId="{CC4BF32C-EB97-40B0-8369-6C8C5C3D0A37}" srcOrd="0" destOrd="0" parTransId="{9913378D-334F-4B89-9257-CC189EC4A053}" sibTransId="{8995FBCD-74A9-4A60-AF3C-2F4DD430109C}"/>
    <dgm:cxn modelId="{BC2C79D9-9FDE-46CE-B2D4-23B642041FB3}" type="presOf" srcId="{61092C81-1A07-4662-9BA6-4A906EEBC93B}" destId="{54BCE78E-D6AD-490E-BBF9-4CB259292A6D}" srcOrd="0" destOrd="0" presId="urn:microsoft.com/office/officeart/2005/8/layout/lProcess2"/>
    <dgm:cxn modelId="{9ABACBEC-326B-4C6E-9F1B-B18D01F6D5E7}" srcId="{3F139636-21F7-4D9D-9A52-F6F00F082B46}" destId="{572F2A94-AB23-4814-9304-756E06CD0F06}" srcOrd="0" destOrd="0" parTransId="{50979239-826D-42D1-B39C-C1AEE7436865}" sibTransId="{97F63067-EEA3-4BC2-BDE0-E367E226ED6A}"/>
    <dgm:cxn modelId="{63A303F6-6CAC-4468-B0D3-B5DFD010A41D}" srcId="{3F139636-21F7-4D9D-9A52-F6F00F082B46}" destId="{61092C81-1A07-4662-9BA6-4A906EEBC93B}" srcOrd="1" destOrd="0" parTransId="{A54FB429-22E7-4325-9164-9A0AD7A3FE32}" sibTransId="{416AAB3C-53AE-4AEC-AA21-25A9B9CDE832}"/>
    <dgm:cxn modelId="{2EDEEAC9-1378-476E-A6CA-7EF0601F0E45}" type="presParOf" srcId="{3304AE23-9C3D-40E4-8667-5F7AA4DF117B}" destId="{EA9ECB81-5257-401E-8FEE-26F2D9B4E3E5}" srcOrd="0" destOrd="0" presId="urn:microsoft.com/office/officeart/2005/8/layout/lProcess2"/>
    <dgm:cxn modelId="{2504A0A6-37EB-4594-A595-CC4FD318F4FE}" type="presParOf" srcId="{EA9ECB81-5257-401E-8FEE-26F2D9B4E3E5}" destId="{41E1C3A8-BCCF-4167-8F25-32E319A22C2E}" srcOrd="0" destOrd="0" presId="urn:microsoft.com/office/officeart/2005/8/layout/lProcess2"/>
    <dgm:cxn modelId="{1DA6659A-0062-4E86-9A0B-FF806BF21D8B}" type="presParOf" srcId="{EA9ECB81-5257-401E-8FEE-26F2D9B4E3E5}" destId="{A13C8866-5B62-4BDB-BBF2-DE40092D29A9}" srcOrd="1" destOrd="0" presId="urn:microsoft.com/office/officeart/2005/8/layout/lProcess2"/>
    <dgm:cxn modelId="{CF3802D4-FEB8-4317-A7E1-B9B8327A430E}" type="presParOf" srcId="{EA9ECB81-5257-401E-8FEE-26F2D9B4E3E5}" destId="{7BD5A8B4-8F3F-4DFE-9338-DA0B789B5F48}" srcOrd="2" destOrd="0" presId="urn:microsoft.com/office/officeart/2005/8/layout/lProcess2"/>
    <dgm:cxn modelId="{F26AB870-6713-4E9D-9A29-4668C1283182}" type="presParOf" srcId="{7BD5A8B4-8F3F-4DFE-9338-DA0B789B5F48}" destId="{2B79F0AF-606E-4DF6-855C-797B37B907BC}" srcOrd="0" destOrd="0" presId="urn:microsoft.com/office/officeart/2005/8/layout/lProcess2"/>
    <dgm:cxn modelId="{43451DD3-0F0A-4CC0-8F1E-5F7078B761F2}" type="presParOf" srcId="{2B79F0AF-606E-4DF6-855C-797B37B907BC}" destId="{0F3CE5EC-ECF0-4B1A-BBEC-28BFDD1EBC89}" srcOrd="0" destOrd="0" presId="urn:microsoft.com/office/officeart/2005/8/layout/lProcess2"/>
    <dgm:cxn modelId="{917BBCF6-5473-48C7-BFA0-F4BFAFD08FF1}" type="presParOf" srcId="{2B79F0AF-606E-4DF6-855C-797B37B907BC}" destId="{1BA14A97-76C6-4D28-816D-5E79B01F10D8}" srcOrd="1" destOrd="0" presId="urn:microsoft.com/office/officeart/2005/8/layout/lProcess2"/>
    <dgm:cxn modelId="{48C39A09-1187-46A9-9683-CC95B343886D}" type="presParOf" srcId="{2B79F0AF-606E-4DF6-855C-797B37B907BC}" destId="{8B4AEFE2-CEE0-41B2-8AF1-9D584E3B2AE7}" srcOrd="2" destOrd="0" presId="urn:microsoft.com/office/officeart/2005/8/layout/lProcess2"/>
    <dgm:cxn modelId="{CFA8CA4C-355B-4FFE-880B-9A1C09CB9894}" type="presParOf" srcId="{3304AE23-9C3D-40E4-8667-5F7AA4DF117B}" destId="{DFD5204B-580B-476F-A39E-C2AA98FED6F8}" srcOrd="1" destOrd="0" presId="urn:microsoft.com/office/officeart/2005/8/layout/lProcess2"/>
    <dgm:cxn modelId="{6751000E-1C34-4217-AC97-CF5090D6F8DF}" type="presParOf" srcId="{3304AE23-9C3D-40E4-8667-5F7AA4DF117B}" destId="{9CD37DCC-0CCA-4541-B0AD-AD84F680E09A}" srcOrd="2" destOrd="0" presId="urn:microsoft.com/office/officeart/2005/8/layout/lProcess2"/>
    <dgm:cxn modelId="{E4FD543E-5E9E-4ED3-A236-9709C5188D08}" type="presParOf" srcId="{9CD37DCC-0CCA-4541-B0AD-AD84F680E09A}" destId="{30693CC0-1274-4719-BE8F-6E2A16A5E0B0}" srcOrd="0" destOrd="0" presId="urn:microsoft.com/office/officeart/2005/8/layout/lProcess2"/>
    <dgm:cxn modelId="{17DC324E-705D-470B-9C78-EA678D083164}" type="presParOf" srcId="{9CD37DCC-0CCA-4541-B0AD-AD84F680E09A}" destId="{21753F13-9DF2-4CBC-982C-6A8A3C47DE27}" srcOrd="1" destOrd="0" presId="urn:microsoft.com/office/officeart/2005/8/layout/lProcess2"/>
    <dgm:cxn modelId="{4147BCDF-6E6D-4FEE-A820-9C641CC16347}" type="presParOf" srcId="{9CD37DCC-0CCA-4541-B0AD-AD84F680E09A}" destId="{CF6A7024-97C5-42AB-8B32-0021F53CF103}" srcOrd="2" destOrd="0" presId="urn:microsoft.com/office/officeart/2005/8/layout/lProcess2"/>
    <dgm:cxn modelId="{68F01E50-48E6-4788-BE57-68799D3DBBA0}" type="presParOf" srcId="{CF6A7024-97C5-42AB-8B32-0021F53CF103}" destId="{3ED2605D-E6EB-4CA9-941B-F05F4DDE4AEC}" srcOrd="0" destOrd="0" presId="urn:microsoft.com/office/officeart/2005/8/layout/lProcess2"/>
    <dgm:cxn modelId="{CBBE80B4-308B-4ED5-8E71-5F5AC6A89B5E}" type="presParOf" srcId="{3ED2605D-E6EB-4CA9-941B-F05F4DDE4AEC}" destId="{BC1AE78F-FD35-41EB-AEC8-E5F3F3CED2E2}" srcOrd="0" destOrd="0" presId="urn:microsoft.com/office/officeart/2005/8/layout/lProcess2"/>
    <dgm:cxn modelId="{1BF0AF3A-4F28-4B48-98C6-5A6B7B72C524}" type="presParOf" srcId="{3ED2605D-E6EB-4CA9-941B-F05F4DDE4AEC}" destId="{B6482FC9-44AA-4BCA-B13A-DF414450AFEB}" srcOrd="1" destOrd="0" presId="urn:microsoft.com/office/officeart/2005/8/layout/lProcess2"/>
    <dgm:cxn modelId="{EEBAC9D7-2857-4A34-9D3D-74D779A7A1FB}" type="presParOf" srcId="{3ED2605D-E6EB-4CA9-941B-F05F4DDE4AEC}" destId="{54BCE78E-D6AD-490E-BBF9-4CB259292A6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C3A8-BCCF-4167-8F25-32E319A22C2E}">
      <dsp:nvSpPr>
        <dsp:cNvPr id="0" name=""/>
        <dsp:cNvSpPr/>
      </dsp:nvSpPr>
      <dsp:spPr>
        <a:xfrm>
          <a:off x="0" y="0"/>
          <a:ext cx="5062686" cy="415677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pt-BR" sz="3800" kern="1200" dirty="0"/>
            <a:t>Assindética</a:t>
          </a:r>
        </a:p>
      </dsp:txBody>
      <dsp:txXfrm>
        <a:off x="0" y="0"/>
        <a:ext cx="5062686" cy="1247033"/>
      </dsp:txXfrm>
    </dsp:sp>
    <dsp:sp modelId="{0F3CE5EC-ECF0-4B1A-BBEC-28BFDD1EBC89}">
      <dsp:nvSpPr>
        <dsp:cNvPr id="0" name=""/>
        <dsp:cNvSpPr/>
      </dsp:nvSpPr>
      <dsp:spPr>
        <a:xfrm>
          <a:off x="511531" y="1248250"/>
          <a:ext cx="4050149" cy="12533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pt-BR" sz="2500" kern="1200" dirty="0"/>
            <a:t>Orações coordenadas que não apresentam conjunções coordenativas.</a:t>
          </a:r>
        </a:p>
      </dsp:txBody>
      <dsp:txXfrm>
        <a:off x="548240" y="1284959"/>
        <a:ext cx="3976731" cy="1179907"/>
      </dsp:txXfrm>
    </dsp:sp>
    <dsp:sp modelId="{8B4AEFE2-CEE0-41B2-8AF1-9D584E3B2AE7}">
      <dsp:nvSpPr>
        <dsp:cNvPr id="0" name=""/>
        <dsp:cNvSpPr/>
      </dsp:nvSpPr>
      <dsp:spPr>
        <a:xfrm>
          <a:off x="511531" y="2694395"/>
          <a:ext cx="4050149" cy="12533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pt-BR" sz="2500" kern="1200" dirty="0"/>
            <a:t>Ex.: Vamos depressa, vai chover.</a:t>
          </a:r>
        </a:p>
      </dsp:txBody>
      <dsp:txXfrm>
        <a:off x="548240" y="2731104"/>
        <a:ext cx="3976731" cy="1179907"/>
      </dsp:txXfrm>
    </dsp:sp>
    <dsp:sp modelId="{30693CC0-1274-4719-BE8F-6E2A16A5E0B0}">
      <dsp:nvSpPr>
        <dsp:cNvPr id="0" name=""/>
        <dsp:cNvSpPr/>
      </dsp:nvSpPr>
      <dsp:spPr>
        <a:xfrm>
          <a:off x="5447650" y="0"/>
          <a:ext cx="5062686" cy="415677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pt-BR" sz="3800" kern="1200" dirty="0"/>
            <a:t>Sindética</a:t>
          </a:r>
        </a:p>
      </dsp:txBody>
      <dsp:txXfrm>
        <a:off x="5447650" y="0"/>
        <a:ext cx="5062686" cy="1247033"/>
      </dsp:txXfrm>
    </dsp:sp>
    <dsp:sp modelId="{BC1AE78F-FD35-41EB-AEC8-E5F3F3CED2E2}">
      <dsp:nvSpPr>
        <dsp:cNvPr id="0" name=""/>
        <dsp:cNvSpPr/>
      </dsp:nvSpPr>
      <dsp:spPr>
        <a:xfrm>
          <a:off x="5953919" y="1248250"/>
          <a:ext cx="4050149" cy="12533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pt-BR" sz="2500" kern="1200" dirty="0"/>
            <a:t>Orações coordenadas que apresentam conjunções coordenativas.</a:t>
          </a:r>
        </a:p>
      </dsp:txBody>
      <dsp:txXfrm>
        <a:off x="5990628" y="1284959"/>
        <a:ext cx="3976731" cy="1179907"/>
      </dsp:txXfrm>
    </dsp:sp>
    <dsp:sp modelId="{54BCE78E-D6AD-490E-BBF9-4CB259292A6D}">
      <dsp:nvSpPr>
        <dsp:cNvPr id="0" name=""/>
        <dsp:cNvSpPr/>
      </dsp:nvSpPr>
      <dsp:spPr>
        <a:xfrm>
          <a:off x="5953919" y="2694395"/>
          <a:ext cx="4050149" cy="12533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pt-BR" sz="2500" kern="1200" dirty="0"/>
            <a:t>Ex.: Vamos depressa, </a:t>
          </a:r>
          <a:r>
            <a:rPr lang="pt-BR" sz="2500" b="1" kern="1200" dirty="0"/>
            <a:t>pois</a:t>
          </a:r>
          <a:r>
            <a:rPr lang="pt-BR" sz="2500" kern="1200" dirty="0"/>
            <a:t> vai chover.</a:t>
          </a:r>
        </a:p>
      </dsp:txBody>
      <dsp:txXfrm>
        <a:off x="5990628" y="2731104"/>
        <a:ext cx="3976731" cy="11799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52CE11-5FD7-9042-95F0-23A3B44A8D5C}" type="datetimeFigureOut">
              <a:rPr lang="en-US" smtClean="0"/>
              <a:t>6/13/2023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69F75-A2D0-664E-923F-0B23D76F1382}" type="slidenum">
              <a:rPr lang="en-US" smtClean="0"/>
              <a:t>‹nº›</a:t>
            </a:fld>
            <a:endParaRPr lang="en-US"/>
          </a:p>
        </p:txBody>
      </p:sp>
    </p:spTree>
    <p:extLst>
      <p:ext uri="{BB962C8B-B14F-4D97-AF65-F5344CB8AC3E}">
        <p14:creationId xmlns:p14="http://schemas.microsoft.com/office/powerpoint/2010/main" val="854488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17B76-A275-884C-8154-7B1A95358B39}" type="datetimeFigureOut">
              <a:rPr lang="en-US" smtClean="0"/>
              <a:t>6/13/2023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1BBBC-977C-9B4C-97D0-47AFC7FAC526}" type="slidenum">
              <a:rPr lang="en-US" smtClean="0"/>
              <a:t>‹nº›</a:t>
            </a:fld>
            <a:endParaRPr lang="en-US"/>
          </a:p>
        </p:txBody>
      </p:sp>
    </p:spTree>
    <p:extLst>
      <p:ext uri="{BB962C8B-B14F-4D97-AF65-F5344CB8AC3E}">
        <p14:creationId xmlns:p14="http://schemas.microsoft.com/office/powerpoint/2010/main" val="40545539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3EE8D-58D7-452D-AF91-1C9AA725432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747CA13-754A-40E6-A0A9-06A9D99EF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DB4EA20-99A2-4ED4-8916-AA66EC9117A2}"/>
              </a:ext>
            </a:extLst>
          </p:cNvPr>
          <p:cNvSpPr>
            <a:spLocks noGrp="1"/>
          </p:cNvSpPr>
          <p:nvPr>
            <p:ph type="dt" sz="half" idx="10"/>
          </p:nvPr>
        </p:nvSpPr>
        <p:spPr/>
        <p:txBody>
          <a:bodyPr/>
          <a:lstStyle/>
          <a:p>
            <a:fld id="{D102161E-9BFD-BF47-9C5C-4AFA7559C77F}" type="datetime1">
              <a:rPr lang="pt-BR" smtClean="0"/>
              <a:t>13/06/2023</a:t>
            </a:fld>
            <a:endParaRPr lang="pt-BR" dirty="0"/>
          </a:p>
        </p:txBody>
      </p:sp>
      <p:sp>
        <p:nvSpPr>
          <p:cNvPr id="5" name="Espaço Reservado para Rodapé 4">
            <a:extLst>
              <a:ext uri="{FF2B5EF4-FFF2-40B4-BE49-F238E27FC236}">
                <a16:creationId xmlns:a16="http://schemas.microsoft.com/office/drawing/2014/main" id="{68C794B6-4A4E-496C-BDDE-00D0F7A538E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5A1AC5FA-8B0C-44F9-9C1B-238EECA42099}"/>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304635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58649-F7D6-4687-BD89-6ABA2C0A506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AAB8FBD-8D61-4BF1-A61C-964FDA4442F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D56BFE-03DD-4CC9-AE9C-C81E2D31E226}"/>
              </a:ext>
            </a:extLst>
          </p:cNvPr>
          <p:cNvSpPr>
            <a:spLocks noGrp="1"/>
          </p:cNvSpPr>
          <p:nvPr>
            <p:ph type="dt" sz="half" idx="10"/>
          </p:nvPr>
        </p:nvSpPr>
        <p:spPr/>
        <p:txBody>
          <a:bodyPr/>
          <a:lstStyle/>
          <a:p>
            <a:fld id="{28F7FDF2-E0BD-1341-B406-A8DBFC2ADE27}" type="datetime1">
              <a:rPr lang="pt-BR" smtClean="0"/>
              <a:t>13/06/2023</a:t>
            </a:fld>
            <a:endParaRPr lang="pt-BR" dirty="0"/>
          </a:p>
        </p:txBody>
      </p:sp>
      <p:sp>
        <p:nvSpPr>
          <p:cNvPr id="5" name="Espaço Reservado para Rodapé 4">
            <a:extLst>
              <a:ext uri="{FF2B5EF4-FFF2-40B4-BE49-F238E27FC236}">
                <a16:creationId xmlns:a16="http://schemas.microsoft.com/office/drawing/2014/main" id="{D18140A4-EAC7-49FC-B010-6D07B8FE78F4}"/>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B71FD29-7D1A-4FFF-ACE7-0B532C8C121D}"/>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87084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3A2F22-3E31-49B3-9B4F-5341AD29B5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A17AB09-E10C-4020-9BFC-C32EAA058B7E}"/>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70319C-EC1F-46C4-8878-B05A56181283}"/>
              </a:ext>
            </a:extLst>
          </p:cNvPr>
          <p:cNvSpPr>
            <a:spLocks noGrp="1"/>
          </p:cNvSpPr>
          <p:nvPr>
            <p:ph type="dt" sz="half" idx="10"/>
          </p:nvPr>
        </p:nvSpPr>
        <p:spPr/>
        <p:txBody>
          <a:bodyPr/>
          <a:lstStyle/>
          <a:p>
            <a:fld id="{1ADE1E5B-606F-3C4A-9E99-E7350F8F1CB0}" type="datetime1">
              <a:rPr lang="pt-BR" smtClean="0"/>
              <a:t>13/06/2023</a:t>
            </a:fld>
            <a:endParaRPr lang="pt-BR" dirty="0"/>
          </a:p>
        </p:txBody>
      </p:sp>
      <p:sp>
        <p:nvSpPr>
          <p:cNvPr id="5" name="Espaço Reservado para Rodapé 4">
            <a:extLst>
              <a:ext uri="{FF2B5EF4-FFF2-40B4-BE49-F238E27FC236}">
                <a16:creationId xmlns:a16="http://schemas.microsoft.com/office/drawing/2014/main" id="{5F9FFE1E-A3DC-455C-B0E1-4D1D62F9E1AE}"/>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F5111C7-9C58-4A76-8448-47D019EF8600}"/>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87512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B51DC-7C0F-46D5-9ADB-196DD154E58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398B3F-236C-4E0E-A1AB-2188ECD5A523}"/>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165930-F9EE-4D38-86DA-6D8C3D80718C}"/>
              </a:ext>
            </a:extLst>
          </p:cNvPr>
          <p:cNvSpPr>
            <a:spLocks noGrp="1"/>
          </p:cNvSpPr>
          <p:nvPr>
            <p:ph type="dt" sz="half" idx="10"/>
          </p:nvPr>
        </p:nvSpPr>
        <p:spPr/>
        <p:txBody>
          <a:bodyPr/>
          <a:lstStyle/>
          <a:p>
            <a:fld id="{12D77150-036D-9540-8BCA-6CF0DC4B4058}" type="datetime1">
              <a:rPr lang="pt-BR" smtClean="0"/>
              <a:t>13/06/2023</a:t>
            </a:fld>
            <a:endParaRPr lang="pt-BR" dirty="0"/>
          </a:p>
        </p:txBody>
      </p:sp>
      <p:sp>
        <p:nvSpPr>
          <p:cNvPr id="5" name="Espaço Reservado para Rodapé 4">
            <a:extLst>
              <a:ext uri="{FF2B5EF4-FFF2-40B4-BE49-F238E27FC236}">
                <a16:creationId xmlns:a16="http://schemas.microsoft.com/office/drawing/2014/main" id="{88E23B3E-5177-48F2-8965-607F83CC2EAE}"/>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0ED59529-FD8C-4649-A643-5645CBF83F4B}"/>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65189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C1FD3-0C11-4329-9A12-AD21A85B1A7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7F17962-933B-4F4D-8FFF-881ABD329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AEBA8693-B821-4761-AA70-9AF614B9AEBF}"/>
              </a:ext>
            </a:extLst>
          </p:cNvPr>
          <p:cNvSpPr>
            <a:spLocks noGrp="1"/>
          </p:cNvSpPr>
          <p:nvPr>
            <p:ph type="dt" sz="half" idx="10"/>
          </p:nvPr>
        </p:nvSpPr>
        <p:spPr/>
        <p:txBody>
          <a:bodyPr/>
          <a:lstStyle/>
          <a:p>
            <a:fld id="{A764A9DD-778F-B142-BA85-45F4AECA84F5}" type="datetime1">
              <a:rPr lang="pt-BR" smtClean="0"/>
              <a:t>13/06/2023</a:t>
            </a:fld>
            <a:endParaRPr lang="pt-BR" dirty="0"/>
          </a:p>
        </p:txBody>
      </p:sp>
      <p:sp>
        <p:nvSpPr>
          <p:cNvPr id="5" name="Espaço Reservado para Rodapé 4">
            <a:extLst>
              <a:ext uri="{FF2B5EF4-FFF2-40B4-BE49-F238E27FC236}">
                <a16:creationId xmlns:a16="http://schemas.microsoft.com/office/drawing/2014/main" id="{DA06E3E8-6E73-4BA6-8E0C-E730F67DB61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BFE23C7-9753-4EB5-8B88-BE0BDC22B982}"/>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72961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17C18-5E6A-4DDC-B9C1-D53477A2C9D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552901B-A635-4481-9321-9B8FAFD7141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3857F92-A402-486E-92C7-89A7E539FC94}"/>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109F383-0DC1-4256-AB0D-A6CB3CD9710D}"/>
              </a:ext>
            </a:extLst>
          </p:cNvPr>
          <p:cNvSpPr>
            <a:spLocks noGrp="1"/>
          </p:cNvSpPr>
          <p:nvPr>
            <p:ph type="dt" sz="half" idx="10"/>
          </p:nvPr>
        </p:nvSpPr>
        <p:spPr/>
        <p:txBody>
          <a:bodyPr/>
          <a:lstStyle/>
          <a:p>
            <a:fld id="{5E829D06-5E4E-0D49-A1A5-923D86F9B41B}" type="datetime1">
              <a:rPr lang="pt-BR" smtClean="0"/>
              <a:t>13/06/2023</a:t>
            </a:fld>
            <a:endParaRPr lang="pt-BR" dirty="0"/>
          </a:p>
        </p:txBody>
      </p:sp>
      <p:sp>
        <p:nvSpPr>
          <p:cNvPr id="6" name="Espaço Reservado para Rodapé 5">
            <a:extLst>
              <a:ext uri="{FF2B5EF4-FFF2-40B4-BE49-F238E27FC236}">
                <a16:creationId xmlns:a16="http://schemas.microsoft.com/office/drawing/2014/main" id="{6AE13573-23CC-494B-8CCD-BBA5C899CEA9}"/>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185F599-7392-47F6-B01F-F304BB0AF011}"/>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417260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A06DA-121E-409A-AFEB-09937143B38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E2363DF-6613-4037-BF5D-527F914E9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9A4D6C2-5FCB-4587-A838-2BFBBDF12DA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661C4EB-547B-4F02-BFFA-D4931BA1A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CB8EFA8C-BB04-4FC2-8179-3C174426257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CB33A32-2DDC-464D-B5C8-4CEDE184C88A}"/>
              </a:ext>
            </a:extLst>
          </p:cNvPr>
          <p:cNvSpPr>
            <a:spLocks noGrp="1"/>
          </p:cNvSpPr>
          <p:nvPr>
            <p:ph type="dt" sz="half" idx="10"/>
          </p:nvPr>
        </p:nvSpPr>
        <p:spPr/>
        <p:txBody>
          <a:bodyPr/>
          <a:lstStyle/>
          <a:p>
            <a:fld id="{68810B93-6E57-5A46-B104-B344325A23F2}" type="datetime1">
              <a:rPr lang="pt-BR" smtClean="0"/>
              <a:t>13/06/2023</a:t>
            </a:fld>
            <a:endParaRPr lang="pt-BR" dirty="0"/>
          </a:p>
        </p:txBody>
      </p:sp>
      <p:sp>
        <p:nvSpPr>
          <p:cNvPr id="8" name="Espaço Reservado para Rodapé 7">
            <a:extLst>
              <a:ext uri="{FF2B5EF4-FFF2-40B4-BE49-F238E27FC236}">
                <a16:creationId xmlns:a16="http://schemas.microsoft.com/office/drawing/2014/main" id="{0BC59DB2-C79D-4855-A725-D6966CF17DE0}"/>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9256F0FD-0664-4B44-8F5C-F6FC9E4002D5}"/>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34992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E0DD3-5DD3-46CB-AEFA-4654D5FDECB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6DAEA6-1D64-4001-9BE7-3E40226FC31E}"/>
              </a:ext>
            </a:extLst>
          </p:cNvPr>
          <p:cNvSpPr>
            <a:spLocks noGrp="1"/>
          </p:cNvSpPr>
          <p:nvPr>
            <p:ph type="dt" sz="half" idx="10"/>
          </p:nvPr>
        </p:nvSpPr>
        <p:spPr/>
        <p:txBody>
          <a:bodyPr/>
          <a:lstStyle/>
          <a:p>
            <a:fld id="{66241575-8880-294F-8BE8-6489613815FB}" type="datetime1">
              <a:rPr lang="pt-BR" smtClean="0"/>
              <a:t>13/06/2023</a:t>
            </a:fld>
            <a:endParaRPr lang="pt-BR" dirty="0"/>
          </a:p>
        </p:txBody>
      </p:sp>
      <p:sp>
        <p:nvSpPr>
          <p:cNvPr id="4" name="Espaço Reservado para Rodapé 3">
            <a:extLst>
              <a:ext uri="{FF2B5EF4-FFF2-40B4-BE49-F238E27FC236}">
                <a16:creationId xmlns:a16="http://schemas.microsoft.com/office/drawing/2014/main" id="{E2BA8EF2-6EF5-45DB-89F2-A8FB398BA276}"/>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9AC1ED2B-15F1-4412-B6D4-B78DC148FE36}"/>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427550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D133E54-675B-4136-84F9-22549CB2CB60}"/>
              </a:ext>
            </a:extLst>
          </p:cNvPr>
          <p:cNvSpPr>
            <a:spLocks noGrp="1"/>
          </p:cNvSpPr>
          <p:nvPr>
            <p:ph type="dt" sz="half" idx="10"/>
          </p:nvPr>
        </p:nvSpPr>
        <p:spPr/>
        <p:txBody>
          <a:bodyPr/>
          <a:lstStyle/>
          <a:p>
            <a:fld id="{641318FD-E440-414A-B95E-CAFD2889EB57}" type="datetime1">
              <a:rPr lang="pt-BR" smtClean="0"/>
              <a:t>13/06/2023</a:t>
            </a:fld>
            <a:endParaRPr lang="pt-BR" dirty="0"/>
          </a:p>
        </p:txBody>
      </p:sp>
      <p:sp>
        <p:nvSpPr>
          <p:cNvPr id="3" name="Espaço Reservado para Rodapé 2">
            <a:extLst>
              <a:ext uri="{FF2B5EF4-FFF2-40B4-BE49-F238E27FC236}">
                <a16:creationId xmlns:a16="http://schemas.microsoft.com/office/drawing/2014/main" id="{2FC43849-4364-4F49-9554-D8C7C9CAFE06}"/>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08E0985-3E8E-4373-8872-C5EBED5589C5}"/>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97285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C5437-FD15-4F93-969E-1F964015041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2A558B8-1051-468D-BCF5-C831C1683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40A3FCA-6F68-4162-A544-C0140BCD6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2F14761-06CE-43FD-A820-FE2C980062C6}"/>
              </a:ext>
            </a:extLst>
          </p:cNvPr>
          <p:cNvSpPr>
            <a:spLocks noGrp="1"/>
          </p:cNvSpPr>
          <p:nvPr>
            <p:ph type="dt" sz="half" idx="10"/>
          </p:nvPr>
        </p:nvSpPr>
        <p:spPr/>
        <p:txBody>
          <a:bodyPr/>
          <a:lstStyle/>
          <a:p>
            <a:fld id="{54574DD6-4CD8-D541-BB08-9E29ED178451}" type="datetime1">
              <a:rPr lang="pt-BR" smtClean="0"/>
              <a:t>13/06/2023</a:t>
            </a:fld>
            <a:endParaRPr lang="pt-BR" dirty="0"/>
          </a:p>
        </p:txBody>
      </p:sp>
      <p:sp>
        <p:nvSpPr>
          <p:cNvPr id="6" name="Espaço Reservado para Rodapé 5">
            <a:extLst>
              <a:ext uri="{FF2B5EF4-FFF2-40B4-BE49-F238E27FC236}">
                <a16:creationId xmlns:a16="http://schemas.microsoft.com/office/drawing/2014/main" id="{C5B07677-CC7E-492B-B50A-37B49C51F357}"/>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0E9C543E-41C3-49AC-83F3-BC45ACFAE96E}"/>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57230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5CE6D-B4EC-4DCB-B2ED-7C6D8A56722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73FEF45-5216-4228-8412-053F9E821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2B51ABB1-8300-4A7B-AA68-CED2E173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AD05087-667C-447B-8D15-D05F1EBF076E}"/>
              </a:ext>
            </a:extLst>
          </p:cNvPr>
          <p:cNvSpPr>
            <a:spLocks noGrp="1"/>
          </p:cNvSpPr>
          <p:nvPr>
            <p:ph type="dt" sz="half" idx="10"/>
          </p:nvPr>
        </p:nvSpPr>
        <p:spPr/>
        <p:txBody>
          <a:bodyPr/>
          <a:lstStyle/>
          <a:p>
            <a:fld id="{A8C5950D-4BE9-A746-B9B8-96FD072F04EB}" type="datetime1">
              <a:rPr lang="pt-BR" smtClean="0"/>
              <a:t>13/06/2023</a:t>
            </a:fld>
            <a:endParaRPr lang="pt-BR" dirty="0"/>
          </a:p>
        </p:txBody>
      </p:sp>
      <p:sp>
        <p:nvSpPr>
          <p:cNvPr id="6" name="Espaço Reservado para Rodapé 5">
            <a:extLst>
              <a:ext uri="{FF2B5EF4-FFF2-40B4-BE49-F238E27FC236}">
                <a16:creationId xmlns:a16="http://schemas.microsoft.com/office/drawing/2014/main" id="{77C639EC-8E9E-4D34-B12B-5294373F63F9}"/>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3D80E13-7DD1-4773-88C5-BE7EAEE3EF72}"/>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351540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0BE9549-4739-4432-A913-0FD4D6E28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DE881E8-0884-4C6F-AE6B-C545CE0F8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9547EE-FAB4-4524-9393-8CE9E11C5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1CEC-CC19-224C-B270-FC1CAC1C428F}" type="datetime1">
              <a:rPr lang="pt-BR" smtClean="0"/>
              <a:t>13/06/2023</a:t>
            </a:fld>
            <a:endParaRPr lang="pt-BR" dirty="0"/>
          </a:p>
        </p:txBody>
      </p:sp>
      <p:sp>
        <p:nvSpPr>
          <p:cNvPr id="5" name="Espaço Reservado para Rodapé 4">
            <a:extLst>
              <a:ext uri="{FF2B5EF4-FFF2-40B4-BE49-F238E27FC236}">
                <a16:creationId xmlns:a16="http://schemas.microsoft.com/office/drawing/2014/main" id="{D5628D68-6F5F-46D4-9C0A-85805F9DA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A93ACD4B-8C42-40C5-8F11-BD4EE0A44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09212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1E1A"/>
        </a:solidFill>
        <a:effectLst/>
      </p:bgPr>
    </p:bg>
    <p:spTree>
      <p:nvGrpSpPr>
        <p:cNvPr id="1" name=""/>
        <p:cNvGrpSpPr/>
        <p:nvPr/>
      </p:nvGrpSpPr>
      <p:grpSpPr>
        <a:xfrm>
          <a:off x="0" y="0"/>
          <a:ext cx="0" cy="0"/>
          <a:chOff x="0" y="0"/>
          <a:chExt cx="0" cy="0"/>
        </a:xfrm>
      </p:grpSpPr>
      <p:sp>
        <p:nvSpPr>
          <p:cNvPr id="2" name="Retângulo 1"/>
          <p:cNvSpPr/>
          <p:nvPr/>
        </p:nvSpPr>
        <p:spPr>
          <a:xfrm>
            <a:off x="0" y="0"/>
            <a:ext cx="54226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250" b="1078"/>
          <a:stretch/>
        </p:blipFill>
        <p:spPr bwMode="auto">
          <a:xfrm>
            <a:off x="0" y="-47459"/>
            <a:ext cx="12192000" cy="68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49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chemeClr val="accent6"/>
            </a:gs>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4CEA2-155B-4300-A4C5-1B1228E27ACE}"/>
              </a:ext>
            </a:extLst>
          </p:cNvPr>
          <p:cNvSpPr>
            <a:spLocks noGrp="1"/>
          </p:cNvSpPr>
          <p:nvPr>
            <p:ph type="ctrTitle"/>
          </p:nvPr>
        </p:nvSpPr>
        <p:spPr/>
        <p:txBody>
          <a:bodyPr/>
          <a:lstStyle/>
          <a:p>
            <a:br>
              <a:rPr lang="pt-BR" dirty="0">
                <a:latin typeface="RobotoBR" pitchFamily="2" charset="0"/>
              </a:rPr>
            </a:br>
            <a:r>
              <a:rPr lang="pt-BR" dirty="0">
                <a:latin typeface="RobotoBR" pitchFamily="2" charset="0"/>
              </a:rPr>
              <a:t>Unidade 1</a:t>
            </a:r>
          </a:p>
        </p:txBody>
      </p:sp>
      <p:sp>
        <p:nvSpPr>
          <p:cNvPr id="3" name="Slide Number Placeholder 2"/>
          <p:cNvSpPr>
            <a:spLocks noGrp="1"/>
          </p:cNvSpPr>
          <p:nvPr>
            <p:ph type="sldNum" sz="quarter" idx="12"/>
          </p:nvPr>
        </p:nvSpPr>
        <p:spPr/>
        <p:txBody>
          <a:bodyPr/>
          <a:lstStyle/>
          <a:p>
            <a:fld id="{55F53DCD-E047-48AD-865F-E892288FE72A}" type="slidenum">
              <a:rPr lang="pt-BR" smtClean="0"/>
              <a:t>2</a:t>
            </a:fld>
            <a:endParaRPr lang="pt-BR" dirty="0"/>
          </a:p>
        </p:txBody>
      </p:sp>
      <p:sp>
        <p:nvSpPr>
          <p:cNvPr id="5" name="CaixaDeTexto 4"/>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312926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9CD42-E921-4C39-84FF-602BFC7652FE}"/>
              </a:ext>
            </a:extLst>
          </p:cNvPr>
          <p:cNvSpPr>
            <a:spLocks noGrp="1"/>
          </p:cNvSpPr>
          <p:nvPr>
            <p:ph type="title"/>
          </p:nvPr>
        </p:nvSpPr>
        <p:spPr>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Conto</a:t>
            </a:r>
          </a:p>
        </p:txBody>
      </p:sp>
      <p:sp>
        <p:nvSpPr>
          <p:cNvPr id="3" name="Espaço Reservado para Conteúdo 2">
            <a:extLst>
              <a:ext uri="{FF2B5EF4-FFF2-40B4-BE49-F238E27FC236}">
                <a16:creationId xmlns:a16="http://schemas.microsoft.com/office/drawing/2014/main" id="{981965E8-666A-4FCD-9197-BEF991F9D429}"/>
              </a:ext>
            </a:extLst>
          </p:cNvPr>
          <p:cNvSpPr>
            <a:spLocks noGrp="1"/>
          </p:cNvSpPr>
          <p:nvPr>
            <p:ph idx="1"/>
          </p:nvPr>
        </p:nvSpPr>
        <p:spPr>
          <a:xfrm>
            <a:off x="891361" y="1971442"/>
            <a:ext cx="6721551" cy="4351338"/>
          </a:xfrm>
        </p:spPr>
        <p:txBody>
          <a:bodyPr>
            <a:normAutofit lnSpcReduction="10000"/>
          </a:bodyPr>
          <a:lstStyle/>
          <a:p>
            <a:r>
              <a:rPr lang="pt-BR" dirty="0"/>
              <a:t>É um texto narrativo de extensão relativamente curta, se comparado ao romance, por exemplo. </a:t>
            </a:r>
          </a:p>
          <a:p>
            <a:r>
              <a:rPr lang="pt-BR" dirty="0"/>
              <a:t>No conto, o número de personagens e de conflitos é reduzido, pois há uma concisão ao narrar os acontecimentos. </a:t>
            </a:r>
          </a:p>
          <a:p>
            <a:r>
              <a:rPr lang="pt-BR" dirty="0"/>
              <a:t>O conto moderno apresenta maior liberdade para explorar os sentidos, podendo omitir informações e detalhes da trama, como a situação inicial ou o desfecho.</a:t>
            </a:r>
          </a:p>
        </p:txBody>
      </p:sp>
      <p:sp>
        <p:nvSpPr>
          <p:cNvPr id="4" name="Slide Number Placeholder 3"/>
          <p:cNvSpPr>
            <a:spLocks noGrp="1"/>
          </p:cNvSpPr>
          <p:nvPr>
            <p:ph type="sldNum" sz="quarter" idx="12"/>
          </p:nvPr>
        </p:nvSpPr>
        <p:spPr/>
        <p:txBody>
          <a:bodyPr/>
          <a:lstStyle/>
          <a:p>
            <a:fld id="{55F53DCD-E047-48AD-865F-E892288FE72A}" type="slidenum">
              <a:rPr lang="pt-BR" smtClean="0"/>
              <a:t>3</a:t>
            </a:fld>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348" y="1975757"/>
            <a:ext cx="3241014" cy="386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71520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21F5F-EFB2-4C4C-B285-29AE091C86E6}"/>
              </a:ext>
            </a:extLst>
          </p:cNvPr>
          <p:cNvSpPr>
            <a:spLocks noGrp="1"/>
          </p:cNvSpPr>
          <p:nvPr>
            <p:ph type="title"/>
          </p:nvPr>
        </p:nvSpPr>
        <p:spPr>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Neologismo</a:t>
            </a:r>
          </a:p>
        </p:txBody>
      </p:sp>
      <p:sp>
        <p:nvSpPr>
          <p:cNvPr id="3" name="Espaço Reservado para Conteúdo 2">
            <a:extLst>
              <a:ext uri="{FF2B5EF4-FFF2-40B4-BE49-F238E27FC236}">
                <a16:creationId xmlns:a16="http://schemas.microsoft.com/office/drawing/2014/main" id="{E2F05B1B-5AC3-47C2-8AA0-DB0F70D47016}"/>
              </a:ext>
            </a:extLst>
          </p:cNvPr>
          <p:cNvSpPr>
            <a:spLocks noGrp="1"/>
          </p:cNvSpPr>
          <p:nvPr>
            <p:ph idx="1"/>
          </p:nvPr>
        </p:nvSpPr>
        <p:spPr>
          <a:xfrm>
            <a:off x="5752215" y="2200941"/>
            <a:ext cx="5890436" cy="4284920"/>
          </a:xfrm>
        </p:spPr>
        <p:txBody>
          <a:bodyPr>
            <a:normAutofit/>
          </a:bodyPr>
          <a:lstStyle/>
          <a:p>
            <a:r>
              <a:rPr lang="pt-BR" dirty="0"/>
              <a:t>Criação de novas palavras, formadas pelos processos usuais da língua, ou pela atribuição de novos significados para palavras que já existem. </a:t>
            </a:r>
          </a:p>
          <a:p>
            <a:r>
              <a:rPr lang="pt-BR" dirty="0"/>
              <a:t>O neologismo está presente, geralmente, na linguagem científica, nas propagandas e na literatura, mas no dia a dia também surgem neologismos entre grupos sociais e nas mídias em geral.</a:t>
            </a:r>
          </a:p>
        </p:txBody>
      </p:sp>
      <p:sp>
        <p:nvSpPr>
          <p:cNvPr id="5" name="Slide Number Placeholder 4"/>
          <p:cNvSpPr>
            <a:spLocks noGrp="1"/>
          </p:cNvSpPr>
          <p:nvPr>
            <p:ph type="sldNum" sz="quarter" idx="12"/>
          </p:nvPr>
        </p:nvSpPr>
        <p:spPr/>
        <p:txBody>
          <a:bodyPr/>
          <a:lstStyle/>
          <a:p>
            <a:fld id="{55F53DCD-E047-48AD-865F-E892288FE72A}" type="slidenum">
              <a:rPr lang="pt-BR" smtClean="0"/>
              <a:t>4</a:t>
            </a:fld>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36" y="2702378"/>
            <a:ext cx="4501508" cy="222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240164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21F5F-EFB2-4C4C-B285-29AE091C86E6}"/>
              </a:ext>
            </a:extLst>
          </p:cNvPr>
          <p:cNvSpPr>
            <a:spLocks noGrp="1"/>
          </p:cNvSpPr>
          <p:nvPr>
            <p:ph type="title"/>
          </p:nvPr>
        </p:nvSpPr>
        <p:spPr>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Estrangeirismo</a:t>
            </a:r>
          </a:p>
        </p:txBody>
      </p:sp>
      <p:sp>
        <p:nvSpPr>
          <p:cNvPr id="3" name="Espaço Reservado para Conteúdo 2">
            <a:extLst>
              <a:ext uri="{FF2B5EF4-FFF2-40B4-BE49-F238E27FC236}">
                <a16:creationId xmlns:a16="http://schemas.microsoft.com/office/drawing/2014/main" id="{E2F05B1B-5AC3-47C2-8AA0-DB0F70D47016}"/>
              </a:ext>
            </a:extLst>
          </p:cNvPr>
          <p:cNvSpPr>
            <a:spLocks noGrp="1"/>
          </p:cNvSpPr>
          <p:nvPr>
            <p:ph idx="1"/>
          </p:nvPr>
        </p:nvSpPr>
        <p:spPr>
          <a:xfrm>
            <a:off x="817001" y="2198921"/>
            <a:ext cx="5158497" cy="4284920"/>
          </a:xfrm>
        </p:spPr>
        <p:txBody>
          <a:bodyPr>
            <a:normAutofit/>
          </a:bodyPr>
          <a:lstStyle/>
          <a:p>
            <a:r>
              <a:rPr lang="pt-BR" dirty="0"/>
              <a:t>Emprego de palavras estrangeiras (expressões que têm origem em outras línguas) em determinado idioma. </a:t>
            </a:r>
          </a:p>
          <a:p>
            <a:r>
              <a:rPr lang="pt-BR" dirty="0"/>
              <a:t>Há estrangeirismos que mantiveram a grafia original e outros que foram aportuguesados.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65" y="2258410"/>
            <a:ext cx="5711389" cy="2962178"/>
          </a:xfrm>
          <a:prstGeom prst="rect">
            <a:avLst/>
          </a:prstGeom>
        </p:spPr>
      </p:pic>
      <p:sp>
        <p:nvSpPr>
          <p:cNvPr id="5" name="Slide Number Placeholder 4"/>
          <p:cNvSpPr>
            <a:spLocks noGrp="1"/>
          </p:cNvSpPr>
          <p:nvPr>
            <p:ph type="sldNum" sz="quarter" idx="12"/>
          </p:nvPr>
        </p:nvSpPr>
        <p:spPr/>
        <p:txBody>
          <a:bodyPr/>
          <a:lstStyle/>
          <a:p>
            <a:fld id="{55F53DCD-E047-48AD-865F-E892288FE72A}" type="slidenum">
              <a:rPr lang="pt-BR" smtClean="0"/>
              <a:t>5</a:t>
            </a:fld>
            <a:endParaRPr lang="pt-BR" dirty="0"/>
          </a:p>
        </p:txBody>
      </p:sp>
      <p:sp>
        <p:nvSpPr>
          <p:cNvPr id="8" name="CaixaDeTexto 7"/>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315197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7849" y="2806680"/>
            <a:ext cx="4572343" cy="2893888"/>
          </a:xfrm>
          <a:prstGeom prst="rect">
            <a:avLst/>
          </a:prstGeom>
        </p:spPr>
      </p:pic>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365125"/>
            <a:ext cx="10515600" cy="1325563"/>
          </a:xfrm>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Miniconto</a:t>
            </a:r>
          </a:p>
        </p:txBody>
      </p:sp>
      <p:sp>
        <p:nvSpPr>
          <p:cNvPr id="2" name="Espaço Reservado para Conteúdo 1"/>
          <p:cNvSpPr>
            <a:spLocks noGrp="1"/>
          </p:cNvSpPr>
          <p:nvPr>
            <p:ph idx="1"/>
          </p:nvPr>
        </p:nvSpPr>
        <p:spPr>
          <a:xfrm>
            <a:off x="838200" y="1825625"/>
            <a:ext cx="5709924" cy="4351338"/>
          </a:xfrm>
        </p:spPr>
        <p:txBody>
          <a:bodyPr>
            <a:noAutofit/>
          </a:bodyPr>
          <a:lstStyle/>
          <a:p>
            <a:r>
              <a:rPr lang="pt-BR" dirty="0"/>
              <a:t>É um gênero textual próximo ao conto, mas que apresenta um texto muito mais breve, enxuto. </a:t>
            </a:r>
          </a:p>
          <a:p>
            <a:r>
              <a:rPr lang="pt-BR" dirty="0"/>
              <a:t>No miniconto, tudo que é acessório é suprimido, de acordo com o efeito que se deseja conferir ao texto. </a:t>
            </a:r>
          </a:p>
          <a:p>
            <a:r>
              <a:rPr lang="pt-BR" dirty="0"/>
              <a:t>Apesar de não ter uma estrutura fixa, a concisão, o subtexto, a narratividade e a ausência de descrições são algumas características desse gênero textual.</a:t>
            </a:r>
          </a:p>
        </p:txBody>
      </p:sp>
      <p:sp>
        <p:nvSpPr>
          <p:cNvPr id="6" name="Retângulo 5">
            <a:extLst>
              <a:ext uri="{FF2B5EF4-FFF2-40B4-BE49-F238E27FC236}">
                <a16:creationId xmlns:a16="http://schemas.microsoft.com/office/drawing/2014/main" id="{664FEFBA-7445-4475-BE61-1FFF7254F213}"/>
              </a:ext>
            </a:extLst>
          </p:cNvPr>
          <p:cNvSpPr/>
          <p:nvPr/>
        </p:nvSpPr>
        <p:spPr>
          <a:xfrm rot="16200000">
            <a:off x="11114294" y="4783254"/>
            <a:ext cx="950901" cy="215444"/>
          </a:xfrm>
          <a:prstGeom prst="rect">
            <a:avLst/>
          </a:prstGeom>
        </p:spPr>
        <p:txBody>
          <a:bodyPr wrap="none">
            <a:spAutoFit/>
          </a:bodyPr>
          <a:lstStyle/>
          <a:p>
            <a:r>
              <a:rPr lang="pt-BR" sz="800" dirty="0">
                <a:solidFill>
                  <a:srgbClr val="2F2F2E"/>
                </a:solidFill>
                <a:latin typeface="TrasandinaBook"/>
              </a:rPr>
              <a:t>Melissa Garabeli</a:t>
            </a:r>
          </a:p>
        </p:txBody>
      </p:sp>
      <p:sp>
        <p:nvSpPr>
          <p:cNvPr id="3" name="Slide Number Placeholder 2"/>
          <p:cNvSpPr>
            <a:spLocks noGrp="1"/>
          </p:cNvSpPr>
          <p:nvPr>
            <p:ph type="sldNum" sz="quarter" idx="12"/>
          </p:nvPr>
        </p:nvSpPr>
        <p:spPr/>
        <p:txBody>
          <a:bodyPr/>
          <a:lstStyle/>
          <a:p>
            <a:fld id="{55F53DCD-E047-48AD-865F-E892288FE72A}" type="slidenum">
              <a:rPr lang="pt-BR" smtClean="0"/>
              <a:t>6</a:t>
            </a:fld>
            <a:endParaRPr lang="pt-BR" dirty="0"/>
          </a:p>
        </p:txBody>
      </p:sp>
      <p:sp>
        <p:nvSpPr>
          <p:cNvPr id="9" name="CaixaDeTexto 8"/>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229157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492721"/>
            <a:ext cx="10515600" cy="1325563"/>
          </a:xfrm>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Orações coordenadas e período composto por coordenação </a:t>
            </a:r>
          </a:p>
        </p:txBody>
      </p:sp>
      <p:sp>
        <p:nvSpPr>
          <p:cNvPr id="3" name="Espaço Reservado para Conteúdo 2"/>
          <p:cNvSpPr>
            <a:spLocks noGrp="1"/>
          </p:cNvSpPr>
          <p:nvPr>
            <p:ph idx="1"/>
          </p:nvPr>
        </p:nvSpPr>
        <p:spPr/>
        <p:txBody>
          <a:bodyPr/>
          <a:lstStyle/>
          <a:p>
            <a:r>
              <a:rPr lang="pt-BR" dirty="0"/>
              <a:t>Em um período composto por coordenação, as orações apresentam estrutura sintática independente, isto é, não funcionam como termos de outra oração nem têm uma oração como um de seus termos. Essas orações recebem o nome de </a:t>
            </a:r>
            <a:r>
              <a:rPr lang="pt-BR" b="1" dirty="0"/>
              <a:t>orações coordenadas</a:t>
            </a:r>
            <a:r>
              <a:rPr lang="pt-BR" dirty="0"/>
              <a:t>.</a:t>
            </a:r>
          </a:p>
          <a:p>
            <a:pPr marL="0" indent="0">
              <a:buNone/>
            </a:pPr>
            <a:endParaRPr lang="pt-BR" dirty="0"/>
          </a:p>
        </p:txBody>
      </p:sp>
      <p:sp>
        <p:nvSpPr>
          <p:cNvPr id="2" name="Slide Number Placeholder 1"/>
          <p:cNvSpPr>
            <a:spLocks noGrp="1"/>
          </p:cNvSpPr>
          <p:nvPr>
            <p:ph type="sldNum" sz="quarter" idx="12"/>
          </p:nvPr>
        </p:nvSpPr>
        <p:spPr/>
        <p:txBody>
          <a:bodyPr/>
          <a:lstStyle/>
          <a:p>
            <a:fld id="{55F53DCD-E047-48AD-865F-E892288FE72A}" type="slidenum">
              <a:rPr lang="pt-BR" smtClean="0"/>
              <a:t>7</a:t>
            </a:fld>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203" y="3777343"/>
            <a:ext cx="76390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241669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40E013B3-0966-4110-B908-723160CF81AF}"/>
              </a:ext>
            </a:extLst>
          </p:cNvPr>
          <p:cNvGraphicFramePr>
            <a:graphicFrameLocks noGrp="1"/>
          </p:cNvGraphicFramePr>
          <p:nvPr>
            <p:ph idx="1"/>
            <p:extLst>
              <p:ext uri="{D42A27DB-BD31-4B8C-83A1-F6EECF244321}">
                <p14:modId xmlns:p14="http://schemas.microsoft.com/office/powerpoint/2010/main" val="2861595715"/>
              </p:ext>
            </p:extLst>
          </p:nvPr>
        </p:nvGraphicFramePr>
        <p:xfrm>
          <a:off x="838200" y="2020185"/>
          <a:ext cx="10515600" cy="415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482088"/>
            <a:ext cx="10515600" cy="1325563"/>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pPr algn="ctr"/>
            <a:r>
              <a:rPr lang="pt-BR" dirty="0"/>
              <a:t>Orações coordenadas e período composto por coordenação</a:t>
            </a:r>
          </a:p>
        </p:txBody>
      </p:sp>
      <p:sp>
        <p:nvSpPr>
          <p:cNvPr id="2" name="Slide Number Placeholder 1"/>
          <p:cNvSpPr>
            <a:spLocks noGrp="1"/>
          </p:cNvSpPr>
          <p:nvPr>
            <p:ph type="sldNum" sz="quarter" idx="12"/>
          </p:nvPr>
        </p:nvSpPr>
        <p:spPr/>
        <p:txBody>
          <a:bodyPr/>
          <a:lstStyle/>
          <a:p>
            <a:fld id="{55F53DCD-E047-48AD-865F-E892288FE72A}" type="slidenum">
              <a:rPr lang="pt-BR" smtClean="0"/>
              <a:t>8</a:t>
            </a:fld>
            <a:endParaRPr lang="pt-BR" dirty="0"/>
          </a:p>
        </p:txBody>
      </p:sp>
      <p:sp>
        <p:nvSpPr>
          <p:cNvPr id="6" name="CaixaDeTexto 5"/>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283490391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TotalTime>
  <Words>449</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vt:i4>
      </vt:variant>
    </vt:vector>
  </HeadingPairs>
  <TitlesOfParts>
    <vt:vector size="14" baseType="lpstr">
      <vt:lpstr>Arial</vt:lpstr>
      <vt:lpstr>Calibri</vt:lpstr>
      <vt:lpstr>Calibri Light</vt:lpstr>
      <vt:lpstr>RobotoBR</vt:lpstr>
      <vt:lpstr>TrasandinaBook</vt:lpstr>
      <vt:lpstr>Tema do Office</vt:lpstr>
      <vt:lpstr>Apresentação do PowerPoint</vt:lpstr>
      <vt:lpstr> Unidade 1</vt:lpstr>
      <vt:lpstr>Conto</vt:lpstr>
      <vt:lpstr>Neologismo</vt:lpstr>
      <vt:lpstr>Estrangeirismo</vt:lpstr>
      <vt:lpstr>Miniconto</vt:lpstr>
      <vt:lpstr>Orações coordenadas e período composto por coordenação </vt:lpstr>
      <vt:lpstr>Orações coordenadas e período composto por coordenação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Trajetórias  Língua Portuguesa</dc:title>
  <dc:creator>Sarita Borelli</dc:creator>
  <cp:lastModifiedBy> </cp:lastModifiedBy>
  <cp:revision>98</cp:revision>
  <dcterms:created xsi:type="dcterms:W3CDTF">2019-02-21T18:53:00Z</dcterms:created>
  <dcterms:modified xsi:type="dcterms:W3CDTF">2023-06-13T19:21:51Z</dcterms:modified>
</cp:coreProperties>
</file>