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71" r:id="rId2"/>
    <p:sldId id="320" r:id="rId3"/>
    <p:sldId id="354" r:id="rId4"/>
    <p:sldId id="355" r:id="rId5"/>
    <p:sldId id="357" r:id="rId6"/>
    <p:sldId id="359" r:id="rId7"/>
    <p:sldId id="360" r:id="rId8"/>
    <p:sldId id="361" r:id="rId9"/>
    <p:sldId id="32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D415F2F-E44C-4E87-8208-9D1033952003}">
          <p14:sldIdLst>
            <p14:sldId id="371"/>
            <p14:sldId id="320"/>
            <p14:sldId id="354"/>
            <p14:sldId id="355"/>
            <p14:sldId id="357"/>
            <p14:sldId id="359"/>
            <p14:sldId id="360"/>
            <p14:sldId id="361"/>
            <p14:sldId id="32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27" clrIdx="0"/>
  <p:cmAuthor id="2" name="Lilian Semenichin Nogueira" initials="LSN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1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9ACAC-3775-429F-A054-509BBC13B1C2}" v="27" dt="2019-06-25T18:55:28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6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EDBF7-FA7A-3348-8283-99C35486BE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1E51C-E0BB-334B-B639-73298884B2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09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2C1-468D-CF45-AF3A-FE927EDAC6B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4355-8F67-A640-B04D-BF5A1D6A1B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66D3-A88D-5346-BD74-2EF93B1C2E8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0CC2-AA65-854E-92A5-2E6DBBD3180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D3AF-776F-2649-9675-3F5CA94CE06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49B9-CBB6-8142-A75F-9AC48338FF7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3E6D-4973-124A-B997-8F78E49A17A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32DA-D6DB-244C-873A-CDCFA2BD88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58F3-DDA5-934D-8FE6-619CD31F6F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51D4B-322A-D940-9697-FB97D046A08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7EF-52A6-494C-9458-D8F11253B27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601A6-6BFD-6940-B449-8DD2C9D7333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125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97"/>
          <a:stretch/>
        </p:blipFill>
        <p:spPr>
          <a:xfrm>
            <a:off x="0" y="0"/>
            <a:ext cx="929064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76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3300" y="2363738"/>
            <a:ext cx="10388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 memória possibilita pensar ações futuras com base em experiências já vividas e pode até evitar que se repitam erros do passado. Ao proteger o </a:t>
            </a:r>
            <a:r>
              <a:rPr lang="pt-BR" sz="2800" b="1" dirty="0">
                <a:latin typeface="RobotoBR" pitchFamily="2" charset="0"/>
              </a:rPr>
              <a:t>patrimônio cultural</a:t>
            </a:r>
            <a:r>
              <a:rPr lang="pt-BR" sz="2800" dirty="0">
                <a:latin typeface="RobotoBR" pitchFamily="2" charset="0"/>
              </a:rPr>
              <a:t>, preservamos nossa identidade cultural e toda memória a ele associada. Assim, garantimos também que as diversas identidades nacionais ganhem visibilidade.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Por que preservar?</a:t>
            </a:r>
          </a:p>
        </p:txBody>
      </p:sp>
    </p:spTree>
    <p:extLst>
      <p:ext uri="{BB962C8B-B14F-4D97-AF65-F5344CB8AC3E}">
        <p14:creationId xmlns:p14="http://schemas.microsoft.com/office/powerpoint/2010/main" val="3341597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15AB3973-CA04-4387-A483-73CC734DA56F}"/>
              </a:ext>
            </a:extLst>
          </p:cNvPr>
          <p:cNvSpPr txBox="1">
            <a:spLocks/>
          </p:cNvSpPr>
          <p:nvPr/>
        </p:nvSpPr>
        <p:spPr>
          <a:xfrm>
            <a:off x="1504950" y="1401595"/>
            <a:ext cx="9267826" cy="900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atin typeface="RobotoBR" pitchFamily="2" charset="0"/>
              </a:rPr>
              <a:t>Tombamento</a:t>
            </a:r>
            <a:endParaRPr lang="pt-BR" sz="4800" dirty="0">
              <a:solidFill>
                <a:schemeClr val="bg1"/>
              </a:solidFill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504950" y="2297332"/>
            <a:ext cx="9267826" cy="285569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Termo que é usado para se referir a ações do poder público para garantir, por meio de leis, que um bem de valor histórico, cultural ou ambiental não seja destruído ou descaracterizado, sendo, dessa forma, preservado.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883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947256" y="2208102"/>
            <a:ext cx="10196994" cy="4049823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1076325" y="2208886"/>
            <a:ext cx="99536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Foi uma pessoa importante na preservação das tradições populares. Ele realizou viagens pelas regiões Norte e Nordeste, nas quais pesquisou e registrou costumes, cantos e danças, mapeando bens culturais do país. Trabalhou na criação do Sphan – Serviço do Patrimônio Histórico e Artístico Nacional, em 1937, atual Iphan.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Mário de Andrade</a:t>
            </a:r>
          </a:p>
        </p:txBody>
      </p:sp>
    </p:spTree>
    <p:extLst>
      <p:ext uri="{BB962C8B-B14F-4D97-AF65-F5344CB8AC3E}">
        <p14:creationId xmlns:p14="http://schemas.microsoft.com/office/powerpoint/2010/main" val="3888642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Divisa 55"/>
          <p:cNvSpPr/>
          <p:nvPr/>
        </p:nvSpPr>
        <p:spPr>
          <a:xfrm>
            <a:off x="943171" y="2137764"/>
            <a:ext cx="10121509" cy="906287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Retângulo 1"/>
          <p:cNvSpPr/>
          <p:nvPr/>
        </p:nvSpPr>
        <p:spPr>
          <a:xfrm>
            <a:off x="1311276" y="2089944"/>
            <a:ext cx="93853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BR" pitchFamily="2" charset="0"/>
              </a:rPr>
              <a:t>O patrimônio cultural nacional pode ser classificado em dois tipos: </a:t>
            </a:r>
            <a:r>
              <a:rPr lang="pt-BR" sz="2800" b="1" dirty="0">
                <a:latin typeface="RobotoBR" pitchFamily="2" charset="0"/>
              </a:rPr>
              <a:t>material</a:t>
            </a:r>
            <a:r>
              <a:rPr lang="pt-BR" sz="2800" dirty="0">
                <a:latin typeface="RobotoBR" pitchFamily="2" charset="0"/>
              </a:rPr>
              <a:t> e </a:t>
            </a:r>
            <a:r>
              <a:rPr lang="pt-BR" sz="2800" b="1" dirty="0">
                <a:latin typeface="RobotoBR" pitchFamily="2" charset="0"/>
              </a:rPr>
              <a:t>imaterial</a:t>
            </a:r>
            <a:r>
              <a:rPr lang="pt-BR" sz="2800" dirty="0">
                <a:latin typeface="RobotoBR" pitchFamily="2" charset="0"/>
              </a:rPr>
              <a:t>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943171" y="3330575"/>
            <a:ext cx="4883149" cy="28797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2000" b="1" dirty="0">
                <a:latin typeface="RobotoBR" pitchFamily="2" charset="0"/>
              </a:rPr>
              <a:t>Patrimônio Material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Bens culturais que podem ser móveis ou imóveis. Os bens móveis são documentos,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acervos museológicos, arqueológicos, artísticos etc. Os bens imóveis são construções, cidades históricas etc. São exemplos de patrimônio material: 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a cidade de Ouro Preto (MG), o Grutas do Lago Azul (MS), entre outros.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6003926" y="3330575"/>
            <a:ext cx="5230608" cy="28797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2000" b="1" dirty="0">
                <a:latin typeface="RobotoBR" pitchFamily="2" charset="0"/>
              </a:rPr>
              <a:t>Patrimônio Imaterial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Bens culturais relacionados a costumes, saberes, crenças, celebrações, que fazem parte do cotidiano e caracterizam grupos específicos, preservando sua identidade. 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Alguns exemplos: 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o modo de fazer o acarajé, o teatro de bonecos popular do Nordeste e o toque dos sinos em Minas Gerais.</a:t>
            </a:r>
            <a:endParaRPr lang="pt-BR" sz="2000" kern="1200" dirty="0">
              <a:latin typeface="RobotoBR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Nossos patrimônios</a:t>
            </a:r>
          </a:p>
        </p:txBody>
      </p:sp>
    </p:spTree>
    <p:extLst>
      <p:ext uri="{BB962C8B-B14F-4D97-AF65-F5344CB8AC3E}">
        <p14:creationId xmlns:p14="http://schemas.microsoft.com/office/powerpoint/2010/main" val="3641361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28176" y="2119569"/>
            <a:ext cx="109796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As tradições populares têm na </a:t>
            </a:r>
            <a:r>
              <a:rPr lang="pt-BR" sz="2800" b="1" dirty="0">
                <a:latin typeface="RobotoBR" pitchFamily="2" charset="0"/>
              </a:rPr>
              <a:t>oralidade</a:t>
            </a:r>
            <a:r>
              <a:rPr lang="pt-BR" sz="2800" dirty="0">
                <a:latin typeface="RobotoBR" pitchFamily="2" charset="0"/>
              </a:rPr>
              <a:t> sua principal forma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de manutenção e preservação.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 Conheça algumas práticas artísticas que usam essa forma de transmissão:</a:t>
            </a:r>
          </a:p>
          <a:p>
            <a:pPr algn="ctr">
              <a:lnSpc>
                <a:spcPct val="150000"/>
              </a:lnSpc>
            </a:pPr>
            <a:r>
              <a:rPr lang="pt-BR" sz="2800" b="1" dirty="0">
                <a:latin typeface="RobotoBR" pitchFamily="2" charset="0"/>
              </a:rPr>
              <a:t>Samba de roda</a:t>
            </a:r>
            <a:r>
              <a:rPr lang="pt-BR" sz="2800" dirty="0">
                <a:latin typeface="RobotoBR" pitchFamily="2" charset="0"/>
              </a:rPr>
              <a:t>;</a:t>
            </a:r>
            <a:r>
              <a:rPr lang="pt-BR" sz="2800" b="1" dirty="0">
                <a:latin typeface="RobotoBR" pitchFamily="2" charset="0"/>
              </a:rPr>
              <a:t> Tambor de Crioula</a:t>
            </a:r>
            <a:r>
              <a:rPr lang="pt-BR" sz="2800" dirty="0">
                <a:latin typeface="RobotoBR" pitchFamily="2" charset="0"/>
              </a:rPr>
              <a:t>;</a:t>
            </a:r>
            <a:br>
              <a:rPr lang="pt-BR" sz="2800" b="1" dirty="0">
                <a:latin typeface="RobotoBR" pitchFamily="2" charset="0"/>
              </a:rPr>
            </a:br>
            <a:r>
              <a:rPr lang="pt-BR" sz="2800" b="1" dirty="0">
                <a:latin typeface="RobotoBR" pitchFamily="2" charset="0"/>
              </a:rPr>
              <a:t> Fandango caiçara e Jongo.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Arte como expressão popular</a:t>
            </a:r>
          </a:p>
        </p:txBody>
      </p:sp>
    </p:spTree>
    <p:extLst>
      <p:ext uri="{BB962C8B-B14F-4D97-AF65-F5344CB8AC3E}">
        <p14:creationId xmlns:p14="http://schemas.microsoft.com/office/powerpoint/2010/main" val="2455889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876300" y="2019300"/>
            <a:ext cx="10375900" cy="4724400"/>
            <a:chOff x="567126" y="-122650"/>
            <a:chExt cx="2051260" cy="2180325"/>
          </a:xfrm>
          <a:scene3d>
            <a:camera prst="orthographicFront"/>
            <a:lightRig rig="flat" dir="t"/>
          </a:scene3d>
        </p:grpSpPr>
        <p:sp>
          <p:nvSpPr>
            <p:cNvPr id="12" name="Elipse 11"/>
            <p:cNvSpPr/>
            <p:nvPr/>
          </p:nvSpPr>
          <p:spPr>
            <a:xfrm>
              <a:off x="567126" y="-122650"/>
              <a:ext cx="2051260" cy="2051260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br>
                <a:rPr lang="pt-BR" sz="2800" dirty="0">
                  <a:latin typeface="Roboto" panose="02000000000000000000" pitchFamily="2" charset="0"/>
                  <a:ea typeface="Roboto" panose="02000000000000000000" pitchFamily="2" charset="0"/>
                </a:rPr>
              </a:br>
              <a:endParaRPr lang="pt-BR" sz="28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6" name="Elipse 4"/>
            <p:cNvSpPr/>
            <p:nvPr/>
          </p:nvSpPr>
          <p:spPr>
            <a:xfrm>
              <a:off x="652449" y="300400"/>
              <a:ext cx="1706860" cy="17572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sp>
        <p:nvSpPr>
          <p:cNvPr id="6" name="Retângulo 5"/>
          <p:cNvSpPr/>
          <p:nvPr/>
        </p:nvSpPr>
        <p:spPr>
          <a:xfrm>
            <a:off x="1225445" y="2333189"/>
            <a:ext cx="96776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Muitas festas brasileiras são consideradas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patrimônios imateriais de nossa cultura. Elas podem surgir por diversos motivos: podem ser uma celebração religiosa, uma manifestação da cultura popular, podem estar  relacionadas aos ciclos de colheita, entre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muitos outros.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3215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2705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E a festa se manifesta!</a:t>
            </a:r>
          </a:p>
        </p:txBody>
      </p:sp>
    </p:spTree>
    <p:extLst>
      <p:ext uri="{BB962C8B-B14F-4D97-AF65-F5344CB8AC3E}">
        <p14:creationId xmlns:p14="http://schemas.microsoft.com/office/powerpoint/2010/main" val="1611755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2705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Brasil em outras festas também se manifesta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181100" y="3364136"/>
            <a:ext cx="3251199" cy="29985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1900" b="1" dirty="0">
                <a:latin typeface="RobotoBR" pitchFamily="2" charset="0"/>
              </a:rPr>
              <a:t>Círio de Nazaré</a:t>
            </a:r>
            <a:br>
              <a:rPr lang="pt-BR" sz="1900" dirty="0">
                <a:latin typeface="RobotoBR" pitchFamily="2" charset="0"/>
              </a:rPr>
            </a:br>
            <a:r>
              <a:rPr lang="pt-BR" sz="1900" dirty="0">
                <a:latin typeface="RobotoBR" pitchFamily="2" charset="0"/>
              </a:rPr>
              <a:t>Um cortejo de barcos é feito para o deslocamento da imagem de Nossa Senhora de Nazaré, da Basílica de Nazaré até a Catedral da Sé, em Belém do Pará e, depois, o seu retorno.</a:t>
            </a:r>
            <a:endParaRPr lang="pt-BR" sz="1900" b="1" kern="1200" dirty="0">
              <a:latin typeface="RobotoBR" pitchFamily="2" charset="0"/>
            </a:endParaRPr>
          </a:p>
        </p:txBody>
      </p:sp>
      <p:sp>
        <p:nvSpPr>
          <p:cNvPr id="13" name="Divisa 12"/>
          <p:cNvSpPr/>
          <p:nvPr/>
        </p:nvSpPr>
        <p:spPr>
          <a:xfrm>
            <a:off x="812801" y="2008870"/>
            <a:ext cx="10769599" cy="1200330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tângulo 13"/>
          <p:cNvSpPr/>
          <p:nvPr/>
        </p:nvSpPr>
        <p:spPr>
          <a:xfrm>
            <a:off x="1466850" y="2008870"/>
            <a:ext cx="9886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RobotoBR" pitchFamily="2" charset="0"/>
              </a:rPr>
              <a:t>Alguns ritos, celebrações e festas brasileiros promovem a vivência coletiva da sociedade, fortalecem seu modo de vida, sua religião e seus saberes, preservando, assim, sua memória. Vamos conhecer algumas.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4584699" y="3364136"/>
            <a:ext cx="3251199" cy="29985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1900" b="1" dirty="0">
                <a:latin typeface="RobotoBR" pitchFamily="2" charset="0"/>
              </a:rPr>
              <a:t>Festa do Divino Espírito Santo</a:t>
            </a:r>
            <a:br>
              <a:rPr lang="pt-BR" sz="1900" dirty="0">
                <a:latin typeface="RobotoBR" pitchFamily="2" charset="0"/>
              </a:rPr>
            </a:br>
            <a:r>
              <a:rPr lang="pt-BR" sz="1900" dirty="0">
                <a:latin typeface="RobotoBR" pitchFamily="2" charset="0"/>
              </a:rPr>
              <a:t>Essa festa acontece em várias regiões do país no domingo de Páscoa, quando um mastro em devoção à terceira pessoa da Santíssima Trindade é levantado e é  escolhido um “Imperador” que regerá a festa.</a:t>
            </a:r>
            <a:endParaRPr lang="pt-BR" sz="1900" b="1" kern="1200" dirty="0">
              <a:latin typeface="RobotoBR" pitchFamily="2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7924800" y="3381822"/>
            <a:ext cx="3251199" cy="298087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1900" b="1" dirty="0">
                <a:latin typeface="RobotoBR" pitchFamily="2" charset="0"/>
              </a:rPr>
              <a:t>Festa do Bonfim</a:t>
            </a:r>
            <a:br>
              <a:rPr lang="pt-BR" sz="1900" dirty="0">
                <a:latin typeface="RobotoBR" pitchFamily="2" charset="0"/>
              </a:rPr>
            </a:br>
            <a:r>
              <a:rPr lang="pt-BR" sz="1900" dirty="0">
                <a:latin typeface="RobotoBR" pitchFamily="2" charset="0"/>
              </a:rPr>
              <a:t>Ocorre durante o mês de janeiro, na Bahia. A celebração envolve a realização de novenas, cortejos e o ato da lavagem</a:t>
            </a:r>
          </a:p>
          <a:p>
            <a:pPr algn="ctr"/>
            <a:r>
              <a:rPr lang="pt-BR" sz="1900" dirty="0">
                <a:latin typeface="RobotoBR" pitchFamily="2" charset="0"/>
              </a:rPr>
              <a:t>das escadarias da igreja de Nossa Senhora da</a:t>
            </a:r>
          </a:p>
          <a:p>
            <a:pPr algn="ctr"/>
            <a:r>
              <a:rPr lang="pt-BR" sz="1900" dirty="0">
                <a:latin typeface="RobotoBR" pitchFamily="2" charset="0"/>
              </a:rPr>
              <a:t>Conceição da Praia, em Salvador.</a:t>
            </a:r>
            <a:endParaRPr lang="pt-BR" sz="1900" b="1" kern="1200" dirty="0"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77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29911" y="1899114"/>
            <a:ext cx="10807700" cy="3890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Os museus são instituições especialmente destinadas a abrigar objetos, documentos e obras de arte, a fim de manter vivos a memória e o patrimônio de uma determinada sociedade.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Os museus nos informam acerca das transformações ocorridas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ao longo do tempo e nos permitem refletir e debater sobre o presente e o tipo de memória que deve ser preservada.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Pesquisa e preservação: os museus</a:t>
            </a:r>
          </a:p>
        </p:txBody>
      </p:sp>
    </p:spTree>
    <p:extLst>
      <p:ext uri="{BB962C8B-B14F-4D97-AF65-F5344CB8AC3E}">
        <p14:creationId xmlns:p14="http://schemas.microsoft.com/office/powerpoint/2010/main" val="2572066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838200" y="2219325"/>
            <a:ext cx="10515599" cy="387667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1187450" y="2077147"/>
            <a:ext cx="10113181" cy="3890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Muitas cidades têm </a:t>
            </a:r>
            <a:r>
              <a:rPr lang="pt-BR" sz="2800" b="1" dirty="0">
                <a:latin typeface="RobotoBR" pitchFamily="2" charset="0"/>
              </a:rPr>
              <a:t>centros históricos</a:t>
            </a:r>
            <a:r>
              <a:rPr lang="pt-BR" sz="2800" dirty="0">
                <a:latin typeface="RobotoBR" pitchFamily="2" charset="0"/>
              </a:rPr>
              <a:t>, que são lugares em que ainda é possível ver ruas, edifícios, praças e monumentos que guardam características de décadas ou de séculos anteriores. Se esses elementos são preservados, podemos entrar em contato com a realidade das pessoas que lá viveram há muito tempo e compreender melhor nossa sociedade.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2705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Cidades e suas histórias</a:t>
            </a:r>
          </a:p>
        </p:txBody>
      </p:sp>
    </p:spTree>
    <p:extLst>
      <p:ext uri="{BB962C8B-B14F-4D97-AF65-F5344CB8AC3E}">
        <p14:creationId xmlns:p14="http://schemas.microsoft.com/office/powerpoint/2010/main" val="291305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4 – Capítulo 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853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952500" y="2178919"/>
            <a:ext cx="10693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 arte contemporânea tem como um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de seus pilares o debate sobre a </a:t>
            </a:r>
            <a:r>
              <a:rPr lang="pt-BR" sz="2800" b="1" dirty="0">
                <a:latin typeface="RobotoBR" pitchFamily="2" charset="0"/>
              </a:rPr>
              <a:t>identidade</a:t>
            </a:r>
            <a:r>
              <a:rPr lang="pt-BR" sz="2800" dirty="0">
                <a:latin typeface="RobotoBR" pitchFamily="2" charset="0"/>
              </a:rPr>
              <a:t>.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É por meio de sua identidade que os indivíduos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 organizam suas </a:t>
            </a:r>
            <a:r>
              <a:rPr lang="pt-BR" sz="2800" b="1" dirty="0">
                <a:latin typeface="RobotoBR" pitchFamily="2" charset="0"/>
              </a:rPr>
              <a:t>memórias</a:t>
            </a:r>
            <a:r>
              <a:rPr lang="pt-BR" sz="2800" dirty="0">
                <a:latin typeface="RobotoBR" pitchFamily="2" charset="0"/>
              </a:rPr>
              <a:t>, se constroem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como grupos e se </a:t>
            </a:r>
            <a:r>
              <a:rPr lang="pt-BR" sz="2800" b="1" dirty="0">
                <a:latin typeface="RobotoBR" pitchFamily="2" charset="0"/>
              </a:rPr>
              <a:t>expressam</a:t>
            </a:r>
            <a:r>
              <a:rPr lang="pt-BR" sz="2800" dirty="0">
                <a:latin typeface="RobotoBR" pitchFamily="2" charset="0"/>
              </a:rPr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Arte como testemunha</a:t>
            </a:r>
          </a:p>
        </p:txBody>
      </p:sp>
    </p:spTree>
    <p:extLst>
      <p:ext uri="{BB962C8B-B14F-4D97-AF65-F5344CB8AC3E}">
        <p14:creationId xmlns:p14="http://schemas.microsoft.com/office/powerpoint/2010/main" val="268328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755649" y="2334319"/>
            <a:ext cx="10721975" cy="3858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pt-B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36599" y="2222500"/>
            <a:ext cx="107410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Após anos de esquecimento, em 2011, foram encontradas no Rio de Janeiro as ruínas de um cais que foi a principal porta de entrada de africanos trazidos para o Brasil, entre os séculos 16 e 19. O </a:t>
            </a:r>
            <a:r>
              <a:rPr lang="pt-BR" sz="2800" b="1" dirty="0">
                <a:solidFill>
                  <a:schemeClr val="bg1"/>
                </a:solidFill>
                <a:latin typeface="RobotoBR" pitchFamily="2" charset="0"/>
              </a:rPr>
              <a:t>Cais do Valongo </a:t>
            </a:r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é um importante marco da </a:t>
            </a:r>
            <a:r>
              <a:rPr lang="pt-BR" sz="2800" b="1" dirty="0">
                <a:solidFill>
                  <a:schemeClr val="bg1"/>
                </a:solidFill>
                <a:latin typeface="RobotoBR" pitchFamily="2" charset="0"/>
              </a:rPr>
              <a:t>Diáspora Africana</a:t>
            </a:r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 em solo brasileiro. Em 9 de julho de 2017, ele foi reconhecido como Patrimônio Mundial da Humanidade pela Unesco.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Para viver na lembrança: </a:t>
            </a:r>
          </a:p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Cais do </a:t>
            </a:r>
            <a:r>
              <a:rPr lang="pt-BR" sz="4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Valongo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411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25052" y="1993919"/>
            <a:ext cx="1033192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Apesar de tudo que os africanos e afrodescendentes escravizados em nosso país sofriam, o canto estava sempre relacionado a um momento do dia, a funções que desempenhavam, ao sagrado. Esse canto, chamado </a:t>
            </a:r>
            <a:r>
              <a:rPr lang="pt-BR" sz="2800" b="1" dirty="0" err="1">
                <a:latin typeface="RobotoBR" pitchFamily="2" charset="0"/>
              </a:rPr>
              <a:t>vissungo</a:t>
            </a:r>
            <a:r>
              <a:rPr lang="pt-BR" sz="2800" dirty="0">
                <a:latin typeface="RobotoBR" pitchFamily="2" charset="0"/>
              </a:rPr>
              <a:t>, não era para se divertir ou se expressar artisticamente. Era um canto para superar a luta pela sobrevivência e conquistar mais sentido existencial à vida.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garimpo de </a:t>
            </a:r>
            <a:r>
              <a:rPr lang="pt-BR" sz="4800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vissungos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908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aixaDeTexto 51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181100" y="3630836"/>
            <a:ext cx="3251199" cy="25318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1900" b="1" dirty="0">
                <a:latin typeface="RobotoBR" pitchFamily="2" charset="0"/>
              </a:rPr>
              <a:t>Canto das quebradeiras</a:t>
            </a:r>
          </a:p>
          <a:p>
            <a:pPr algn="ctr"/>
            <a:r>
              <a:rPr lang="pt-BR" sz="1900" b="1" dirty="0">
                <a:latin typeface="RobotoBR" pitchFamily="2" charset="0"/>
              </a:rPr>
              <a:t>de coco</a:t>
            </a:r>
            <a:br>
              <a:rPr lang="pt-BR" sz="1900" dirty="0">
                <a:latin typeface="RobotoBR" pitchFamily="2" charset="0"/>
              </a:rPr>
            </a:br>
            <a:r>
              <a:rPr lang="pt-BR" sz="1900" dirty="0">
                <a:latin typeface="RobotoBR" pitchFamily="2" charset="0"/>
              </a:rPr>
              <a:t>Enquanto quebram o coco babaçu para extrair a amêndoa, grupos de mulheres entoam canções que acompanham o ritmo do trabalho.</a:t>
            </a:r>
            <a:endParaRPr lang="pt-BR" sz="1900" b="1" kern="1200" dirty="0">
              <a:latin typeface="RobotoBR" pitchFamily="2" charset="0"/>
            </a:endParaRPr>
          </a:p>
        </p:txBody>
      </p:sp>
      <p:sp>
        <p:nvSpPr>
          <p:cNvPr id="56" name="Divisa 55"/>
          <p:cNvSpPr/>
          <p:nvPr/>
        </p:nvSpPr>
        <p:spPr>
          <a:xfrm>
            <a:off x="812801" y="2104120"/>
            <a:ext cx="10769599" cy="1200330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Retângulo 1"/>
          <p:cNvSpPr/>
          <p:nvPr/>
        </p:nvSpPr>
        <p:spPr>
          <a:xfrm>
            <a:off x="1758951" y="2104120"/>
            <a:ext cx="9385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RobotoBR" pitchFamily="2" charset="0"/>
              </a:rPr>
              <a:t>Cantos de trabalho </a:t>
            </a:r>
            <a:r>
              <a:rPr lang="pt-BR" sz="2400" dirty="0">
                <a:latin typeface="RobotoBR" pitchFamily="2" charset="0"/>
              </a:rPr>
              <a:t>são canções surgidas, geralmente, nos meios rurais, acompanhando os trabalhos braçais das pessoas dessas áreas. Veja alguns exemplos: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4584699" y="3630836"/>
            <a:ext cx="3251199" cy="25318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1900" b="1" dirty="0">
                <a:latin typeface="RobotoBR" pitchFamily="2" charset="0"/>
              </a:rPr>
              <a:t>Cantos de lavoura</a:t>
            </a:r>
            <a:br>
              <a:rPr lang="pt-BR" sz="1900" dirty="0">
                <a:latin typeface="RobotoBR" pitchFamily="2" charset="0"/>
              </a:rPr>
            </a:br>
            <a:r>
              <a:rPr lang="pt-BR" sz="1900" dirty="0">
                <a:latin typeface="RobotoBR" pitchFamily="2" charset="0"/>
              </a:rPr>
              <a:t>Ao lavrar a terra, realizar o plantio, colher o algodão, cortar a cana e demais</a:t>
            </a:r>
          </a:p>
          <a:p>
            <a:pPr algn="ctr"/>
            <a:r>
              <a:rPr lang="pt-BR" sz="1900" dirty="0">
                <a:latin typeface="RobotoBR" pitchFamily="2" charset="0"/>
              </a:rPr>
              <a:t>tarefas rurais, muitas vezes, os trabalhadores entoam canções que os ajudam</a:t>
            </a:r>
          </a:p>
          <a:p>
            <a:pPr algn="ctr"/>
            <a:r>
              <a:rPr lang="pt-BR" sz="1900" dirty="0">
                <a:latin typeface="RobotoBR" pitchFamily="2" charset="0"/>
              </a:rPr>
              <a:t>a prosseguir na jornada.</a:t>
            </a:r>
            <a:endParaRPr lang="pt-BR" sz="1900" b="1" kern="1200" dirty="0">
              <a:latin typeface="RobotoBR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7924800" y="3648522"/>
            <a:ext cx="3251199" cy="251415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1900" b="1" dirty="0">
                <a:latin typeface="RobotoBR" pitchFamily="2" charset="0"/>
              </a:rPr>
              <a:t>Aboios</a:t>
            </a:r>
            <a:br>
              <a:rPr lang="pt-BR" sz="1900" dirty="0">
                <a:latin typeface="RobotoBR" pitchFamily="2" charset="0"/>
              </a:rPr>
            </a:br>
            <a:r>
              <a:rPr lang="pt-BR" sz="1900" dirty="0">
                <a:latin typeface="RobotoBR" pitchFamily="2" charset="0"/>
              </a:rPr>
              <a:t>Entoados com longas vogais, como forma de os vaqueiros conduzirem a boiada. Eles podem ser acompanhados ou não por palavras. </a:t>
            </a:r>
            <a:endParaRPr lang="pt-BR" sz="1900" b="1" kern="1200" dirty="0">
              <a:latin typeface="RobotoBR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Outros cantos, outras memórias</a:t>
            </a:r>
          </a:p>
        </p:txBody>
      </p:sp>
    </p:spTree>
    <p:extLst>
      <p:ext uri="{BB962C8B-B14F-4D97-AF65-F5344CB8AC3E}">
        <p14:creationId xmlns:p14="http://schemas.microsoft.com/office/powerpoint/2010/main" val="1710407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1266824" y="1946033"/>
            <a:ext cx="974090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</a:t>
            </a:r>
            <a:r>
              <a:rPr lang="pt-BR" sz="2800" b="1" dirty="0">
                <a:latin typeface="RobotoBR" pitchFamily="2" charset="0"/>
              </a:rPr>
              <a:t> </a:t>
            </a:r>
            <a:r>
              <a:rPr lang="pt-BR" sz="2800" b="1" dirty="0" err="1">
                <a:latin typeface="RobotoBR" pitchFamily="2" charset="0"/>
              </a:rPr>
              <a:t>carimbó</a:t>
            </a:r>
            <a:r>
              <a:rPr lang="pt-BR" sz="2800" b="1" dirty="0">
                <a:latin typeface="RobotoBR" pitchFamily="2" charset="0"/>
              </a:rPr>
              <a:t> </a:t>
            </a:r>
            <a:r>
              <a:rPr lang="pt-BR" sz="2800" dirty="0">
                <a:latin typeface="RobotoBR" pitchFamily="2" charset="0"/>
              </a:rPr>
              <a:t>é uma dança que combina </a:t>
            </a:r>
            <a:r>
              <a:rPr lang="pt-BR" sz="2800">
                <a:latin typeface="RobotoBR" pitchFamily="2" charset="0"/>
              </a:rPr>
              <a:t>tradições indígenas </a:t>
            </a:r>
            <a:r>
              <a:rPr lang="pt-BR" sz="2800" dirty="0">
                <a:latin typeface="RobotoBR" pitchFamily="2" charset="0"/>
              </a:rPr>
              <a:t>e africanas. O termo </a:t>
            </a:r>
            <a:r>
              <a:rPr lang="pt-BR" sz="2800" dirty="0" err="1">
                <a:latin typeface="RobotoBR" pitchFamily="2" charset="0"/>
              </a:rPr>
              <a:t>carimbó</a:t>
            </a:r>
            <a:r>
              <a:rPr lang="pt-BR" sz="2800" dirty="0">
                <a:latin typeface="RobotoBR" pitchFamily="2" charset="0"/>
              </a:rPr>
              <a:t> ou curimbó também remete ao principal tambor usado nessa tradição, feito do tronco de uma árvore, que era escavado manualmente. As letras de suas músicas fazem referências às tarefas cotidianas e aos elementos da natureza, como os movimentos das marés e as ações dos animais das florestas.</a:t>
            </a:r>
          </a:p>
        </p:txBody>
      </p:sp>
      <p:sp>
        <p:nvSpPr>
          <p:cNvPr id="9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981075" y="2074719"/>
            <a:ext cx="10248899" cy="435927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Ancestralidade presente</a:t>
            </a:r>
          </a:p>
        </p:txBody>
      </p:sp>
    </p:spTree>
    <p:extLst>
      <p:ext uri="{BB962C8B-B14F-4D97-AF65-F5344CB8AC3E}">
        <p14:creationId xmlns:p14="http://schemas.microsoft.com/office/powerpoint/2010/main" val="323122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755973" y="1939074"/>
            <a:ext cx="1083177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As danças e personagens do Cavalo-marinho refletem as condições de vida dos cortadores de cana da Zona da Mata, no Norte de Pernambuco e de certas regiões da Paraíba. Nesse folguedo, o personagem Capitão Marinho chama várias figuras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populares para animar a sua festa, porém arruma desculpas para não pagar nenhuma delas. Muitas vezes, esse aspecto é visto como uma crítica aos ricos e poderosos da região.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Dança e comunidade</a:t>
            </a:r>
          </a:p>
        </p:txBody>
      </p:sp>
    </p:spTree>
    <p:extLst>
      <p:ext uri="{BB962C8B-B14F-4D97-AF65-F5344CB8AC3E}">
        <p14:creationId xmlns:p14="http://schemas.microsoft.com/office/powerpoint/2010/main" val="187707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4 – Capítulo 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2451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1191</Words>
  <Application>Microsoft Office PowerPoint</Application>
  <PresentationFormat>Widescreen</PresentationFormat>
  <Paragraphs>73</Paragraphs>
  <Slides>18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Roboto</vt:lpstr>
      <vt:lpstr>RobotoBR</vt:lpstr>
      <vt:lpstr>Tema do Office</vt:lpstr>
      <vt:lpstr>Apresentação do PowerPoint</vt:lpstr>
      <vt:lpstr> Unidade 4 – Capítulo 7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Unidade 4 – Capítulo 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414</cp:revision>
  <dcterms:created xsi:type="dcterms:W3CDTF">2019-02-19T17:58:13Z</dcterms:created>
  <dcterms:modified xsi:type="dcterms:W3CDTF">2023-06-22T18:58:04Z</dcterms:modified>
</cp:coreProperties>
</file>