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71" r:id="rId2"/>
    <p:sldId id="319" r:id="rId3"/>
    <p:sldId id="343" r:id="rId4"/>
    <p:sldId id="335" r:id="rId5"/>
    <p:sldId id="336" r:id="rId6"/>
    <p:sldId id="342" r:id="rId7"/>
    <p:sldId id="337" r:id="rId8"/>
    <p:sldId id="338" r:id="rId9"/>
    <p:sldId id="339" r:id="rId10"/>
    <p:sldId id="340" r:id="rId11"/>
    <p:sldId id="341" r:id="rId12"/>
    <p:sldId id="317" r:id="rId13"/>
    <p:sldId id="345" r:id="rId14"/>
    <p:sldId id="346" r:id="rId15"/>
    <p:sldId id="347" r:id="rId16"/>
    <p:sldId id="348" r:id="rId17"/>
    <p:sldId id="349" r:id="rId18"/>
    <p:sldId id="353" r:id="rId19"/>
    <p:sldId id="374" r:id="rId20"/>
    <p:sldId id="351" r:id="rId21"/>
    <p:sldId id="352" r:id="rId2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6D415F2F-E44C-4E87-8208-9D1033952003}">
          <p14:sldIdLst>
            <p14:sldId id="371"/>
            <p14:sldId id="319"/>
            <p14:sldId id="343"/>
            <p14:sldId id="335"/>
            <p14:sldId id="336"/>
            <p14:sldId id="342"/>
            <p14:sldId id="337"/>
            <p14:sldId id="338"/>
            <p14:sldId id="339"/>
            <p14:sldId id="340"/>
            <p14:sldId id="341"/>
            <p14:sldId id="317"/>
            <p14:sldId id="345"/>
            <p14:sldId id="346"/>
            <p14:sldId id="347"/>
            <p14:sldId id="348"/>
            <p14:sldId id="349"/>
            <p14:sldId id="353"/>
            <p14:sldId id="374"/>
            <p14:sldId id="351"/>
            <p14:sldId id="35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visão" initials="R" lastIdx="27" clrIdx="0"/>
  <p:cmAuthor id="2" name="Lilian Semenichin Nogueira" initials="LSN" lastIdx="1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12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69ACAC-3775-429F-A054-509BBC13B1C2}" v="27" dt="2019-06-25T18:55:28.2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632" autoAdjust="0"/>
    <p:restoredTop sz="94660"/>
  </p:normalViewPr>
  <p:slideViewPr>
    <p:cSldViewPr snapToGrid="0">
      <p:cViewPr varScale="1">
        <p:scale>
          <a:sx n="72" d="100"/>
          <a:sy n="72" d="100"/>
        </p:scale>
        <p:origin x="26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2EDBF7-FA7A-3348-8283-99C35486BE4D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D1E51C-E0BB-334B-B639-73298884B2B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509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C2A8AA-C865-4CD3-AC2F-DF1D92D37B2F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03FD05-50D4-4A2F-903A-13670809CFA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437219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613E2-A503-4BA7-AF41-D99E7B686D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4FFE62-2665-453B-8745-210A5ED42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3C8B4E-D55B-44B4-B9B6-313C213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662C1-468D-CF45-AF3A-FE927EDAC6BC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315176-7BFE-4F79-A78B-DEAD33A9E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F04CF7-5993-4B05-9518-19F6155E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9176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59CC36-4B04-443F-8FC4-61EA7A5CA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D0D1BC-9240-4BD1-B38D-563FABB40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4DFF27-1407-4B25-9C76-0351C7BAB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4355-8F67-A640-B04D-BF5A1D6A1B5F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BACC847-8A4A-4815-BA3A-D29B38F54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16EF24-F3EF-4C78-B4B6-38A381E2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824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26CC42-1BC3-4D21-A69C-EFBCDD12F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04FC76-817B-4E21-9B87-7B047C3C9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39CCED-F81C-46DA-AB3D-56649B263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366D3-A88D-5346-BD74-2EF93B1C2E80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B779FC-494C-4066-B7FD-4A50C4306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9993E2-7544-4899-86E7-CFF41B83A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1754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8EBD8-84B6-4229-9222-7AD9DB0B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4C748E-6271-4663-A3EA-0E60A378C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FA75C9-714B-4E22-BE92-A05AB60F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F0CC2-AA65-854E-92A5-2E6DBBD31802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5BBBC3-3899-43D9-95FD-EB5628A9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C2D9E1-5961-4706-92E6-D915DA476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1881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216BBC-2CA3-4B66-890E-8CCA1A6C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87F530-87FC-4C56-851A-B321920AE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E83903-EB0C-45B7-B5AE-A2ACA519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FD3AF-776F-2649-9675-3F5CA94CE062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8B169C-A4C5-4186-B22E-DA00CD3BF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015BAE-B68B-4E61-997D-1ADE3C791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8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A5B6F-B2CC-4FF4-928D-432D16610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5E5DD5-F0CB-489E-92EA-CB360B0B4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E8EF410-4FB9-4911-A86B-E3D01864F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ED5E7D0-A771-4464-8C44-476F39157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D49B9-CBB6-8142-A75F-9AC48338FF77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66A4CD-5AC2-4F91-89E9-5070CBFA4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42E8ABC-4BD4-4262-B706-DF85E016C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404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D96227-E5B9-4E65-8D89-45BEFF3CE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ACD57A-B945-439B-8A88-B20EAA97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669EB74-746A-44A2-B380-5FA3075D3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7FB50B6-3DD4-4003-A39F-B8737B941C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A51CD1-5299-413E-B0BB-3002D586DB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EFB49B6-49F9-4DF4-94A5-A307605E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3E6D-4973-124A-B997-8F78E49A17AF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611B1E5-B2B2-4F07-A1F8-8AACA8DF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DEFD123-DD74-4BFE-B3C9-F1A6C2CE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220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33F6D9-CF57-4CAF-92EF-A1CC4D845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AC0CA9E-C2AB-47B1-9AA3-5FC4FAFB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D32DA-D6DB-244C-873A-CDCFA2BD885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CED1738-35A2-4F9C-90E1-DFAD841A1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149CC9-D4DF-4280-BBCE-EBC4F77BC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988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0900131-512E-4C9D-B050-62F860E1D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58F3-DDA5-934D-8FE6-619CD31F6F5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3C6D9F3-BF68-4E92-AFA3-6C5D8504C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9D31E28-33F3-413D-9CE6-81A07F230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014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360DA-E7C3-487F-8D6A-C605891A9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7E6055-63D2-4D08-853B-DED6ABFD4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57D873C-E3BA-420C-8D0A-07673AD95E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0DC85E0-FBF8-4DC8-ACA0-0D851966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51D4B-322A-D940-9697-FB97D046A08B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7B35F0F-5DBE-47AA-89E1-12285C678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778713E-17F1-4076-84BE-0A9A8203F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526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6D89F8-3F78-4011-864D-B7CA1A5D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C72DF88-D928-4902-A5B7-1A2496A80B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7DA43F9-5E2D-4EBB-B364-0C16E8D47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414D6D-E0A4-4857-B6BF-F5C0E93A1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8B7EF-52A6-494C-9458-D8F11253B273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AA8B44C-D2E1-4A5F-9D27-04EF75072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5996546-4F04-451E-A9B5-5E3231136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197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D463CB8-4688-4CBF-AFAB-0B185AC78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E10AE5-E2A0-491F-AAC6-44145BB86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13E601-36F1-483F-B7F8-44F563C409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601A6-6BFD-6940-B449-8DD2C9D73336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61B732-F1F5-4DBC-A57B-CFA88A8193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1881F5-4296-4FBE-8FD4-3C8E36CBB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4882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F1252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797"/>
          <a:stretch/>
        </p:blipFill>
        <p:spPr>
          <a:xfrm>
            <a:off x="0" y="0"/>
            <a:ext cx="9290649" cy="68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4760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CaixaDeTexto 51">
            <a:extLst>
              <a:ext uri="{FF2B5EF4-FFF2-40B4-BE49-F238E27FC236}">
                <a16:creationId xmlns:a16="http://schemas.microsoft.com/office/drawing/2014/main" id="{97DC7532-0517-436C-A4CC-06A41C901677}"/>
              </a:ext>
            </a:extLst>
          </p:cNvPr>
          <p:cNvSpPr txBox="1"/>
          <p:nvPr/>
        </p:nvSpPr>
        <p:spPr>
          <a:xfrm>
            <a:off x="923926" y="2044883"/>
            <a:ext cx="5016499" cy="191751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99568" tIns="35560" rIns="35560" bIns="35560" numCol="1" spcCol="1270" anchor="t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pt-BR" sz="2000" b="1" dirty="0">
                <a:latin typeface="RobotoBR" pitchFamily="2" charset="0"/>
              </a:rPr>
              <a:t>Instrumentos de corda</a:t>
            </a:r>
            <a:br>
              <a:rPr lang="pt-BR" sz="2000" dirty="0">
                <a:latin typeface="RobotoBR" pitchFamily="2" charset="0"/>
              </a:rPr>
            </a:br>
            <a:r>
              <a:rPr lang="pt-BR" sz="2000" dirty="0">
                <a:latin typeface="RobotoBR" pitchFamily="2" charset="0"/>
              </a:rPr>
              <a:t>Produzem sons por meio da vibração </a:t>
            </a:r>
          </a:p>
          <a:p>
            <a:pPr algn="ctr">
              <a:lnSpc>
                <a:spcPct val="150000"/>
              </a:lnSpc>
            </a:pPr>
            <a:r>
              <a:rPr lang="pt-BR" sz="2000" dirty="0">
                <a:latin typeface="RobotoBR" pitchFamily="2" charset="0"/>
              </a:rPr>
              <a:t>de cordas esticadas. </a:t>
            </a:r>
            <a:br>
              <a:rPr lang="pt-BR" sz="2000" dirty="0">
                <a:latin typeface="RobotoBR" pitchFamily="2" charset="0"/>
              </a:rPr>
            </a:br>
            <a:r>
              <a:rPr lang="pt-BR" sz="2000" dirty="0">
                <a:latin typeface="RobotoBR" pitchFamily="2" charset="0"/>
              </a:rPr>
              <a:t>Exemplos: violinos e contrabaixos. </a:t>
            </a:r>
            <a:endParaRPr lang="pt-BR" sz="2000" b="1" kern="1200" dirty="0">
              <a:latin typeface="RobotoBR" pitchFamily="2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066801" y="434306"/>
            <a:ext cx="11493500" cy="747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3200" dirty="0">
                <a:latin typeface="RobotoBR" pitchFamily="2" charset="0"/>
              </a:rPr>
              <a:t> </a:t>
            </a:r>
            <a:r>
              <a:rPr lang="pt-BR" sz="3200" dirty="0">
                <a:solidFill>
                  <a:schemeClr val="bg1"/>
                </a:solidFill>
                <a:latin typeface="RobotoBR" pitchFamily="2" charset="0"/>
              </a:rPr>
              <a:t>Como se organizam os instrumentos de uma orquestra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97DC7532-0517-436C-A4CC-06A41C901677}"/>
              </a:ext>
            </a:extLst>
          </p:cNvPr>
          <p:cNvSpPr txBox="1"/>
          <p:nvPr/>
        </p:nvSpPr>
        <p:spPr>
          <a:xfrm>
            <a:off x="6194426" y="2044883"/>
            <a:ext cx="5016499" cy="191751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99568" tIns="35560" rIns="35560" bIns="35560" numCol="1" spcCol="1270" anchor="t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pt-BR" sz="2000" b="1" dirty="0">
                <a:latin typeface="RobotoBR" pitchFamily="2" charset="0"/>
              </a:rPr>
              <a:t>Instrumentos de sopro: madeiras</a:t>
            </a:r>
            <a:br>
              <a:rPr lang="pt-BR" sz="2000" dirty="0">
                <a:latin typeface="RobotoBR" pitchFamily="2" charset="0"/>
              </a:rPr>
            </a:br>
            <a:r>
              <a:rPr lang="pt-BR" sz="2000" dirty="0">
                <a:latin typeface="RobotoBR" pitchFamily="2" charset="0"/>
              </a:rPr>
              <a:t>Produzem sons por meio da vibração</a:t>
            </a:r>
          </a:p>
          <a:p>
            <a:pPr algn="ctr">
              <a:lnSpc>
                <a:spcPct val="150000"/>
              </a:lnSpc>
            </a:pPr>
            <a:r>
              <a:rPr lang="pt-BR" sz="2000" dirty="0">
                <a:latin typeface="RobotoBR" pitchFamily="2" charset="0"/>
              </a:rPr>
              <a:t>do ar soprado pelo músico.</a:t>
            </a:r>
          </a:p>
          <a:p>
            <a:pPr algn="ctr">
              <a:lnSpc>
                <a:spcPct val="150000"/>
              </a:lnSpc>
            </a:pPr>
            <a:r>
              <a:rPr lang="pt-BR" sz="2000" dirty="0">
                <a:latin typeface="RobotoBR" pitchFamily="2" charset="0"/>
              </a:rPr>
              <a:t>Exemplos: clarinetes e fagotes.</a:t>
            </a:r>
            <a:endParaRPr lang="pt-BR" sz="2000" b="1" kern="1200" dirty="0">
              <a:latin typeface="RobotoBR" pitchFamily="2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97DC7532-0517-436C-A4CC-06A41C901677}"/>
              </a:ext>
            </a:extLst>
          </p:cNvPr>
          <p:cNvSpPr txBox="1"/>
          <p:nvPr/>
        </p:nvSpPr>
        <p:spPr>
          <a:xfrm>
            <a:off x="923926" y="4067358"/>
            <a:ext cx="5016499" cy="229534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99568" tIns="35560" rIns="35560" bIns="35560" numCol="1" spcCol="1270" anchor="t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pt-BR" sz="2000" b="1" dirty="0">
                <a:latin typeface="RobotoBR" pitchFamily="2" charset="0"/>
              </a:rPr>
              <a:t>Instrumentos de sopro: metais</a:t>
            </a:r>
            <a:br>
              <a:rPr lang="pt-BR" sz="2000" dirty="0">
                <a:latin typeface="RobotoBR" pitchFamily="2" charset="0"/>
              </a:rPr>
            </a:br>
            <a:r>
              <a:rPr lang="pt-BR" sz="2000" dirty="0">
                <a:latin typeface="RobotoBR" pitchFamily="2" charset="0"/>
              </a:rPr>
              <a:t>Produzem sons por meio da vibração </a:t>
            </a:r>
          </a:p>
          <a:p>
            <a:pPr algn="ctr">
              <a:lnSpc>
                <a:spcPct val="150000"/>
              </a:lnSpc>
            </a:pPr>
            <a:r>
              <a:rPr lang="pt-BR" sz="2000" dirty="0">
                <a:latin typeface="RobotoBR" pitchFamily="2" charset="0"/>
              </a:rPr>
              <a:t>dos lábios do músico na boquilha </a:t>
            </a:r>
          </a:p>
          <a:p>
            <a:pPr algn="ctr">
              <a:lnSpc>
                <a:spcPct val="150000"/>
              </a:lnSpc>
            </a:pPr>
            <a:r>
              <a:rPr lang="pt-BR" sz="2000" dirty="0">
                <a:latin typeface="RobotoBR" pitchFamily="2" charset="0"/>
              </a:rPr>
              <a:t>do instrumento.</a:t>
            </a:r>
          </a:p>
          <a:p>
            <a:pPr algn="ctr">
              <a:lnSpc>
                <a:spcPct val="150000"/>
              </a:lnSpc>
            </a:pPr>
            <a:r>
              <a:rPr lang="pt-BR" sz="2000" dirty="0">
                <a:latin typeface="RobotoBR" pitchFamily="2" charset="0"/>
              </a:rPr>
              <a:t>Exemplos: trompas e trombones.</a:t>
            </a:r>
            <a:endParaRPr lang="pt-BR" sz="2000" b="1" kern="1200" dirty="0">
              <a:latin typeface="RobotoBR" pitchFamily="2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97DC7532-0517-436C-A4CC-06A41C901677}"/>
              </a:ext>
            </a:extLst>
          </p:cNvPr>
          <p:cNvSpPr txBox="1"/>
          <p:nvPr/>
        </p:nvSpPr>
        <p:spPr>
          <a:xfrm>
            <a:off x="6194425" y="4067358"/>
            <a:ext cx="5016499" cy="229534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99568" tIns="35560" rIns="35560" bIns="35560" numCol="1" spcCol="1270" anchor="t" anchorCtr="0">
            <a:noAutofit/>
          </a:bodyPr>
          <a:lstStyle/>
          <a:p>
            <a:pPr algn="ctr"/>
            <a:endParaRPr lang="pt-BR" sz="1000" b="1" dirty="0">
              <a:latin typeface="RobotoBR" pitchFamily="2" charset="0"/>
            </a:endParaRPr>
          </a:p>
          <a:p>
            <a:pPr algn="ctr"/>
            <a:r>
              <a:rPr lang="pt-BR" b="1" dirty="0">
                <a:latin typeface="RobotoBR" pitchFamily="2" charset="0"/>
              </a:rPr>
              <a:t>Instrumentos de percussão</a:t>
            </a:r>
            <a:br>
              <a:rPr lang="pt-BR" dirty="0">
                <a:latin typeface="RobotoBR" pitchFamily="2" charset="0"/>
              </a:rPr>
            </a:br>
            <a:r>
              <a:rPr lang="pt-BR" dirty="0">
                <a:latin typeface="RobotoBR" pitchFamily="2" charset="0"/>
              </a:rPr>
              <a:t>Podem ser </a:t>
            </a:r>
            <a:r>
              <a:rPr lang="pt-BR" b="1" dirty="0" err="1">
                <a:latin typeface="RobotoBR" pitchFamily="2" charset="0"/>
              </a:rPr>
              <a:t>membranofones</a:t>
            </a:r>
            <a:r>
              <a:rPr lang="pt-BR" dirty="0">
                <a:latin typeface="RobotoBR" pitchFamily="2" charset="0"/>
              </a:rPr>
              <a:t>, nos quais o som é produzido por meio da vibração da membrana percutida; ou </a:t>
            </a:r>
            <a:r>
              <a:rPr lang="pt-BR" b="1" dirty="0">
                <a:latin typeface="RobotoBR" pitchFamily="2" charset="0"/>
              </a:rPr>
              <a:t>idiofones</a:t>
            </a:r>
            <a:r>
              <a:rPr lang="pt-BR" dirty="0">
                <a:latin typeface="RobotoBR" pitchFamily="2" charset="0"/>
              </a:rPr>
              <a:t>, nos quais o som é produzido por meio da vibração de seu </a:t>
            </a:r>
          </a:p>
          <a:p>
            <a:pPr algn="ctr"/>
            <a:r>
              <a:rPr lang="pt-BR" dirty="0">
                <a:latin typeface="RobotoBR" pitchFamily="2" charset="0"/>
              </a:rPr>
              <a:t>próprio corpo.</a:t>
            </a:r>
          </a:p>
          <a:p>
            <a:pPr algn="ctr"/>
            <a:r>
              <a:rPr lang="pt-BR" dirty="0">
                <a:latin typeface="RobotoBR" pitchFamily="2" charset="0"/>
              </a:rPr>
              <a:t>Exemplos: bombos e triângulos.</a:t>
            </a:r>
            <a:endParaRPr lang="pt-BR" b="1" kern="1200" dirty="0">
              <a:latin typeface="RobotoBR" pitchFamily="2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t-BR" dirty="0"/>
              <a:t> </a:t>
            </a:r>
            <a:fld id="{58C7F00C-2275-4886-B8AE-3FC82F8469DF}" type="slidenum">
              <a:rPr lang="pt-BR" smtClean="0"/>
              <a:t>10</a:t>
            </a:fld>
            <a:endParaRPr lang="pt-BR" dirty="0"/>
          </a:p>
        </p:txBody>
      </p:sp>
      <p:pic>
        <p:nvPicPr>
          <p:cNvPr id="10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54610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“Maestro, que som é esse?”</a:t>
            </a:r>
          </a:p>
        </p:txBody>
      </p:sp>
    </p:spTree>
    <p:extLst>
      <p:ext uri="{BB962C8B-B14F-4D97-AF65-F5344CB8AC3E}">
        <p14:creationId xmlns:p14="http://schemas.microsoft.com/office/powerpoint/2010/main" val="42866947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333375" y="1984394"/>
            <a:ext cx="1153477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O </a:t>
            </a:r>
            <a:r>
              <a:rPr lang="pt-BR" sz="2800" b="1" dirty="0">
                <a:latin typeface="RobotoBR" pitchFamily="2" charset="0"/>
              </a:rPr>
              <a:t>regente </a:t>
            </a:r>
            <a:r>
              <a:rPr lang="pt-BR" sz="2800" dirty="0">
                <a:latin typeface="RobotoBR" pitchFamily="2" charset="0"/>
              </a:rPr>
              <a:t>ou </a:t>
            </a:r>
            <a:r>
              <a:rPr lang="pt-BR" sz="2800" b="1" dirty="0">
                <a:latin typeface="RobotoBR" pitchFamily="2" charset="0"/>
              </a:rPr>
              <a:t>maestro</a:t>
            </a:r>
            <a:r>
              <a:rPr lang="pt-BR" sz="2800" dirty="0">
                <a:latin typeface="RobotoBR" pitchFamily="2" charset="0"/>
              </a:rPr>
              <a:t> é quem organiza o modo como a música</a:t>
            </a:r>
          </a:p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será executada em uma peça sinfônica, decidindo questões como o andamento, a entrada de cada instrumento ou grupos de instrumentos e o equilíbrio sonoro de cada parte da execução da música. </a:t>
            </a:r>
            <a:br>
              <a:rPr lang="pt-BR" sz="2800" dirty="0">
                <a:latin typeface="RobotoBR" pitchFamily="2" charset="0"/>
              </a:rPr>
            </a:br>
            <a:r>
              <a:rPr lang="pt-BR" sz="2800" dirty="0">
                <a:latin typeface="RobotoBR" pitchFamily="2" charset="0"/>
              </a:rPr>
              <a:t>Para realizar indicações a seus músicos, ele faz uma série de sinais com a mão e com uma pequena vareta chamada </a:t>
            </a:r>
            <a:r>
              <a:rPr lang="pt-BR" sz="2800" b="1" dirty="0">
                <a:latin typeface="RobotoBR" pitchFamily="2" charset="0"/>
              </a:rPr>
              <a:t>batuta</a:t>
            </a:r>
            <a:r>
              <a:rPr lang="pt-BR" sz="2800" dirty="0">
                <a:latin typeface="RobotoBR" pitchFamily="2" charset="0"/>
              </a:rPr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11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54610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Regência</a:t>
            </a:r>
          </a:p>
        </p:txBody>
      </p:sp>
    </p:spTree>
    <p:extLst>
      <p:ext uri="{BB962C8B-B14F-4D97-AF65-F5344CB8AC3E}">
        <p14:creationId xmlns:p14="http://schemas.microsoft.com/office/powerpoint/2010/main" val="22608022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pt-BR" sz="4800" dirty="0">
                <a:latin typeface="RobotoBR" pitchFamily="2" charset="0"/>
              </a:rPr>
            </a:br>
            <a:r>
              <a:rPr lang="pt-BR" sz="4800" dirty="0">
                <a:latin typeface="RobotoBR" pitchFamily="2" charset="0"/>
              </a:rPr>
              <a:t>Unidade 3 – Capítulo 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12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84166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97DC7532-0517-436C-A4CC-06A41C901677}"/>
              </a:ext>
            </a:extLst>
          </p:cNvPr>
          <p:cNvSpPr txBox="1"/>
          <p:nvPr/>
        </p:nvSpPr>
        <p:spPr>
          <a:xfrm>
            <a:off x="1133475" y="2181224"/>
            <a:ext cx="9867899" cy="403860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99568" tIns="35560" rIns="35560" bIns="35560" numCol="1" spcCol="1270" anchor="t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O samba carioca nasceu no morro e está completamente relacionado a ele. A vida dos moradores desse lugar é retratada continuamente pelas letras desse gênero musical. </a:t>
            </a:r>
          </a:p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O samba surgiu com a República e, durante esses mais de 100 anos de vida, refletiu os mais diversos acontecimentos da nossa história do ponto de vista do povo.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13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54610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A canção e o morro</a:t>
            </a:r>
          </a:p>
        </p:txBody>
      </p:sp>
    </p:spTree>
    <p:extLst>
      <p:ext uri="{BB962C8B-B14F-4D97-AF65-F5344CB8AC3E}">
        <p14:creationId xmlns:p14="http://schemas.microsoft.com/office/powerpoint/2010/main" val="2647856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533399" y="2238261"/>
            <a:ext cx="1126807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A doceira Hilária Batista de Almeida, a famosa Tia Ciata, era uma entre as muitas mulheres que migraram da Bahia para o Rio de Janeiro após a abolição da escravatura. Ela foi a principal “tia baiana”, tornando-se uma líder importante da comunidade afro-brasileira da cidade. É em homenagem à Tia Ciata e demais tias baianas que as escolas de samba incluem a “ala das baianas” em seus desfiles. </a:t>
            </a:r>
            <a:endParaRPr lang="pt-BR" sz="2800" b="1" dirty="0">
              <a:latin typeface="RobotoBR" pitchFamily="2" charset="0"/>
            </a:endParaRPr>
          </a:p>
        </p:txBody>
      </p:sp>
      <p:sp>
        <p:nvSpPr>
          <p:cNvPr id="5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533398" y="2124075"/>
            <a:ext cx="11268075" cy="4181475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14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54610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A casa de Tia </a:t>
            </a:r>
            <a:r>
              <a:rPr lang="pt-BR" sz="4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Ciata</a:t>
            </a:r>
            <a:endParaRPr lang="pt-BR" sz="48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RobotoB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0612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e 4"/>
          <p:cNvSpPr/>
          <p:nvPr/>
        </p:nvSpPr>
        <p:spPr>
          <a:xfrm>
            <a:off x="281012" y="2133600"/>
            <a:ext cx="11539513" cy="4324350"/>
          </a:xfrm>
          <a:prstGeom prst="ellipse">
            <a:avLst/>
          </a:pr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/>
          <a:lstStyle/>
          <a:p>
            <a:pPr algn="ctr">
              <a:lnSpc>
                <a:spcPct val="150000"/>
              </a:lnSpc>
            </a:pPr>
            <a:br>
              <a:rPr lang="pt-BR" sz="4800" dirty="0">
                <a:latin typeface="RobotoBR" pitchFamily="2" charset="0"/>
                <a:ea typeface="Roboto" panose="02000000000000000000" pitchFamily="2" charset="0"/>
              </a:rPr>
            </a:br>
            <a:endParaRPr lang="pt-BR" sz="2700" dirty="0">
              <a:latin typeface="RobotoBR" pitchFamily="2" charset="0"/>
              <a:ea typeface="Roboto" panose="02000000000000000000" pitchFamily="2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946307" y="2788981"/>
            <a:ext cx="10333221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Em 1899, compôs “Ô abre alas”, a primeira marchinha feita especificamente para o Carnaval. Chiquinha defendia a abolição da escravatura, vendendo suas partituras na rua para comprar a libertação de escravizados. Fez parte do movimento republicano e lutava para promover a cultura popular.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15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 txBox="1">
            <a:spLocks/>
          </p:cNvSpPr>
          <p:nvPr/>
        </p:nvSpPr>
        <p:spPr>
          <a:xfrm>
            <a:off x="838200" y="538975"/>
            <a:ext cx="10515600" cy="132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Chiquinha Gonzaga</a:t>
            </a:r>
          </a:p>
        </p:txBody>
      </p:sp>
    </p:spTree>
    <p:extLst>
      <p:ext uri="{BB962C8B-B14F-4D97-AF65-F5344CB8AC3E}">
        <p14:creationId xmlns:p14="http://schemas.microsoft.com/office/powerpoint/2010/main" val="3720384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CaixaDeTexto 51">
            <a:extLst>
              <a:ext uri="{FF2B5EF4-FFF2-40B4-BE49-F238E27FC236}">
                <a16:creationId xmlns:a16="http://schemas.microsoft.com/office/drawing/2014/main" id="{97DC7532-0517-436C-A4CC-06A41C901677}"/>
              </a:ext>
            </a:extLst>
          </p:cNvPr>
          <p:cNvSpPr txBox="1"/>
          <p:nvPr/>
        </p:nvSpPr>
        <p:spPr>
          <a:xfrm>
            <a:off x="720726" y="3695364"/>
            <a:ext cx="3479799" cy="269591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99568" tIns="35560" rIns="35560" bIns="35560" numCol="1" spcCol="1270" anchor="t" anchorCtr="0">
            <a:noAutofit/>
          </a:bodyPr>
          <a:lstStyle/>
          <a:p>
            <a:pPr algn="ctr"/>
            <a:r>
              <a:rPr lang="pt-BR" sz="2000" b="1" dirty="0">
                <a:latin typeface="RobotoBR" pitchFamily="2" charset="0"/>
              </a:rPr>
              <a:t>Lundu</a:t>
            </a:r>
            <a:br>
              <a:rPr lang="pt-BR" sz="2000" dirty="0">
                <a:latin typeface="RobotoBR" pitchFamily="2" charset="0"/>
              </a:rPr>
            </a:br>
            <a:r>
              <a:rPr lang="pt-BR" sz="2000" dirty="0">
                <a:latin typeface="RobotoBR" pitchFamily="2" charset="0"/>
              </a:rPr>
              <a:t>Ritmo trazido pelos africanos para o Brasil. Antes de chegar aqui, passou pela Corte de Portugal, onde recebeu toques europeus, como o uso de instrumentos de corda e </a:t>
            </a:r>
          </a:p>
          <a:p>
            <a:pPr algn="ctr"/>
            <a:r>
              <a:rPr lang="pt-BR" sz="2000" dirty="0">
                <a:latin typeface="RobotoBR" pitchFamily="2" charset="0"/>
              </a:rPr>
              <a:t>o estalar de dedos.</a:t>
            </a:r>
            <a:endParaRPr lang="pt-BR" sz="2000" b="1" kern="1200" dirty="0">
              <a:latin typeface="RobotoBR" pitchFamily="2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193801" y="287003"/>
            <a:ext cx="11493500" cy="870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3800" dirty="0">
                <a:solidFill>
                  <a:schemeClr val="bg1"/>
                </a:solidFill>
                <a:latin typeface="RobotoBR" pitchFamily="2" charset="0"/>
              </a:rPr>
              <a:t>Receita de família: como se cozinhou o samba?</a:t>
            </a:r>
          </a:p>
        </p:txBody>
      </p:sp>
      <p:sp>
        <p:nvSpPr>
          <p:cNvPr id="3" name="Retângulo 2"/>
          <p:cNvSpPr/>
          <p:nvPr/>
        </p:nvSpPr>
        <p:spPr>
          <a:xfrm>
            <a:off x="854076" y="1988803"/>
            <a:ext cx="10642599" cy="1685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400" dirty="0">
                <a:latin typeface="RobotoBR" pitchFamily="2" charset="0"/>
              </a:rPr>
              <a:t>Na rica cozinha da nossa cultura, ingredientes e temperos especiais foram necessários para se preparar a gostosura musical que é o samba. Conheça um pouco de cada um dos elementos dessa mistura: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97DC7532-0517-436C-A4CC-06A41C901677}"/>
              </a:ext>
            </a:extLst>
          </p:cNvPr>
          <p:cNvSpPr txBox="1"/>
          <p:nvPr/>
        </p:nvSpPr>
        <p:spPr>
          <a:xfrm>
            <a:off x="4352925" y="3695363"/>
            <a:ext cx="3479799" cy="269591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99568" tIns="35560" rIns="35560" bIns="35560" numCol="1" spcCol="1270" anchor="t" anchorCtr="0">
            <a:noAutofit/>
          </a:bodyPr>
          <a:lstStyle/>
          <a:p>
            <a:pPr algn="ctr"/>
            <a:r>
              <a:rPr lang="pt-BR" sz="2000" b="1" dirty="0">
                <a:latin typeface="RobotoBR" pitchFamily="2" charset="0"/>
              </a:rPr>
              <a:t>Modinha</a:t>
            </a:r>
            <a:br>
              <a:rPr lang="pt-BR" sz="2000" dirty="0">
                <a:latin typeface="RobotoBR" pitchFamily="2" charset="0"/>
              </a:rPr>
            </a:br>
            <a:r>
              <a:rPr lang="pt-BR" sz="2000" dirty="0">
                <a:latin typeface="RobotoBR" pitchFamily="2" charset="0"/>
              </a:rPr>
              <a:t>Esse gênero transita entre o universo popular e o erudito. A origem das modas portuguesas remonta à música tocada pelos</a:t>
            </a:r>
          </a:p>
          <a:p>
            <a:pPr algn="ctr"/>
            <a:r>
              <a:rPr lang="pt-BR" sz="2000" dirty="0">
                <a:latin typeface="RobotoBR" pitchFamily="2" charset="0"/>
              </a:rPr>
              <a:t>camponeses durante </a:t>
            </a:r>
          </a:p>
          <a:p>
            <a:pPr algn="ctr"/>
            <a:r>
              <a:rPr lang="pt-BR" sz="2000" dirty="0">
                <a:latin typeface="RobotoBR" pitchFamily="2" charset="0"/>
              </a:rPr>
              <a:t>o século 18. </a:t>
            </a:r>
            <a:endParaRPr lang="pt-BR" sz="2000" b="1" kern="1200" dirty="0">
              <a:latin typeface="RobotoBR" pitchFamily="2" charset="0"/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97DC7532-0517-436C-A4CC-06A41C901677}"/>
              </a:ext>
            </a:extLst>
          </p:cNvPr>
          <p:cNvSpPr txBox="1"/>
          <p:nvPr/>
        </p:nvSpPr>
        <p:spPr>
          <a:xfrm>
            <a:off x="8010526" y="3695363"/>
            <a:ext cx="3479799" cy="269591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99568" tIns="35560" rIns="35560" bIns="35560" numCol="1" spcCol="1270" anchor="t" anchorCtr="0">
            <a:noAutofit/>
          </a:bodyPr>
          <a:lstStyle/>
          <a:p>
            <a:pPr algn="ctr"/>
            <a:r>
              <a:rPr lang="pt-BR" sz="2000" b="1" dirty="0">
                <a:latin typeface="RobotoBR" pitchFamily="2" charset="0"/>
              </a:rPr>
              <a:t>Maxixe</a:t>
            </a:r>
            <a:br>
              <a:rPr lang="pt-BR" sz="2000" dirty="0">
                <a:latin typeface="RobotoBR" pitchFamily="2" charset="0"/>
              </a:rPr>
            </a:br>
            <a:r>
              <a:rPr lang="pt-BR" sz="2000" dirty="0">
                <a:latin typeface="RobotoBR" pitchFamily="2" charset="0"/>
              </a:rPr>
              <a:t>Da mistura do lundu com ritmos europeus, como a polca, o </a:t>
            </a:r>
            <a:r>
              <a:rPr lang="pt-BR" sz="2000" i="1" dirty="0">
                <a:latin typeface="RobotoBR" pitchFamily="2" charset="0"/>
              </a:rPr>
              <a:t>schottische </a:t>
            </a:r>
            <a:r>
              <a:rPr lang="pt-BR" sz="2000" dirty="0">
                <a:latin typeface="RobotoBR" pitchFamily="2" charset="0"/>
              </a:rPr>
              <a:t>e as</a:t>
            </a:r>
          </a:p>
          <a:p>
            <a:pPr algn="ctr"/>
            <a:r>
              <a:rPr lang="pt-BR" sz="2000" dirty="0">
                <a:latin typeface="RobotoBR" pitchFamily="2" charset="0"/>
              </a:rPr>
              <a:t>modinhas, surgiu o maxixe. </a:t>
            </a:r>
          </a:p>
          <a:p>
            <a:pPr algn="ctr"/>
            <a:r>
              <a:rPr lang="pt-BR" sz="2000" dirty="0">
                <a:latin typeface="RobotoBR" pitchFamily="2" charset="0"/>
              </a:rPr>
              <a:t>É uma de nossas primeiras músicas urbanas típicas que ganhou popularidade.</a:t>
            </a:r>
            <a:endParaRPr lang="pt-BR" sz="2000" b="1" kern="1200" dirty="0">
              <a:latin typeface="RobotoBR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16</a:t>
            </a:fld>
            <a:endParaRPr lang="pt-BR" dirty="0"/>
          </a:p>
        </p:txBody>
      </p:sp>
      <p:pic>
        <p:nvPicPr>
          <p:cNvPr id="9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54610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Receita de família: </a:t>
            </a:r>
          </a:p>
          <a:p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como se cozinhou o samba?</a:t>
            </a:r>
          </a:p>
        </p:txBody>
      </p:sp>
    </p:spTree>
    <p:extLst>
      <p:ext uri="{BB962C8B-B14F-4D97-AF65-F5344CB8AC3E}">
        <p14:creationId xmlns:p14="http://schemas.microsoft.com/office/powerpoint/2010/main" val="17911845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ta: Pentágono 10">
            <a:extLst>
              <a:ext uri="{FF2B5EF4-FFF2-40B4-BE49-F238E27FC236}">
                <a16:creationId xmlns:a16="http://schemas.microsoft.com/office/drawing/2014/main" id="{89F06BFB-5597-4757-9691-CE41B1D07394}"/>
              </a:ext>
            </a:extLst>
          </p:cNvPr>
          <p:cNvSpPr/>
          <p:nvPr/>
        </p:nvSpPr>
        <p:spPr>
          <a:xfrm>
            <a:off x="949325" y="2363916"/>
            <a:ext cx="5451475" cy="3455859"/>
          </a:xfrm>
          <a:prstGeom prst="homePlat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 </a:t>
            </a:r>
          </a:p>
        </p:txBody>
      </p:sp>
      <p:sp>
        <p:nvSpPr>
          <p:cNvPr id="2" name="Retângulo 1"/>
          <p:cNvSpPr/>
          <p:nvPr/>
        </p:nvSpPr>
        <p:spPr>
          <a:xfrm>
            <a:off x="1104900" y="2514207"/>
            <a:ext cx="41148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>
                <a:solidFill>
                  <a:schemeClr val="bg1"/>
                </a:solidFill>
                <a:latin typeface="RobotoBR" pitchFamily="2" charset="0"/>
              </a:rPr>
              <a:t>Após um parto difícil, nascia no Rio de Janeiro um dos maiores sambistas de nossa história: o pequeno e magrinho </a:t>
            </a:r>
            <a:r>
              <a:rPr lang="pt-BR" sz="2800" b="1" dirty="0">
                <a:solidFill>
                  <a:schemeClr val="bg1"/>
                </a:solidFill>
                <a:latin typeface="RobotoBR" pitchFamily="2" charset="0"/>
              </a:rPr>
              <a:t>Noel Rosa</a:t>
            </a:r>
            <a:r>
              <a:rPr lang="pt-BR" sz="2800" dirty="0">
                <a:solidFill>
                  <a:schemeClr val="bg1"/>
                </a:solidFill>
                <a:latin typeface="RobotoBR" pitchFamily="2" charset="0"/>
              </a:rPr>
              <a:t>,  que foi um gigante!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17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6734175" y="2050022"/>
            <a:ext cx="4838700" cy="4179547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A31E8EBF-A389-46FE-8BDA-4B2A3B7E9EAA}"/>
              </a:ext>
            </a:extLst>
          </p:cNvPr>
          <p:cNvSpPr txBox="1"/>
          <p:nvPr/>
        </p:nvSpPr>
        <p:spPr>
          <a:xfrm>
            <a:off x="7029450" y="2259251"/>
            <a:ext cx="4419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RobotoBR" pitchFamily="2" charset="0"/>
              </a:rPr>
              <a:t>Os problemas de saúde que sempre o acompanharam fizeram que tivesse uma vida curta, mas intensa. Suas melodias representaram </a:t>
            </a:r>
          </a:p>
          <a:p>
            <a:r>
              <a:rPr lang="pt-BR" sz="2800" dirty="0">
                <a:latin typeface="RobotoBR" pitchFamily="2" charset="0"/>
              </a:rPr>
              <a:t>o cotidiano da cidade na época e são apreciadas </a:t>
            </a:r>
          </a:p>
          <a:p>
            <a:r>
              <a:rPr lang="pt-BR" sz="2800" dirty="0">
                <a:latin typeface="RobotoBR" pitchFamily="2" charset="0"/>
              </a:rPr>
              <a:t>e conhecidas até hoje.</a:t>
            </a:r>
            <a:endParaRPr lang="pt-BR" b="1" dirty="0">
              <a:latin typeface="RobotoBR" pitchFamily="2" charset="0"/>
            </a:endParaRP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54610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O cotidiano na canção</a:t>
            </a:r>
          </a:p>
        </p:txBody>
      </p:sp>
    </p:spTree>
    <p:extLst>
      <p:ext uri="{BB962C8B-B14F-4D97-AF65-F5344CB8AC3E}">
        <p14:creationId xmlns:p14="http://schemas.microsoft.com/office/powerpoint/2010/main" val="26358038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>
          <a:xfrm>
            <a:off x="1034881" y="2338426"/>
            <a:ext cx="9967427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Muitos compositores e intérpretes contribuíram para aprimoramento estilístico do samba. </a:t>
            </a:r>
            <a:br>
              <a:rPr lang="pt-BR" sz="2800" dirty="0">
                <a:latin typeface="RobotoBR" pitchFamily="2" charset="0"/>
              </a:rPr>
            </a:br>
            <a:r>
              <a:rPr lang="pt-BR" sz="2800" dirty="0">
                <a:latin typeface="RobotoBR" pitchFamily="2" charset="0"/>
              </a:rPr>
              <a:t>Conheça alguns desses músicos:</a:t>
            </a:r>
          </a:p>
          <a:p>
            <a:pPr algn="ctr">
              <a:lnSpc>
                <a:spcPct val="150000"/>
              </a:lnSpc>
            </a:pPr>
            <a:r>
              <a:rPr lang="pt-BR" sz="2800" b="1" dirty="0">
                <a:latin typeface="RobotoBR" pitchFamily="2" charset="0"/>
              </a:rPr>
              <a:t>Cartola, Clementina de Jesus, Nelson Cavaquinho, </a:t>
            </a:r>
            <a:br>
              <a:rPr lang="pt-BR" sz="2800" b="1" dirty="0">
                <a:latin typeface="RobotoBR" pitchFamily="2" charset="0"/>
              </a:rPr>
            </a:br>
            <a:r>
              <a:rPr lang="pt-BR" sz="2800" b="1" dirty="0">
                <a:latin typeface="RobotoBR" pitchFamily="2" charset="0"/>
              </a:rPr>
              <a:t>Paulinho da Viola, Clara Nunes e Dona Ivone Lara</a:t>
            </a:r>
            <a:r>
              <a:rPr lang="pt-BR" sz="2800" dirty="0">
                <a:latin typeface="RobotoBR" pitchFamily="2" charset="0"/>
              </a:rPr>
              <a:t>.  </a:t>
            </a:r>
          </a:p>
        </p:txBody>
      </p:sp>
      <p:sp>
        <p:nvSpPr>
          <p:cNvPr id="9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1209675" y="2476500"/>
            <a:ext cx="9553575" cy="3419475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18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54610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Grandes nomes do samba</a:t>
            </a:r>
          </a:p>
        </p:txBody>
      </p:sp>
    </p:spTree>
    <p:extLst>
      <p:ext uri="{BB962C8B-B14F-4D97-AF65-F5344CB8AC3E}">
        <p14:creationId xmlns:p14="http://schemas.microsoft.com/office/powerpoint/2010/main" val="16772694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400051" y="3179444"/>
            <a:ext cx="3019424" cy="2954655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654111" y="2118241"/>
            <a:ext cx="110089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>
                <a:latin typeface="RobotoBR" pitchFamily="2" charset="0"/>
              </a:rPr>
              <a:t>  Os desfiles de Carnaval são uma festa cheia de arte. </a:t>
            </a:r>
            <a:br>
              <a:rPr lang="pt-BR" sz="2400" dirty="0">
                <a:latin typeface="RobotoBR" pitchFamily="2" charset="0"/>
              </a:rPr>
            </a:br>
            <a:r>
              <a:rPr lang="pt-BR" sz="2400" dirty="0">
                <a:latin typeface="RobotoBR" pitchFamily="2" charset="0"/>
              </a:rPr>
              <a:t>  Veja alguns elementos presentes nas escolas de samba:</a:t>
            </a:r>
          </a:p>
        </p:txBody>
      </p:sp>
      <p:sp>
        <p:nvSpPr>
          <p:cNvPr id="10" name="Retângulo 9"/>
          <p:cNvSpPr/>
          <p:nvPr/>
        </p:nvSpPr>
        <p:spPr>
          <a:xfrm>
            <a:off x="313138" y="3188969"/>
            <a:ext cx="310633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latin typeface="RobotoBR" pitchFamily="2" charset="0"/>
              </a:rPr>
              <a:t>Artes visuais</a:t>
            </a:r>
            <a:r>
              <a:rPr lang="pt-BR" sz="2000" dirty="0">
                <a:latin typeface="RobotoBR" pitchFamily="2" charset="0"/>
              </a:rPr>
              <a:t> </a:t>
            </a:r>
          </a:p>
          <a:p>
            <a:pPr algn="ctr"/>
            <a:r>
              <a:rPr lang="pt-BR" sz="2000" dirty="0">
                <a:latin typeface="RobotoBR" pitchFamily="2" charset="0"/>
              </a:rPr>
              <a:t>Fantasias, adereços e carros alegóricos envolvem o trabalho de vários artistas plásticos, costureiras, marceneiros, todos sob o comando do carnavalesco, que assina a concepção do desfile.</a:t>
            </a:r>
          </a:p>
        </p:txBody>
      </p:sp>
      <p:sp>
        <p:nvSpPr>
          <p:cNvPr id="11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3548526" y="3191861"/>
            <a:ext cx="2585574" cy="2942238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3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6275852" y="3188969"/>
            <a:ext cx="2763373" cy="2945130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3505059" y="3225916"/>
            <a:ext cx="255284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latin typeface="RobotoBR" pitchFamily="2" charset="0"/>
              </a:rPr>
              <a:t>Dança</a:t>
            </a:r>
          </a:p>
          <a:p>
            <a:pPr algn="ctr"/>
            <a:r>
              <a:rPr lang="pt-BR" sz="2000" dirty="0">
                <a:latin typeface="RobotoBR" pitchFamily="2" charset="0"/>
              </a:rPr>
              <a:t>Os figurinos são postos em movimento graças às coreografias das mais diversas alas: passistas, </a:t>
            </a:r>
          </a:p>
          <a:p>
            <a:pPr algn="ctr"/>
            <a:r>
              <a:rPr lang="pt-BR" sz="2000" dirty="0">
                <a:latin typeface="RobotoBR" pitchFamily="2" charset="0"/>
              </a:rPr>
              <a:t>mestres-salas e</a:t>
            </a:r>
          </a:p>
          <a:p>
            <a:pPr algn="ctr"/>
            <a:r>
              <a:rPr lang="pt-BR" sz="2000" dirty="0">
                <a:latin typeface="RobotoBR" pitchFamily="2" charset="0"/>
              </a:rPr>
              <a:t>porta-bandeiras. 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6262187" y="3385707"/>
            <a:ext cx="277703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latin typeface="RobotoBR" pitchFamily="2" charset="0"/>
              </a:rPr>
              <a:t>Teatro</a:t>
            </a:r>
          </a:p>
          <a:p>
            <a:pPr algn="ctr"/>
            <a:r>
              <a:rPr lang="pt-BR" sz="2000" dirty="0">
                <a:latin typeface="RobotoBR" pitchFamily="2" charset="0"/>
              </a:rPr>
              <a:t>Em muitos desfiles, os passistas incorporam personagens e criam cenas dançadas e coreografadas, que enfatizam passagens do samba-enredo.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595891" y="6356350"/>
            <a:ext cx="2743200" cy="365125"/>
          </a:xfrm>
        </p:spPr>
        <p:txBody>
          <a:bodyPr/>
          <a:lstStyle/>
          <a:p>
            <a:fld id="{58C7F00C-2275-4886-B8AE-3FC82F8469DF}" type="slidenum">
              <a:rPr lang="pt-BR" smtClean="0"/>
              <a:t>19</a:t>
            </a:fld>
            <a:endParaRPr lang="pt-BR" dirty="0"/>
          </a:p>
        </p:txBody>
      </p:sp>
      <p:pic>
        <p:nvPicPr>
          <p:cNvPr id="1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54610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As escolas de samba e seus desfiles</a:t>
            </a:r>
          </a:p>
        </p:txBody>
      </p:sp>
      <p:sp>
        <p:nvSpPr>
          <p:cNvPr id="12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9171451" y="3191861"/>
            <a:ext cx="2763373" cy="2942237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9157786" y="3216021"/>
            <a:ext cx="277703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latin typeface="RobotoBR" pitchFamily="2" charset="0"/>
              </a:rPr>
              <a:t>Música</a:t>
            </a:r>
          </a:p>
          <a:p>
            <a:pPr algn="ctr"/>
            <a:r>
              <a:rPr lang="pt-BR" sz="2000" dirty="0">
                <a:latin typeface="RobotoBR" pitchFamily="2" charset="0"/>
              </a:rPr>
              <a:t>O desfile da escola de samba é acompanhado pelo conjunto de bateria e pelo samba-enredo entoado pelos puxadores ou</a:t>
            </a:r>
          </a:p>
          <a:p>
            <a:pPr algn="ctr"/>
            <a:r>
              <a:rPr lang="pt-BR" sz="2000" dirty="0">
                <a:latin typeface="RobotoBR" pitchFamily="2" charset="0"/>
              </a:rPr>
              <a:t>intérpretes de samba.</a:t>
            </a:r>
          </a:p>
        </p:txBody>
      </p:sp>
    </p:spTree>
    <p:extLst>
      <p:ext uri="{BB962C8B-B14F-4D97-AF65-F5344CB8AC3E}">
        <p14:creationId xmlns:p14="http://schemas.microsoft.com/office/powerpoint/2010/main" val="316877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pt-BR" sz="4800" dirty="0">
                <a:latin typeface="RobotoBR" pitchFamily="2" charset="0"/>
              </a:rPr>
            </a:br>
            <a:r>
              <a:rPr lang="pt-BR" sz="4800" dirty="0">
                <a:latin typeface="RobotoBR" pitchFamily="2" charset="0"/>
              </a:rPr>
              <a:t>Unidade 3 – Capítulo 5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26629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o 8"/>
          <p:cNvGrpSpPr/>
          <p:nvPr/>
        </p:nvGrpSpPr>
        <p:grpSpPr>
          <a:xfrm>
            <a:off x="-853109" y="2083048"/>
            <a:ext cx="11471275" cy="4557815"/>
            <a:chOff x="652449" y="300400"/>
            <a:chExt cx="2751624" cy="2113942"/>
          </a:xfrm>
          <a:scene3d>
            <a:camera prst="orthographicFront"/>
            <a:lightRig rig="flat" dir="t"/>
          </a:scene3d>
        </p:grpSpPr>
        <p:sp>
          <p:nvSpPr>
            <p:cNvPr id="10" name="Elipse 9"/>
            <p:cNvSpPr/>
            <p:nvPr/>
          </p:nvSpPr>
          <p:spPr>
            <a:xfrm>
              <a:off x="1234602" y="300400"/>
              <a:ext cx="2169471" cy="2113942"/>
            </a:xfrm>
            <a:prstGeom prst="ellipse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lnSpc>
                  <a:spcPct val="150000"/>
                </a:lnSpc>
              </a:pPr>
              <a:endParaRPr lang="pt-BR" sz="2800" dirty="0">
                <a:latin typeface="RobotoBR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11" name="Elipse 4"/>
            <p:cNvSpPr/>
            <p:nvPr/>
          </p:nvSpPr>
          <p:spPr>
            <a:xfrm>
              <a:off x="652449" y="300400"/>
              <a:ext cx="1706860" cy="175727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5880" tIns="55880" rIns="55880" bIns="55880" numCol="1" spcCol="1270" anchor="ctr" anchorCtr="0">
              <a:noAutofit/>
            </a:bodyPr>
            <a:lstStyle/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1800" i="1" kern="1200" dirty="0"/>
            </a:p>
          </p:txBody>
        </p:sp>
      </p:grpSp>
      <p:sp>
        <p:nvSpPr>
          <p:cNvPr id="3" name="Retângulo 2"/>
          <p:cNvSpPr/>
          <p:nvPr/>
        </p:nvSpPr>
        <p:spPr>
          <a:xfrm>
            <a:off x="1852814" y="2911654"/>
            <a:ext cx="8486372" cy="3584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200" dirty="0">
                <a:latin typeface="RobotoBR" pitchFamily="2" charset="0"/>
              </a:rPr>
              <a:t>A </a:t>
            </a:r>
            <a:r>
              <a:rPr lang="pt-BR" sz="2200" b="1" dirty="0">
                <a:latin typeface="RobotoBR" pitchFamily="2" charset="0"/>
              </a:rPr>
              <a:t>bateria</a:t>
            </a:r>
            <a:r>
              <a:rPr lang="pt-BR" sz="2200" dirty="0">
                <a:latin typeface="RobotoBR" pitchFamily="2" charset="0"/>
              </a:rPr>
              <a:t> é composta por diversos instrumentos de percussão</a:t>
            </a:r>
            <a:br>
              <a:rPr lang="pt-BR" sz="2200" dirty="0">
                <a:latin typeface="RobotoBR" pitchFamily="2" charset="0"/>
              </a:rPr>
            </a:br>
            <a:r>
              <a:rPr lang="pt-BR" sz="2200" dirty="0">
                <a:latin typeface="RobotoBR" pitchFamily="2" charset="0"/>
              </a:rPr>
              <a:t>e é responsável pelo andamento do samba, pela emoção que transmite aos integrantes e ao público que assiste ao desfile. </a:t>
            </a:r>
            <a:br>
              <a:rPr lang="pt-BR" sz="2200" dirty="0">
                <a:latin typeface="RobotoBR" pitchFamily="2" charset="0"/>
              </a:rPr>
            </a:br>
            <a:r>
              <a:rPr lang="pt-BR" sz="2200" dirty="0">
                <a:latin typeface="RobotoBR" pitchFamily="2" charset="0"/>
              </a:rPr>
              <a:t>Ela é comandada pelo diretor de bateria, seu maestro, que pode criar paradas e alterações rítmicas surpreendentes, a fim de motivar os integrantes da escola e  envolver </a:t>
            </a:r>
          </a:p>
          <a:p>
            <a:pPr algn="ctr">
              <a:lnSpc>
                <a:spcPct val="150000"/>
              </a:lnSpc>
            </a:pPr>
            <a:r>
              <a:rPr lang="pt-BR" sz="2200" dirty="0">
                <a:latin typeface="RobotoBR" pitchFamily="2" charset="0"/>
              </a:rPr>
              <a:t>o público presente.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20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54610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O coração das escolas de samba</a:t>
            </a:r>
          </a:p>
        </p:txBody>
      </p:sp>
    </p:spTree>
    <p:extLst>
      <p:ext uri="{BB962C8B-B14F-4D97-AF65-F5344CB8AC3E}">
        <p14:creationId xmlns:p14="http://schemas.microsoft.com/office/powerpoint/2010/main" val="5009397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38200" y="2171560"/>
            <a:ext cx="10515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O Carnaval faz vibrar a vida de todas as regiões do Brasil. Em lugares como a Bahia, por exemplo, o gingado do samba dá lugar aos pulos e agitos do axé e aos trios elétricos, de onde os artistas tocam para uma enorme multidão nas ruas. Em Olinda, Pernambuco, enormes bonecos tomam as ruas com os foliões, sempre acompanhados de muito frevo.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21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 txBox="1">
            <a:spLocks/>
          </p:cNvSpPr>
          <p:nvPr/>
        </p:nvSpPr>
        <p:spPr>
          <a:xfrm>
            <a:off x="838200" y="538975"/>
            <a:ext cx="10515600" cy="132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Um Brasil, muitos carnavais</a:t>
            </a:r>
          </a:p>
        </p:txBody>
      </p:sp>
    </p:spTree>
    <p:extLst>
      <p:ext uri="{BB962C8B-B14F-4D97-AF65-F5344CB8AC3E}">
        <p14:creationId xmlns:p14="http://schemas.microsoft.com/office/powerpoint/2010/main" val="3725542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ta: Pentágono 10">
            <a:extLst>
              <a:ext uri="{FF2B5EF4-FFF2-40B4-BE49-F238E27FC236}">
                <a16:creationId xmlns:a16="http://schemas.microsoft.com/office/drawing/2014/main" id="{89F06BFB-5597-4757-9691-CE41B1D07394}"/>
              </a:ext>
            </a:extLst>
          </p:cNvPr>
          <p:cNvSpPr/>
          <p:nvPr/>
        </p:nvSpPr>
        <p:spPr>
          <a:xfrm>
            <a:off x="882650" y="2371725"/>
            <a:ext cx="6003926" cy="3562350"/>
          </a:xfrm>
          <a:prstGeom prst="homePlat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 </a:t>
            </a:r>
          </a:p>
        </p:txBody>
      </p:sp>
      <p:sp>
        <p:nvSpPr>
          <p:cNvPr id="2" name="Retângulo 1"/>
          <p:cNvSpPr/>
          <p:nvPr/>
        </p:nvSpPr>
        <p:spPr>
          <a:xfrm>
            <a:off x="1015999" y="2395746"/>
            <a:ext cx="444182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>
                <a:solidFill>
                  <a:schemeClr val="bg1"/>
                </a:solidFill>
                <a:latin typeface="RobotoBR" pitchFamily="2" charset="0"/>
              </a:rPr>
              <a:t>Tom Jobim começou a compor ainda jovem e, </a:t>
            </a:r>
          </a:p>
          <a:p>
            <a:r>
              <a:rPr lang="pt-BR" sz="2800" dirty="0">
                <a:solidFill>
                  <a:schemeClr val="bg1"/>
                </a:solidFill>
                <a:latin typeface="RobotoBR" pitchFamily="2" charset="0"/>
              </a:rPr>
              <a:t>em meados da década de 1950, foi um dos criadores da bossa nova, ao lado do cantor e violonista João Gilberto e do poeta Vinicius de Moraes.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3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54610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Um trenzinho chamado música</a:t>
            </a:r>
          </a:p>
        </p:txBody>
      </p:sp>
      <p:sp>
        <p:nvSpPr>
          <p:cNvPr id="9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7105650" y="2516747"/>
            <a:ext cx="4371975" cy="3179203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A31E8EBF-A389-46FE-8BDA-4B2A3B7E9EAA}"/>
              </a:ext>
            </a:extLst>
          </p:cNvPr>
          <p:cNvSpPr txBox="1"/>
          <p:nvPr/>
        </p:nvSpPr>
        <p:spPr>
          <a:xfrm>
            <a:off x="7400925" y="2725976"/>
            <a:ext cx="40767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RobotoBR" pitchFamily="2" charset="0"/>
              </a:rPr>
              <a:t>A bossa nova é um gênero musical que misturou o samba e o jazz e incorporou temas urbanos e existenciais à música brasileira.</a:t>
            </a:r>
            <a:endParaRPr lang="pt-BR" b="1" dirty="0">
              <a:latin typeface="RobotoB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240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e 4"/>
          <p:cNvSpPr/>
          <p:nvPr/>
        </p:nvSpPr>
        <p:spPr>
          <a:xfrm>
            <a:off x="752475" y="2085975"/>
            <a:ext cx="10829926" cy="4438650"/>
          </a:xfrm>
          <a:prstGeom prst="ellipse">
            <a:avLst/>
          </a:pr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/>
          <a:lstStyle/>
          <a:p>
            <a:pPr algn="ctr">
              <a:lnSpc>
                <a:spcPct val="150000"/>
              </a:lnSpc>
            </a:pPr>
            <a:br>
              <a:rPr lang="pt-BR" sz="4800" dirty="0">
                <a:latin typeface="RobotoBR" pitchFamily="2" charset="0"/>
                <a:ea typeface="Roboto" panose="02000000000000000000" pitchFamily="2" charset="0"/>
              </a:rPr>
            </a:br>
            <a:endParaRPr lang="pt-BR" sz="2700" dirty="0">
              <a:latin typeface="RobotoBR" pitchFamily="2" charset="0"/>
              <a:ea typeface="Roboto" panose="02000000000000000000" pitchFamily="2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1123590" y="2856522"/>
            <a:ext cx="1011210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 Os sons dos ambientes, a música do cotidiano, as melodias que ouvia os familiares e amigos tocarem durante sua infância, tudo isso serviu como fonte de inspiração para a música de Heitor Villa-Lobos. Ele compôs melodias com </a:t>
            </a:r>
            <a:r>
              <a:rPr lang="pt-BR" sz="2800" b="1" dirty="0">
                <a:latin typeface="RobotoBR" pitchFamily="2" charset="0"/>
              </a:rPr>
              <a:t>paisagens sonoras</a:t>
            </a:r>
            <a:r>
              <a:rPr lang="pt-BR" sz="2800" dirty="0">
                <a:latin typeface="RobotoBR" pitchFamily="2" charset="0"/>
              </a:rPr>
              <a:t> inconfundivelmente brasileiras.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4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54610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Villa-Lobos, o maestro do Brasil</a:t>
            </a:r>
          </a:p>
        </p:txBody>
      </p:sp>
    </p:spTree>
    <p:extLst>
      <p:ext uri="{BB962C8B-B14F-4D97-AF65-F5344CB8AC3E}">
        <p14:creationId xmlns:p14="http://schemas.microsoft.com/office/powerpoint/2010/main" val="2073236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CaixaDeTexto 51">
            <a:extLst>
              <a:ext uri="{FF2B5EF4-FFF2-40B4-BE49-F238E27FC236}">
                <a16:creationId xmlns:a16="http://schemas.microsoft.com/office/drawing/2014/main" id="{97DC7532-0517-436C-A4CC-06A41C901677}"/>
              </a:ext>
            </a:extLst>
          </p:cNvPr>
          <p:cNvSpPr txBox="1"/>
          <p:nvPr/>
        </p:nvSpPr>
        <p:spPr>
          <a:xfrm>
            <a:off x="657225" y="3314883"/>
            <a:ext cx="3463395" cy="293351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99568" tIns="35560" rIns="35560" bIns="35560" numCol="1" spcCol="1270" anchor="t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pt-BR" sz="2000" b="1" dirty="0">
                <a:latin typeface="RobotoBR" pitchFamily="2" charset="0"/>
              </a:rPr>
              <a:t>Música clássica </a:t>
            </a:r>
          </a:p>
          <a:p>
            <a:pPr algn="ctr">
              <a:lnSpc>
                <a:spcPct val="150000"/>
              </a:lnSpc>
            </a:pPr>
            <a:r>
              <a:rPr lang="pt-BR" sz="2000" dirty="0">
                <a:latin typeface="RobotoBR" pitchFamily="2" charset="0"/>
              </a:rPr>
              <a:t>As características atuais desse gênero têm influência das </a:t>
            </a:r>
            <a:r>
              <a:rPr lang="pt-BR" sz="2000" b="1" dirty="0">
                <a:latin typeface="RobotoBR" pitchFamily="2" charset="0"/>
              </a:rPr>
              <a:t>sinfonias</a:t>
            </a:r>
            <a:r>
              <a:rPr lang="pt-BR" sz="2000" dirty="0">
                <a:latin typeface="RobotoBR" pitchFamily="2" charset="0"/>
              </a:rPr>
              <a:t> e </a:t>
            </a:r>
            <a:r>
              <a:rPr lang="pt-BR" sz="2000" b="1" dirty="0">
                <a:latin typeface="RobotoBR" pitchFamily="2" charset="0"/>
              </a:rPr>
              <a:t>músicas de câmara </a:t>
            </a:r>
            <a:r>
              <a:rPr lang="pt-BR" sz="2000" dirty="0">
                <a:latin typeface="RobotoBR" pitchFamily="2" charset="0"/>
              </a:rPr>
              <a:t>da Europa do </a:t>
            </a:r>
          </a:p>
          <a:p>
            <a:pPr algn="ctr">
              <a:lnSpc>
                <a:spcPct val="150000"/>
              </a:lnSpc>
            </a:pPr>
            <a:r>
              <a:rPr lang="pt-BR" sz="2000" dirty="0">
                <a:latin typeface="RobotoBR" pitchFamily="2" charset="0"/>
              </a:rPr>
              <a:t>século 18. </a:t>
            </a:r>
            <a:endParaRPr lang="pt-BR" sz="2000" b="1" kern="1200" dirty="0">
              <a:latin typeface="RobotoBR" pitchFamily="2" charset="0"/>
            </a:endParaRPr>
          </a:p>
        </p:txBody>
      </p:sp>
      <p:sp>
        <p:nvSpPr>
          <p:cNvPr id="56" name="Divisa 55"/>
          <p:cNvSpPr/>
          <p:nvPr/>
        </p:nvSpPr>
        <p:spPr>
          <a:xfrm>
            <a:off x="1521020" y="2039738"/>
            <a:ext cx="8892784" cy="1103512"/>
          </a:xfrm>
          <a:prstGeom prst="chevron">
            <a:avLst/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Retângulo 1"/>
          <p:cNvSpPr/>
          <p:nvPr/>
        </p:nvSpPr>
        <p:spPr>
          <a:xfrm>
            <a:off x="2295523" y="2052776"/>
            <a:ext cx="81182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>
                <a:latin typeface="RobotoBR" pitchFamily="2" charset="0"/>
              </a:rPr>
              <a:t>Confira a seguir alguns dos gêneros musicais </a:t>
            </a:r>
          </a:p>
          <a:p>
            <a:r>
              <a:rPr lang="pt-BR" sz="2800" dirty="0">
                <a:latin typeface="RobotoBR" pitchFamily="2" charset="0"/>
              </a:rPr>
              <a:t>que inspiraram Villa-Lobos.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97DC7532-0517-436C-A4CC-06A41C901677}"/>
              </a:ext>
            </a:extLst>
          </p:cNvPr>
          <p:cNvSpPr txBox="1"/>
          <p:nvPr/>
        </p:nvSpPr>
        <p:spPr>
          <a:xfrm>
            <a:off x="4288824" y="3314883"/>
            <a:ext cx="3530995" cy="293351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99568" tIns="35560" rIns="35560" bIns="35560" numCol="1" spcCol="1270" anchor="t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pt-BR" sz="2000" b="1" dirty="0">
                <a:latin typeface="RobotoBR" pitchFamily="2" charset="0"/>
              </a:rPr>
              <a:t>Música popular</a:t>
            </a:r>
            <a:br>
              <a:rPr lang="pt-BR" sz="2000" dirty="0">
                <a:latin typeface="RobotoBR" pitchFamily="2" charset="0"/>
              </a:rPr>
            </a:br>
            <a:r>
              <a:rPr lang="pt-BR" sz="2000" dirty="0">
                <a:latin typeface="RobotoBR" pitchFamily="2" charset="0"/>
              </a:rPr>
              <a:t>As referências de Villa-Lobos vinham do rico universo das </a:t>
            </a:r>
            <a:r>
              <a:rPr lang="pt-BR" sz="2000" b="1" dirty="0">
                <a:latin typeface="RobotoBR" pitchFamily="2" charset="0"/>
              </a:rPr>
              <a:t>ruas do Rio de Janeiro </a:t>
            </a:r>
            <a:r>
              <a:rPr lang="pt-BR" sz="2000" dirty="0">
                <a:latin typeface="RobotoBR" pitchFamily="2" charset="0"/>
              </a:rPr>
              <a:t>do início do século XX.</a:t>
            </a:r>
            <a:endParaRPr lang="pt-BR" sz="2000" b="1" kern="1200" dirty="0">
              <a:latin typeface="RobotoBR" pitchFamily="2" charset="0"/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97DC7532-0517-436C-A4CC-06A41C901677}"/>
              </a:ext>
            </a:extLst>
          </p:cNvPr>
          <p:cNvSpPr txBox="1"/>
          <p:nvPr/>
        </p:nvSpPr>
        <p:spPr>
          <a:xfrm>
            <a:off x="7870825" y="3286491"/>
            <a:ext cx="3809999" cy="296190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99568" tIns="35560" rIns="35560" bIns="35560" numCol="1" spcCol="1270" anchor="t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pt-BR" sz="2000" b="1" dirty="0">
                <a:latin typeface="RobotoBR" pitchFamily="2" charset="0"/>
              </a:rPr>
              <a:t>Música indígena</a:t>
            </a:r>
            <a:br>
              <a:rPr lang="pt-BR" sz="2000" dirty="0">
                <a:latin typeface="RobotoBR" pitchFamily="2" charset="0"/>
              </a:rPr>
            </a:br>
            <a:r>
              <a:rPr lang="pt-BR" sz="2000" dirty="0">
                <a:latin typeface="RobotoBR" pitchFamily="2" charset="0"/>
              </a:rPr>
              <a:t>Villa-Lobos pesquisou</a:t>
            </a:r>
          </a:p>
          <a:p>
            <a:pPr algn="ctr">
              <a:lnSpc>
                <a:spcPct val="150000"/>
              </a:lnSpc>
            </a:pPr>
            <a:r>
              <a:rPr lang="pt-BR" sz="2000" dirty="0">
                <a:latin typeface="RobotoBR" pitchFamily="2" charset="0"/>
              </a:rPr>
              <a:t>cantos e sonoridades dos povos indígenas do Brasil. Ele realizou várias viagens pelo país para recolher esses elementos.</a:t>
            </a:r>
            <a:endParaRPr lang="pt-BR" sz="2000" b="1" kern="1200" dirty="0">
              <a:latin typeface="RobotoBR" pitchFamily="2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5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54610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Um pesquisador da música</a:t>
            </a:r>
          </a:p>
        </p:txBody>
      </p:sp>
    </p:spTree>
    <p:extLst>
      <p:ext uri="{BB962C8B-B14F-4D97-AF65-F5344CB8AC3E}">
        <p14:creationId xmlns:p14="http://schemas.microsoft.com/office/powerpoint/2010/main" val="2143168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>
          <a:xfrm>
            <a:off x="1266825" y="1990151"/>
            <a:ext cx="950595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400" dirty="0">
                <a:latin typeface="RobotoBR" pitchFamily="2" charset="0"/>
              </a:rPr>
              <a:t>Em fevereiro de 1922, no Theatro Municipal de São Paulo, aconteceu um dos eventos mais importantes para a história da Arte no Brasil: </a:t>
            </a:r>
          </a:p>
          <a:p>
            <a:pPr algn="ctr">
              <a:lnSpc>
                <a:spcPct val="150000"/>
              </a:lnSpc>
            </a:pPr>
            <a:r>
              <a:rPr lang="pt-BR" sz="2400" dirty="0">
                <a:latin typeface="RobotoBR" pitchFamily="2" charset="0"/>
              </a:rPr>
              <a:t>a </a:t>
            </a:r>
            <a:r>
              <a:rPr lang="pt-BR" sz="2400" b="1" dirty="0">
                <a:latin typeface="RobotoBR" pitchFamily="2" charset="0"/>
              </a:rPr>
              <a:t>Semana de Arte Moderna</a:t>
            </a:r>
            <a:r>
              <a:rPr lang="pt-BR" sz="2400" dirty="0">
                <a:latin typeface="RobotoBR" pitchFamily="2" charset="0"/>
              </a:rPr>
              <a:t>. Nessa ocasião, grandes nomes da Literatura e das Artes Plásticas apresentaram trabalhos inovadores, que abalaram os padrões estéticos da época e iniciaram novas tendências na arte brasileira. </a:t>
            </a:r>
            <a:br>
              <a:rPr lang="pt-BR" sz="2400" dirty="0">
                <a:latin typeface="RobotoBR" pitchFamily="2" charset="0"/>
              </a:rPr>
            </a:br>
            <a:r>
              <a:rPr lang="pt-BR" sz="2400" dirty="0">
                <a:latin typeface="RobotoBR" pitchFamily="2" charset="0"/>
              </a:rPr>
              <a:t>No âmbito da música, apresentaram-se </a:t>
            </a:r>
            <a:r>
              <a:rPr lang="pt-BR" sz="2400" b="1" dirty="0">
                <a:latin typeface="RobotoBR" pitchFamily="2" charset="0"/>
              </a:rPr>
              <a:t>Villa-Lobos </a:t>
            </a:r>
            <a:r>
              <a:rPr lang="pt-BR" sz="2400" dirty="0">
                <a:latin typeface="RobotoBR" pitchFamily="2" charset="0"/>
              </a:rPr>
              <a:t>e a pianista </a:t>
            </a:r>
            <a:r>
              <a:rPr lang="pt-BR" sz="2400" b="1" dirty="0">
                <a:latin typeface="RobotoBR" pitchFamily="2" charset="0"/>
              </a:rPr>
              <a:t>Guiomar Novaes</a:t>
            </a:r>
            <a:r>
              <a:rPr lang="pt-BR" sz="2400" dirty="0">
                <a:latin typeface="RobotoBR" pitchFamily="2" charset="0"/>
              </a:rPr>
              <a:t>.</a:t>
            </a:r>
          </a:p>
        </p:txBody>
      </p:sp>
      <p:sp>
        <p:nvSpPr>
          <p:cNvPr id="9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1095374" y="1990150"/>
            <a:ext cx="9896475" cy="4477325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6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54610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A música e o Modernismo</a:t>
            </a:r>
          </a:p>
        </p:txBody>
      </p:sp>
    </p:spTree>
    <p:extLst>
      <p:ext uri="{BB962C8B-B14F-4D97-AF65-F5344CB8AC3E}">
        <p14:creationId xmlns:p14="http://schemas.microsoft.com/office/powerpoint/2010/main" val="3718024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97DC7532-0517-436C-A4CC-06A41C901677}"/>
              </a:ext>
            </a:extLst>
          </p:cNvPr>
          <p:cNvSpPr txBox="1"/>
          <p:nvPr/>
        </p:nvSpPr>
        <p:spPr>
          <a:xfrm>
            <a:off x="1209677" y="2181225"/>
            <a:ext cx="9658348" cy="403859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99568" tIns="35560" rIns="35560" bIns="35560" numCol="1" spcCol="1270" anchor="t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atin typeface="RobotoBR" pitchFamily="2" charset="0"/>
              </a:rPr>
              <a:t>No sistema de notação ocidental, as notas são registradas em uma partitura, composta por um conjunto de cinco linhas e quatro espaços. Conforme a posição da nota neste pentagrama, sabemos a sua altura. </a:t>
            </a:r>
            <a:br>
              <a:rPr lang="pt-BR" sz="2800" dirty="0">
                <a:latin typeface="RobotoBR" pitchFamily="2" charset="0"/>
              </a:rPr>
            </a:br>
            <a:r>
              <a:rPr lang="pt-BR" sz="2800" dirty="0">
                <a:latin typeface="RobotoBR" pitchFamily="2" charset="0"/>
              </a:rPr>
              <a:t>Cada símbolo dessa notação representa o tempo de duração de cada som.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7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ixaDeTexto 2"/>
          <p:cNvSpPr txBox="1"/>
          <p:nvPr/>
        </p:nvSpPr>
        <p:spPr>
          <a:xfrm>
            <a:off x="11734800" y="374740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54610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Escrevendo música</a:t>
            </a:r>
          </a:p>
        </p:txBody>
      </p:sp>
    </p:spTree>
    <p:extLst>
      <p:ext uri="{BB962C8B-B14F-4D97-AF65-F5344CB8AC3E}">
        <p14:creationId xmlns:p14="http://schemas.microsoft.com/office/powerpoint/2010/main" val="2859131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838200" y="2171536"/>
            <a:ext cx="1042987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dirty="0">
                <a:latin typeface="RobotoBR" pitchFamily="2" charset="0"/>
              </a:rPr>
              <a:t>Todo som é produzido pelas </a:t>
            </a:r>
            <a:r>
              <a:rPr lang="pt-BR" sz="2400" b="1" dirty="0">
                <a:latin typeface="RobotoBR" pitchFamily="2" charset="0"/>
              </a:rPr>
              <a:t>vibrações dos corpos</a:t>
            </a:r>
            <a:r>
              <a:rPr lang="pt-BR" sz="2400" dirty="0">
                <a:latin typeface="RobotoBR" pitchFamily="2" charset="0"/>
              </a:rPr>
              <a:t>, como uma madeira, um metal ou um instrumento musical. A vibração desses corpos produz </a:t>
            </a:r>
            <a:r>
              <a:rPr lang="pt-BR" sz="2400" b="1" dirty="0">
                <a:latin typeface="RobotoBR" pitchFamily="2" charset="0"/>
              </a:rPr>
              <a:t>ondas</a:t>
            </a:r>
            <a:r>
              <a:rPr lang="pt-BR" sz="2400" dirty="0">
                <a:latin typeface="RobotoBR" pitchFamily="2" charset="0"/>
              </a:rPr>
              <a:t> que se propagam pelo ar.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dirty="0">
                <a:latin typeface="RobotoBR" pitchFamily="2" charset="0"/>
              </a:rPr>
              <a:t>A classificação que os gregos criaram para as escalas musicais é ensinada nas escolas de música até hoje. Conhecida como </a:t>
            </a:r>
            <a:r>
              <a:rPr lang="pt-BR" sz="2400" b="1" dirty="0">
                <a:latin typeface="RobotoBR" pitchFamily="2" charset="0"/>
              </a:rPr>
              <a:t>modos gregos</a:t>
            </a:r>
            <a:r>
              <a:rPr lang="pt-BR" sz="2400" dirty="0">
                <a:latin typeface="RobotoBR" pitchFamily="2" charset="0"/>
              </a:rPr>
              <a:t>, essa classificação estabelece sete modelos de escalas musicais de </a:t>
            </a:r>
            <a:r>
              <a:rPr lang="pt-BR" sz="2400" b="1" dirty="0">
                <a:latin typeface="RobotoBR" pitchFamily="2" charset="0"/>
              </a:rPr>
              <a:t>sete notas</a:t>
            </a:r>
            <a:r>
              <a:rPr lang="pt-BR" sz="2400" dirty="0">
                <a:latin typeface="RobotoBR" pitchFamily="2" charset="0"/>
              </a:rPr>
              <a:t>, cada um deles com uma sonoridade diferente.</a:t>
            </a:r>
            <a:endParaRPr lang="pt-BR" sz="2400" b="1" dirty="0">
              <a:latin typeface="RobotoBR" pitchFamily="2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8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 txBox="1">
            <a:spLocks/>
          </p:cNvSpPr>
          <p:nvPr/>
        </p:nvSpPr>
        <p:spPr>
          <a:xfrm>
            <a:off x="838200" y="538975"/>
            <a:ext cx="10515600" cy="1325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Entre notas e melodias</a:t>
            </a:r>
          </a:p>
        </p:txBody>
      </p:sp>
    </p:spTree>
    <p:extLst>
      <p:ext uri="{BB962C8B-B14F-4D97-AF65-F5344CB8AC3E}">
        <p14:creationId xmlns:p14="http://schemas.microsoft.com/office/powerpoint/2010/main" val="2678647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917899" y="2193274"/>
            <a:ext cx="1020730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BR" pitchFamily="2" charset="0"/>
              </a:rPr>
              <a:t>Apesar de muitas vezes não nos darmos conta, a música clássica costuma estar presente em nosso cotidiano. </a:t>
            </a:r>
            <a:br>
              <a:rPr lang="pt-BR" sz="2800" dirty="0">
                <a:latin typeface="RobotoBR" pitchFamily="2" charset="0"/>
              </a:rPr>
            </a:br>
            <a:r>
              <a:rPr lang="pt-BR" sz="2800" dirty="0">
                <a:latin typeface="RobotoBR" pitchFamily="2" charset="0"/>
              </a:rPr>
              <a:t>Ela aparece em trilhas sonoras de cinema, nos espetáculos de dança e teatro, nos desenhos animados, nas peças publicitárias, etc. Conheça alguns de seus compositores: </a:t>
            </a:r>
            <a:br>
              <a:rPr lang="pt-BR" sz="2800" dirty="0">
                <a:latin typeface="RobotoBR" pitchFamily="2" charset="0"/>
              </a:rPr>
            </a:br>
            <a:r>
              <a:rPr lang="pt-BR" sz="2800" b="1" dirty="0">
                <a:latin typeface="RobotoBR" pitchFamily="2" charset="0"/>
              </a:rPr>
              <a:t>Johann Sebastian Bach; Wolfgang Amadeus Mozart;</a:t>
            </a:r>
          </a:p>
          <a:p>
            <a:pPr algn="ctr"/>
            <a:r>
              <a:rPr lang="pt-BR" sz="2800" b="1" dirty="0">
                <a:latin typeface="RobotoBR" pitchFamily="2" charset="0"/>
              </a:rPr>
              <a:t> Fanny Mendelssohn; Ludwig van Beethoven; Marie-Juliette Olga Lili </a:t>
            </a:r>
            <a:r>
              <a:rPr lang="pt-BR" sz="2800" b="1" dirty="0" err="1">
                <a:latin typeface="RobotoBR" pitchFamily="2" charset="0"/>
              </a:rPr>
              <a:t>Boulanger</a:t>
            </a:r>
            <a:r>
              <a:rPr lang="pt-BR" sz="2800" b="1" dirty="0">
                <a:latin typeface="RobotoBR" pitchFamily="2" charset="0"/>
              </a:rPr>
              <a:t>; </a:t>
            </a:r>
            <a:r>
              <a:rPr lang="pt-BR" sz="2800" b="1" dirty="0" err="1">
                <a:latin typeface="RobotoBR" pitchFamily="2" charset="0"/>
              </a:rPr>
              <a:t>Piotr</a:t>
            </a:r>
            <a:r>
              <a:rPr lang="pt-BR" sz="2800" b="1" dirty="0">
                <a:latin typeface="RobotoBR" pitchFamily="2" charset="0"/>
              </a:rPr>
              <a:t> Ilitch Tchaikovsky; Lili Boulanger e </a:t>
            </a:r>
            <a:r>
              <a:rPr lang="pt-BR" sz="2800" b="1" dirty="0" err="1">
                <a:latin typeface="RobotoBR" pitchFamily="2" charset="0"/>
              </a:rPr>
              <a:t>Ígor</a:t>
            </a:r>
            <a:r>
              <a:rPr lang="pt-BR" sz="2800" b="1" dirty="0">
                <a:latin typeface="RobotoBR" pitchFamily="2" charset="0"/>
              </a:rPr>
              <a:t> Stravinski.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9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54610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BR" pitchFamily="2" charset="0"/>
              </a:rPr>
              <a:t>Os clássicos</a:t>
            </a:r>
          </a:p>
        </p:txBody>
      </p:sp>
    </p:spTree>
    <p:extLst>
      <p:ext uri="{BB962C8B-B14F-4D97-AF65-F5344CB8AC3E}">
        <p14:creationId xmlns:p14="http://schemas.microsoft.com/office/powerpoint/2010/main" val="7853278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3877</TotalTime>
  <Words>1497</Words>
  <Application>Microsoft Office PowerPoint</Application>
  <PresentationFormat>Widescreen</PresentationFormat>
  <Paragraphs>115</Paragraphs>
  <Slides>21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RobotoBR</vt:lpstr>
      <vt:lpstr>Tema do Office</vt:lpstr>
      <vt:lpstr>Apresentação do PowerPoint</vt:lpstr>
      <vt:lpstr> Unidade 3 – Capítulo 5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Unidade 3 – Capítulo 6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Sarita Borelli</dc:creator>
  <cp:lastModifiedBy> </cp:lastModifiedBy>
  <cp:revision>414</cp:revision>
  <dcterms:created xsi:type="dcterms:W3CDTF">2019-02-19T17:58:13Z</dcterms:created>
  <dcterms:modified xsi:type="dcterms:W3CDTF">2023-06-22T18:57:44Z</dcterms:modified>
</cp:coreProperties>
</file>