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71" r:id="rId2"/>
    <p:sldId id="316" r:id="rId3"/>
    <p:sldId id="327" r:id="rId4"/>
    <p:sldId id="329" r:id="rId5"/>
    <p:sldId id="328" r:id="rId6"/>
    <p:sldId id="333" r:id="rId7"/>
    <p:sldId id="331" r:id="rId8"/>
    <p:sldId id="332" r:id="rId9"/>
    <p:sldId id="334" r:id="rId10"/>
    <p:sldId id="299" r:id="rId11"/>
    <p:sldId id="318" r:id="rId12"/>
    <p:sldId id="270" r:id="rId13"/>
    <p:sldId id="271" r:id="rId14"/>
    <p:sldId id="373" r:id="rId15"/>
    <p:sldId id="273" r:id="rId16"/>
    <p:sldId id="274" r:id="rId17"/>
    <p:sldId id="275" r:id="rId18"/>
    <p:sldId id="276" r:id="rId19"/>
    <p:sldId id="278" r:id="rId2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6D415F2F-E44C-4E87-8208-9D1033952003}">
          <p14:sldIdLst>
            <p14:sldId id="371"/>
            <p14:sldId id="316"/>
            <p14:sldId id="327"/>
            <p14:sldId id="329"/>
            <p14:sldId id="328"/>
            <p14:sldId id="333"/>
            <p14:sldId id="331"/>
            <p14:sldId id="332"/>
            <p14:sldId id="334"/>
            <p14:sldId id="299"/>
            <p14:sldId id="318"/>
            <p14:sldId id="270"/>
            <p14:sldId id="271"/>
            <p14:sldId id="373"/>
            <p14:sldId id="273"/>
            <p14:sldId id="274"/>
            <p14:sldId id="275"/>
            <p14:sldId id="276"/>
            <p14:sldId id="2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visão" initials="R" lastIdx="27" clrIdx="0"/>
  <p:cmAuthor id="2" name="Lilian Semenichin Nogueira" initials="LSN" lastIdx="1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12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69ACAC-3775-429F-A054-509BBC13B1C2}" v="27" dt="2019-06-25T18:55:28.2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632" autoAdjust="0"/>
    <p:restoredTop sz="94660"/>
  </p:normalViewPr>
  <p:slideViewPr>
    <p:cSldViewPr snapToGrid="0">
      <p:cViewPr varScale="1">
        <p:scale>
          <a:sx n="72" d="100"/>
          <a:sy n="72" d="100"/>
        </p:scale>
        <p:origin x="26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8B4360-0A65-4628-977C-BDFEF123BB10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2E70C7E8-8CAB-4625-9022-821C5B1B4507}" type="pres">
      <dgm:prSet presAssocID="{E28B4360-0A65-4628-977C-BDFEF123BB10}" presName="Name0" presStyleCnt="0">
        <dgm:presLayoutVars>
          <dgm:chPref val="3"/>
          <dgm:dir/>
          <dgm:animLvl val="lvl"/>
          <dgm:resizeHandles/>
        </dgm:presLayoutVars>
      </dgm:prSet>
      <dgm:spPr/>
    </dgm:pt>
  </dgm:ptLst>
  <dgm:cxnLst>
    <dgm:cxn modelId="{3400E33D-1176-4C37-A3A3-BCDDA3666E2A}" type="presOf" srcId="{E28B4360-0A65-4628-977C-BDFEF123BB10}" destId="{2E70C7E8-8CAB-4625-9022-821C5B1B4507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2EDBF7-FA7A-3348-8283-99C35486BE4D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D1E51C-E0BB-334B-B639-73298884B2B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509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C2A8AA-C865-4CD3-AC2F-DF1D92D37B2F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03FD05-50D4-4A2F-903A-13670809CFA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437219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613E2-A503-4BA7-AF41-D99E7B686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4FFE62-2665-453B-8745-210A5ED42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3C8B4E-D55B-44B4-B9B6-313C213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62C1-468D-CF45-AF3A-FE927EDAC6BC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315176-7BFE-4F79-A78B-DEAD33A9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F04CF7-5993-4B05-9518-19F6155E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176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59CC36-4B04-443F-8FC4-61EA7A5C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D0D1BC-9240-4BD1-B38D-563FABB40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DFF27-1407-4B25-9C76-0351C7BA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4355-8F67-A640-B04D-BF5A1D6A1B5F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ACC847-8A4A-4815-BA3A-D29B38F5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16EF24-F3EF-4C78-B4B6-38A381E2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824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26CC42-1BC3-4D21-A69C-EFBCDD12F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04FC76-817B-4E21-9B87-7B047C3C9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39CCED-F81C-46DA-AB3D-56649B263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366D3-A88D-5346-BD74-2EF93B1C2E80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B779FC-494C-4066-B7FD-4A50C430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9993E2-7544-4899-86E7-CFF41B83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754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8EBD8-84B6-4229-9222-7AD9DB0B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4C748E-6271-4663-A3EA-0E60A378C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FA75C9-714B-4E22-BE92-A05AB60F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0CC2-AA65-854E-92A5-2E6DBBD31802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5BBBC3-3899-43D9-95FD-EB5628A9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C2D9E1-5961-4706-92E6-D915DA476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881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16BBC-2CA3-4B66-890E-8CCA1A6C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87F530-87FC-4C56-851A-B321920AE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E83903-EB0C-45B7-B5AE-A2ACA519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FD3AF-776F-2649-9675-3F5CA94CE062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8B169C-A4C5-4186-B22E-DA00CD3BF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015BAE-B68B-4E61-997D-1ADE3C791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8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A5B6F-B2CC-4FF4-928D-432D16610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5E5DD5-F0CB-489E-92EA-CB360B0B4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E8EF410-4FB9-4911-A86B-E3D01864F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D5E7D0-A771-4464-8C44-476F3915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D49B9-CBB6-8142-A75F-9AC48338FF77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66A4CD-5AC2-4F91-89E9-5070CBFA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2E8ABC-4BD4-4262-B706-DF85E016C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04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96227-E5B9-4E65-8D89-45BEFF3CE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ACD57A-B945-439B-8A88-B20EAA97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669EB74-746A-44A2-B380-5FA3075D3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7FB50B6-3DD4-4003-A39F-B8737B941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A51CD1-5299-413E-B0BB-3002D586D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EFB49B6-49F9-4DF4-94A5-A307605E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3E6D-4973-124A-B997-8F78E49A17AF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611B1E5-B2B2-4F07-A1F8-8AACA8DF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DEFD123-DD74-4BFE-B3C9-F1A6C2CE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220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3F6D9-CF57-4CAF-92EF-A1CC4D845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AC0CA9E-C2AB-47B1-9AA3-5FC4FAFB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D32DA-D6DB-244C-873A-CDCFA2BD885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ED1738-35A2-4F9C-90E1-DFAD841A1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149CC9-D4DF-4280-BBCE-EBC4F77B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988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0900131-512E-4C9D-B050-62F860E1D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58F3-DDA5-934D-8FE6-619CD31F6F5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3C6D9F3-BF68-4E92-AFA3-6C5D8504C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9D31E28-33F3-413D-9CE6-81A07F230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014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360DA-E7C3-487F-8D6A-C605891A9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7E6055-63D2-4D08-853B-DED6ABFD4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7D873C-E3BA-420C-8D0A-07673AD95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DC85E0-FBF8-4DC8-ACA0-0D851966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51D4B-322A-D940-9697-FB97D046A08B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B35F0F-5DBE-47AA-89E1-12285C67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78713E-17F1-4076-84BE-0A9A8203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526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D89F8-3F78-4011-864D-B7CA1A5D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C72DF88-D928-4902-A5B7-1A2496A80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7DA43F9-5E2D-4EBB-B364-0C16E8D47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414D6D-E0A4-4857-B6BF-F5C0E93A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8B7EF-52A6-494C-9458-D8F11253B273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A8B44C-D2E1-4A5F-9D27-04EF75072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996546-4F04-451E-A9B5-5E3231136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197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463CB8-4688-4CBF-AFAB-0B185AC78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E10AE5-E2A0-491F-AAC6-44145BB86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13E601-36F1-483F-B7F8-44F563C40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601A6-6BFD-6940-B449-8DD2C9D73336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61B732-F1F5-4DBC-A57B-CFA88A8193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1881F5-4296-4FBE-8FD4-3C8E36CBB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4882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F1252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797"/>
          <a:stretch/>
        </p:blipFill>
        <p:spPr>
          <a:xfrm>
            <a:off x="0" y="0"/>
            <a:ext cx="9290649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4760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Por um novo olhar para o feminino</a:t>
            </a:r>
          </a:p>
        </p:txBody>
      </p:sp>
      <p:sp>
        <p:nvSpPr>
          <p:cNvPr id="5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1120462" y="2374900"/>
            <a:ext cx="9568175" cy="3768323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1300799" y="2704789"/>
            <a:ext cx="92075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>
                <a:latin typeface="RobotoBR" pitchFamily="2" charset="0"/>
              </a:rPr>
              <a:t>Desde 1985, o </a:t>
            </a:r>
            <a:r>
              <a:rPr lang="pt-BR" sz="2800" b="1" dirty="0">
                <a:latin typeface="RobotoBR" pitchFamily="2" charset="0"/>
              </a:rPr>
              <a:t>Guerrilla Girls </a:t>
            </a:r>
            <a:r>
              <a:rPr lang="pt-BR" sz="2800" dirty="0">
                <a:latin typeface="RobotoBR" pitchFamily="2" charset="0"/>
              </a:rPr>
              <a:t>utiliza humor e ironia para criar cartazes que contestam preconceitos na arte e na política. Ao longo de sua história, o grupo já foi integrado por mais de 55 pessoas diferentes. Elas mantêm ocultas suas identidades, fazendo aparições públicas usando máscaras de gorila e pseudônimos de importantes artistas mulheres já falecidas.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10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2588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pt-BR" sz="4800" dirty="0">
                <a:latin typeface="RobotoBR" pitchFamily="2" charset="0"/>
              </a:rPr>
            </a:br>
            <a:r>
              <a:rPr lang="pt-BR" sz="4800" dirty="0">
                <a:latin typeface="RobotoBR" pitchFamily="2" charset="0"/>
              </a:rPr>
              <a:t>Unidade 2 – Capítulo 4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11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77278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/>
          <p:cNvGrpSpPr/>
          <p:nvPr/>
        </p:nvGrpSpPr>
        <p:grpSpPr>
          <a:xfrm>
            <a:off x="1996363" y="746260"/>
            <a:ext cx="8331201" cy="1310417"/>
            <a:chOff x="2893314" y="-72545"/>
            <a:chExt cx="6320242" cy="1310417"/>
          </a:xfrm>
        </p:grpSpPr>
        <p:sp>
          <p:nvSpPr>
            <p:cNvPr id="6" name="Divisa 5"/>
            <p:cNvSpPr/>
            <p:nvPr/>
          </p:nvSpPr>
          <p:spPr>
            <a:xfrm>
              <a:off x="2893314" y="-34994"/>
              <a:ext cx="6320242" cy="1272866"/>
            </a:xfrm>
            <a:prstGeom prst="chevron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Divisa 4"/>
            <p:cNvSpPr/>
            <p:nvPr/>
          </p:nvSpPr>
          <p:spPr>
            <a:xfrm>
              <a:off x="2893314" y="-72545"/>
              <a:ext cx="6140716" cy="12728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130" tIns="12065" rIns="0" bIns="12065" numCol="1" spcCol="1270" anchor="ctr" anchorCtr="0">
              <a:noAutofit/>
            </a:bodyPr>
            <a:lstStyle/>
            <a:p>
              <a:pPr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4800" dirty="0">
                  <a:latin typeface="RobotoBR" pitchFamily="2" charset="0"/>
                </a:rPr>
                <a:t>   Arte, espaço e identidade</a:t>
              </a:r>
              <a:endParaRPr lang="pt-BR" sz="4800" kern="1200" dirty="0">
                <a:latin typeface="RobotoBR" pitchFamily="2" charset="0"/>
                <a:ea typeface="Roboto" panose="02000000000000000000" pitchFamily="2" charset="0"/>
              </a:endParaRPr>
            </a:p>
          </p:txBody>
        </p:sp>
      </p:grpSp>
      <p:sp>
        <p:nvSpPr>
          <p:cNvPr id="2" name="Retângulo 1"/>
          <p:cNvSpPr/>
          <p:nvPr/>
        </p:nvSpPr>
        <p:spPr>
          <a:xfrm>
            <a:off x="750627" y="2311646"/>
            <a:ext cx="1082267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A identidade de uma pessoa pode ser formada </a:t>
            </a:r>
            <a:br>
              <a:rPr lang="pt-BR" sz="2800" dirty="0">
                <a:latin typeface="RobotoBR" pitchFamily="2" charset="0"/>
              </a:rPr>
            </a:br>
            <a:r>
              <a:rPr lang="pt-BR" sz="2800" dirty="0">
                <a:latin typeface="RobotoBR" pitchFamily="2" charset="0"/>
              </a:rPr>
              <a:t>por um universo de elementos, como etnia, religião, família, nacionalidade, entre outros.  </a:t>
            </a:r>
            <a:br>
              <a:rPr lang="pt-BR" sz="2800" dirty="0">
                <a:latin typeface="RobotoBR" pitchFamily="2" charset="0"/>
              </a:rPr>
            </a:br>
            <a:r>
              <a:rPr lang="pt-BR" sz="2800" dirty="0">
                <a:latin typeface="RobotoBR" pitchFamily="2" charset="0"/>
              </a:rPr>
              <a:t>São inúmeros os componentes de uma identidade e, com o decorrer da vida, muitos deles se modificam. A arte é um dos principais meios para pensarmos sobre esse tema.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12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0467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54610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Construindo caminhos, </a:t>
            </a:r>
          </a:p>
          <a:p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construindo identidades</a:t>
            </a:r>
          </a:p>
        </p:txBody>
      </p:sp>
      <p:sp>
        <p:nvSpPr>
          <p:cNvPr id="5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1428273" y="3268498"/>
            <a:ext cx="9096852" cy="2694152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2999880" y="2551801"/>
            <a:ext cx="59325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  <a:ea typeface="Roboto" panose="02000000000000000000" pitchFamily="2" charset="0"/>
              </a:rPr>
              <a:t>Alexandre Sequeira</a:t>
            </a:r>
          </a:p>
        </p:txBody>
      </p:sp>
      <p:sp>
        <p:nvSpPr>
          <p:cNvPr id="2" name="Retângulo 1"/>
          <p:cNvSpPr/>
          <p:nvPr/>
        </p:nvSpPr>
        <p:spPr>
          <a:xfrm>
            <a:off x="1447323" y="3244215"/>
            <a:ext cx="888469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O fotógrafo Alexandre Sequeira busca</a:t>
            </a:r>
          </a:p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representar identidades locais em seu trabalho. </a:t>
            </a:r>
            <a:br>
              <a:rPr lang="pt-BR" sz="2800" dirty="0">
                <a:latin typeface="RobotoBR" pitchFamily="2" charset="0"/>
              </a:rPr>
            </a:br>
            <a:r>
              <a:rPr lang="pt-BR" sz="2800" dirty="0">
                <a:latin typeface="RobotoBR" pitchFamily="2" charset="0"/>
              </a:rPr>
              <a:t>As obras do artista discutem as relações dos indivíduos com o espaço, sua memória e identidade.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13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6768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54610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Quando o artista fala pela </a:t>
            </a:r>
          </a:p>
          <a:p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voz dos outros</a:t>
            </a:r>
          </a:p>
        </p:txBody>
      </p:sp>
      <p:sp>
        <p:nvSpPr>
          <p:cNvPr id="5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1257300" y="2952750"/>
            <a:ext cx="9629775" cy="3383935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2999880" y="2237476"/>
            <a:ext cx="59325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  <a:ea typeface="Roboto" panose="02000000000000000000" pitchFamily="2" charset="0"/>
              </a:rPr>
              <a:t>Rosângela Rennó</a:t>
            </a:r>
          </a:p>
        </p:txBody>
      </p:sp>
      <p:sp>
        <p:nvSpPr>
          <p:cNvPr id="2" name="Retângulo 1"/>
          <p:cNvSpPr/>
          <p:nvPr/>
        </p:nvSpPr>
        <p:spPr>
          <a:xfrm>
            <a:off x="1428750" y="2920365"/>
            <a:ext cx="9296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dirty="0">
                <a:latin typeface="RobotoBR" pitchFamily="2" charset="0"/>
              </a:rPr>
              <a:t>A artista Rosângela Rennó organizou um mapa da cidade do Rio de Janeiro com base no olhar de jovens cariocas, moradores da periferia e dos morros da cidade.</a:t>
            </a:r>
          </a:p>
          <a:p>
            <a:pPr algn="ctr">
              <a:lnSpc>
                <a:spcPct val="150000"/>
              </a:lnSpc>
            </a:pPr>
            <a:r>
              <a:rPr lang="pt-BR" sz="2400" dirty="0">
                <a:latin typeface="RobotoBR" pitchFamily="2" charset="0"/>
              </a:rPr>
              <a:t>A ideia proposta era que cada um fotografasse cenas que distinguissem seus bairros. O trabalho revelou uma diversidade de visões para a mesma cidade.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14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48102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97DC7532-0517-436C-A4CC-06A41C901677}"/>
              </a:ext>
            </a:extLst>
          </p:cNvPr>
          <p:cNvSpPr txBox="1"/>
          <p:nvPr/>
        </p:nvSpPr>
        <p:spPr>
          <a:xfrm>
            <a:off x="1300853" y="2340502"/>
            <a:ext cx="9549117" cy="35547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9568" tIns="35560" rIns="35560" bIns="35560" numCol="1" spcCol="1270" anchor="t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/>
                <a:ea typeface="Roboto" panose="02000000000000000000" pitchFamily="2" charset="0"/>
              </a:rPr>
              <a:t>Os artistas modernistas estavam em busca de uma identidade nacional, contudo, vivemos em um país de dimensões continentais. Com uma diversidade tão grande de realidades e modos de vida, será que podemos falar que existe uma identidade brasileira única?</a:t>
            </a:r>
            <a:endParaRPr lang="pt-BR" kern="1200" dirty="0">
              <a:latin typeface="RobotoBR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15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54610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Existe uma identidade brasileira?</a:t>
            </a:r>
          </a:p>
        </p:txBody>
      </p:sp>
    </p:spTree>
    <p:extLst>
      <p:ext uri="{BB962C8B-B14F-4D97-AF65-F5344CB8AC3E}">
        <p14:creationId xmlns:p14="http://schemas.microsoft.com/office/powerpoint/2010/main" val="5334075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1013148" y="2253399"/>
            <a:ext cx="1028350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O músico e pesquisador </a:t>
            </a:r>
            <a:r>
              <a:rPr lang="pt-BR" sz="2800" dirty="0" err="1">
                <a:latin typeface="RobotoBR" pitchFamily="2" charset="0"/>
              </a:rPr>
              <a:t>Salloma</a:t>
            </a:r>
            <a:r>
              <a:rPr lang="pt-BR" sz="2800" dirty="0">
                <a:latin typeface="RobotoBR" pitchFamily="2" charset="0"/>
              </a:rPr>
              <a:t> Salomão afirma que a ideia de uma identidade brasileira única foi forjada pelas elites econômicas dos séculos 19 e 20. Ele analisou vários eventos históricos que formaram nossa ideia de nação e notou o quanto a herança africana em nossa cultura foi sistematicamente apagada ao longo da história.</a:t>
            </a:r>
            <a:endParaRPr lang="pt-BR" sz="2800" b="1" dirty="0">
              <a:latin typeface="RobotoBR" pitchFamily="2" charset="0"/>
            </a:endParaRPr>
          </a:p>
        </p:txBody>
      </p:sp>
      <p:grpSp>
        <p:nvGrpSpPr>
          <p:cNvPr id="35" name="Grupo 34"/>
          <p:cNvGrpSpPr/>
          <p:nvPr/>
        </p:nvGrpSpPr>
        <p:grpSpPr>
          <a:xfrm>
            <a:off x="3083681" y="619069"/>
            <a:ext cx="5900067" cy="1591994"/>
            <a:chOff x="940715" y="201419"/>
            <a:chExt cx="2051260" cy="2051260"/>
          </a:xfrm>
          <a:scene3d>
            <a:camera prst="orthographicFront"/>
            <a:lightRig rig="flat" dir="t"/>
          </a:scene3d>
        </p:grpSpPr>
        <p:sp>
          <p:nvSpPr>
            <p:cNvPr id="36" name="Elipse 35"/>
            <p:cNvSpPr/>
            <p:nvPr/>
          </p:nvSpPr>
          <p:spPr>
            <a:xfrm>
              <a:off x="940715" y="201419"/>
              <a:ext cx="2051260" cy="2051260"/>
            </a:xfrm>
            <a:prstGeom prst="ellipse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37" name="Elipse 4"/>
            <p:cNvSpPr/>
            <p:nvPr/>
          </p:nvSpPr>
          <p:spPr>
            <a:xfrm>
              <a:off x="1090914" y="544490"/>
              <a:ext cx="1750862" cy="14504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5880" tIns="55880" rIns="55880" bIns="55880" numCol="1" spcCol="1270" anchor="ctr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4800" b="1" dirty="0" err="1">
                  <a:solidFill>
                    <a:schemeClr val="bg1"/>
                  </a:solidFill>
                  <a:latin typeface="RobotoBR" pitchFamily="2" charset="0"/>
                </a:rPr>
                <a:t>Salloma</a:t>
              </a:r>
              <a:r>
                <a:rPr lang="pt-BR" sz="4800" b="1" dirty="0">
                  <a:solidFill>
                    <a:schemeClr val="bg1"/>
                  </a:solidFill>
                  <a:latin typeface="RobotoBR" pitchFamily="2" charset="0"/>
                </a:rPr>
                <a:t> Salomão</a:t>
              </a:r>
              <a:endParaRPr lang="pt-BR" sz="1800" i="1" kern="1200" dirty="0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16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1025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17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54610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Simbolismos das matrizes </a:t>
            </a:r>
          </a:p>
          <a:p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afro-brasileiras</a:t>
            </a:r>
          </a:p>
        </p:txBody>
      </p:sp>
      <p:sp>
        <p:nvSpPr>
          <p:cNvPr id="8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838200" y="2695575"/>
            <a:ext cx="10515600" cy="3800475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3047505" y="1980301"/>
            <a:ext cx="59325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  <a:ea typeface="Roboto" panose="02000000000000000000" pitchFamily="2" charset="0"/>
              </a:rPr>
              <a:t>Mestre Didi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838200" y="2663190"/>
            <a:ext cx="10515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dirty="0">
                <a:latin typeface="RobotoBR" pitchFamily="2" charset="0"/>
              </a:rPr>
              <a:t>As esculturas de </a:t>
            </a:r>
            <a:r>
              <a:rPr lang="pt-BR" sz="2400" dirty="0" err="1">
                <a:latin typeface="RobotoBR" pitchFamily="2" charset="0"/>
              </a:rPr>
              <a:t>Deoscóredes</a:t>
            </a:r>
            <a:r>
              <a:rPr lang="pt-BR" sz="2400" dirty="0">
                <a:latin typeface="RobotoBR" pitchFamily="2" charset="0"/>
              </a:rPr>
              <a:t> Maximiliano dos Santos – o Mestre Didi – remetem aos símbolos dos orixás e, assim, os materiais naturais utilizados, como palhas, búzios e conchas, e as formas de suas esculturas revelam expressões de entidades sagradas.</a:t>
            </a:r>
          </a:p>
          <a:p>
            <a:pPr algn="ctr">
              <a:lnSpc>
                <a:spcPct val="150000"/>
              </a:lnSpc>
            </a:pPr>
            <a:r>
              <a:rPr lang="pt-BR" sz="2400" dirty="0">
                <a:latin typeface="RobotoBR" pitchFamily="2" charset="0"/>
              </a:rPr>
              <a:t>O trabalho do Mestre Didi contribui fortemente para divulgar os saberes religiosos de matrizes africanas, tornando-se uma forma de resistência contra quaisquer formas de preconceito.</a:t>
            </a:r>
          </a:p>
        </p:txBody>
      </p:sp>
    </p:spTree>
    <p:extLst>
      <p:ext uri="{BB962C8B-B14F-4D97-AF65-F5344CB8AC3E}">
        <p14:creationId xmlns:p14="http://schemas.microsoft.com/office/powerpoint/2010/main" val="38431741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ta: Pentágono 10">
            <a:extLst>
              <a:ext uri="{FF2B5EF4-FFF2-40B4-BE49-F238E27FC236}">
                <a16:creationId xmlns:a16="http://schemas.microsoft.com/office/drawing/2014/main" id="{89F06BFB-5597-4757-9691-CE41B1D07394}"/>
              </a:ext>
            </a:extLst>
          </p:cNvPr>
          <p:cNvSpPr/>
          <p:nvPr/>
        </p:nvSpPr>
        <p:spPr>
          <a:xfrm>
            <a:off x="863601" y="2226558"/>
            <a:ext cx="5594349" cy="4317116"/>
          </a:xfrm>
          <a:prstGeom prst="homePlat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800" dirty="0">
                <a:latin typeface="RobotoBR" pitchFamily="2" charset="0"/>
              </a:rPr>
              <a:t> </a:t>
            </a:r>
          </a:p>
        </p:txBody>
      </p:sp>
      <p:sp>
        <p:nvSpPr>
          <p:cNvPr id="3" name="Retângulo 2"/>
          <p:cNvSpPr/>
          <p:nvPr/>
        </p:nvSpPr>
        <p:spPr>
          <a:xfrm>
            <a:off x="990600" y="2226558"/>
            <a:ext cx="4572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>
                <a:solidFill>
                  <a:schemeClr val="bg1"/>
                </a:solidFill>
                <a:latin typeface="RobotoBR" pitchFamily="2" charset="0"/>
              </a:rPr>
              <a:t>A identidade de uma cultura pode vir inscrita </a:t>
            </a:r>
          </a:p>
          <a:p>
            <a:r>
              <a:rPr lang="pt-BR" sz="2800" dirty="0">
                <a:solidFill>
                  <a:schemeClr val="bg1"/>
                </a:solidFill>
                <a:latin typeface="RobotoBR" pitchFamily="2" charset="0"/>
              </a:rPr>
              <a:t>na pele, como a pintura corporal indígena. Nesse caso, o corpo torna-se material simbólico. </a:t>
            </a:r>
          </a:p>
          <a:p>
            <a:r>
              <a:rPr lang="pt-BR" sz="2800" dirty="0">
                <a:solidFill>
                  <a:schemeClr val="bg1"/>
                </a:solidFill>
                <a:latin typeface="RobotoBR" pitchFamily="2" charset="0"/>
              </a:rPr>
              <a:t>A utilização de grafismos é uma tradição importante para muitas dessas</a:t>
            </a:r>
          </a:p>
          <a:p>
            <a:r>
              <a:rPr lang="pt-BR" sz="2800" dirty="0">
                <a:solidFill>
                  <a:schemeClr val="bg1"/>
                </a:solidFill>
                <a:latin typeface="RobotoBR" pitchFamily="2" charset="0"/>
              </a:rPr>
              <a:t>etnias.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18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54610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A pintura corporal indígena</a:t>
            </a:r>
          </a:p>
        </p:txBody>
      </p:sp>
      <p:sp>
        <p:nvSpPr>
          <p:cNvPr id="9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6667501" y="2259572"/>
            <a:ext cx="5067300" cy="3807853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A31E8EBF-A389-46FE-8BDA-4B2A3B7E9EAA}"/>
              </a:ext>
            </a:extLst>
          </p:cNvPr>
          <p:cNvSpPr txBox="1"/>
          <p:nvPr/>
        </p:nvSpPr>
        <p:spPr>
          <a:xfrm>
            <a:off x="6867526" y="2402126"/>
            <a:ext cx="503872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RobotoBR" pitchFamily="2" charset="0"/>
              </a:rPr>
              <a:t>De acordo com cada cultura, os grafismos podem ser pintados em</a:t>
            </a:r>
          </a:p>
          <a:p>
            <a:r>
              <a:rPr lang="pt-BR" sz="2800" dirty="0">
                <a:latin typeface="RobotoBR" pitchFamily="2" charset="0"/>
              </a:rPr>
              <a:t>diferentes partes do corpo. Eles identificam e marcam a cultura de um povo e também se encontram em objetos, moradias e adereços.</a:t>
            </a:r>
            <a:endParaRPr lang="pt-BR" b="1" dirty="0">
              <a:latin typeface="RobotoB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9256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aixaDeTexto 29">
            <a:extLst>
              <a:ext uri="{FF2B5EF4-FFF2-40B4-BE49-F238E27FC236}">
                <a16:creationId xmlns:a16="http://schemas.microsoft.com/office/drawing/2014/main" id="{97DC7532-0517-436C-A4CC-06A41C901677}"/>
              </a:ext>
            </a:extLst>
          </p:cNvPr>
          <p:cNvSpPr txBox="1"/>
          <p:nvPr/>
        </p:nvSpPr>
        <p:spPr>
          <a:xfrm>
            <a:off x="1563694" y="3577317"/>
            <a:ext cx="3008305" cy="269425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9568" tIns="35560" rIns="35560" bIns="35560" numCol="1" spcCol="1270" anchor="t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pt-BR" sz="2000" b="1" dirty="0">
                <a:latin typeface="RobotoBR" pitchFamily="2" charset="0"/>
              </a:rPr>
              <a:t>Repetição</a:t>
            </a:r>
            <a:br>
              <a:rPr lang="pt-BR" sz="2000" dirty="0">
                <a:latin typeface="RobotoBR" pitchFamily="2" charset="0"/>
              </a:rPr>
            </a:br>
            <a:r>
              <a:rPr lang="pt-BR" sz="2000" dirty="0">
                <a:latin typeface="RobotoBR" pitchFamily="2" charset="0"/>
              </a:rPr>
              <a:t>Quando se usa o</a:t>
            </a:r>
          </a:p>
          <a:p>
            <a:pPr algn="ctr">
              <a:lnSpc>
                <a:spcPct val="150000"/>
              </a:lnSpc>
            </a:pPr>
            <a:r>
              <a:rPr lang="pt-BR" sz="2000" dirty="0">
                <a:latin typeface="RobotoBR" pitchFamily="2" charset="0"/>
              </a:rPr>
              <a:t>mesmo elemento várias vezes.</a:t>
            </a:r>
            <a:br>
              <a:rPr lang="pt-BR" sz="2200" dirty="0">
                <a:latin typeface="RobotoBR" pitchFamily="2" charset="0"/>
              </a:rPr>
            </a:br>
            <a:endParaRPr lang="pt-BR" b="1" kern="1200" dirty="0"/>
          </a:p>
        </p:txBody>
      </p:sp>
      <p:grpSp>
        <p:nvGrpSpPr>
          <p:cNvPr id="55" name="Grupo 54"/>
          <p:cNvGrpSpPr/>
          <p:nvPr/>
        </p:nvGrpSpPr>
        <p:grpSpPr>
          <a:xfrm>
            <a:off x="758974" y="2092012"/>
            <a:ext cx="11013364" cy="1479863"/>
            <a:chOff x="2893314" y="-72546"/>
            <a:chExt cx="6320242" cy="1610963"/>
          </a:xfrm>
        </p:grpSpPr>
        <p:sp>
          <p:nvSpPr>
            <p:cNvPr id="56" name="Divisa 55"/>
            <p:cNvSpPr/>
            <p:nvPr/>
          </p:nvSpPr>
          <p:spPr>
            <a:xfrm>
              <a:off x="2893314" y="-34994"/>
              <a:ext cx="6320242" cy="1272866"/>
            </a:xfrm>
            <a:prstGeom prst="chevron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7" name="Divisa 4"/>
            <p:cNvSpPr/>
            <p:nvPr/>
          </p:nvSpPr>
          <p:spPr>
            <a:xfrm>
              <a:off x="2893314" y="-72546"/>
              <a:ext cx="6140716" cy="16109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130" tIns="12065" rIns="0" bIns="12065" numCol="1" spcCol="1270" anchor="ctr" anchorCtr="0">
              <a:noAutofit/>
            </a:bodyPr>
            <a:lstStyle/>
            <a:p>
              <a:pPr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br>
                <a:rPr lang="pt-BR" sz="4800" dirty="0">
                  <a:latin typeface="RobotoBR" pitchFamily="2" charset="0"/>
                </a:rPr>
              </a:br>
              <a:endParaRPr lang="pt-BR" sz="4800" kern="1200" dirty="0">
                <a:latin typeface="RobotoBR" pitchFamily="2" charset="0"/>
                <a:ea typeface="Roboto" panose="02000000000000000000" pitchFamily="2" charset="0"/>
              </a:endParaRPr>
            </a:p>
          </p:txBody>
        </p:sp>
      </p:grpSp>
      <p:sp>
        <p:nvSpPr>
          <p:cNvPr id="2" name="Retângulo 1"/>
          <p:cNvSpPr/>
          <p:nvPr/>
        </p:nvSpPr>
        <p:spPr>
          <a:xfrm>
            <a:off x="1527947" y="2177736"/>
            <a:ext cx="995501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200" dirty="0">
                <a:latin typeface="RobotoBR" pitchFamily="2" charset="0"/>
              </a:rPr>
              <a:t>Os </a:t>
            </a:r>
            <a:r>
              <a:rPr lang="pt-BR" sz="2200" b="1" dirty="0">
                <a:latin typeface="RobotoBR" pitchFamily="2" charset="0"/>
              </a:rPr>
              <a:t>grafismos indígenas </a:t>
            </a:r>
            <a:r>
              <a:rPr lang="pt-BR" sz="2200" dirty="0">
                <a:latin typeface="RobotoBR" pitchFamily="2" charset="0"/>
              </a:rPr>
              <a:t>são constituídos por linhas que formam composições</a:t>
            </a:r>
          </a:p>
          <a:p>
            <a:r>
              <a:rPr lang="pt-BR" sz="2200" dirty="0">
                <a:latin typeface="RobotoBR" pitchFamily="2" charset="0"/>
              </a:rPr>
              <a:t>harmônicas. Há uma diversidade de desenhos, mas é possível notar que, em algumas etnias, há características semelhantes, como: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97DC7532-0517-436C-A4CC-06A41C901677}"/>
              </a:ext>
            </a:extLst>
          </p:cNvPr>
          <p:cNvSpPr txBox="1"/>
          <p:nvPr/>
        </p:nvSpPr>
        <p:spPr>
          <a:xfrm>
            <a:off x="4724399" y="3573945"/>
            <a:ext cx="3008305" cy="26976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9568" tIns="35560" rIns="35560" bIns="35560" numCol="1" spcCol="1270" anchor="t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pt-BR" sz="2000" b="1" dirty="0">
                <a:latin typeface="RobotoBR" pitchFamily="2" charset="0"/>
              </a:rPr>
              <a:t>Paralelismo</a:t>
            </a:r>
            <a:br>
              <a:rPr lang="pt-BR" sz="2000" b="1" dirty="0">
                <a:latin typeface="RobotoBR" pitchFamily="2" charset="0"/>
              </a:rPr>
            </a:br>
            <a:r>
              <a:rPr lang="pt-BR" sz="2000" dirty="0">
                <a:latin typeface="RobotoBR" pitchFamily="2" charset="0"/>
              </a:rPr>
              <a:t>Quando os elementos são dispostos lado a</a:t>
            </a:r>
          </a:p>
          <a:p>
            <a:pPr algn="ctr">
              <a:lnSpc>
                <a:spcPct val="150000"/>
              </a:lnSpc>
            </a:pPr>
            <a:r>
              <a:rPr lang="pt-BR" sz="2000" dirty="0">
                <a:latin typeface="RobotoBR" pitchFamily="2" charset="0"/>
              </a:rPr>
              <a:t>lado.</a:t>
            </a:r>
            <a:br>
              <a:rPr lang="pt-BR" sz="2200" dirty="0">
                <a:latin typeface="RobotoBR" pitchFamily="2" charset="0"/>
              </a:rPr>
            </a:br>
            <a:endParaRPr lang="pt-BR" b="1" kern="1200" dirty="0"/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97DC7532-0517-436C-A4CC-06A41C901677}"/>
              </a:ext>
            </a:extLst>
          </p:cNvPr>
          <p:cNvSpPr txBox="1"/>
          <p:nvPr/>
        </p:nvSpPr>
        <p:spPr>
          <a:xfrm>
            <a:off x="7885448" y="3573944"/>
            <a:ext cx="3008305" cy="26976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9568" tIns="35560" rIns="35560" bIns="35560" numCol="1" spcCol="1270" anchor="t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pt-BR" sz="2200" b="1" dirty="0">
                <a:latin typeface="RobotoBR" pitchFamily="2" charset="0"/>
              </a:rPr>
              <a:t>Simetria </a:t>
            </a:r>
            <a:br>
              <a:rPr lang="pt-BR" sz="2200" dirty="0">
                <a:latin typeface="RobotoBR" pitchFamily="2" charset="0"/>
              </a:rPr>
            </a:br>
            <a:r>
              <a:rPr lang="pt-BR" sz="2200" dirty="0">
                <a:latin typeface="RobotoBR" pitchFamily="2" charset="0"/>
              </a:rPr>
              <a:t>Quando os elementos ficam organizados de maneira equivalente, em forma espelhada.</a:t>
            </a:r>
            <a:br>
              <a:rPr lang="pt-BR" sz="2200" dirty="0">
                <a:latin typeface="RobotoBR" pitchFamily="2" charset="0"/>
              </a:rPr>
            </a:br>
            <a:endParaRPr lang="pt-BR" b="1" kern="1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19</a:t>
            </a:fld>
            <a:endParaRPr lang="pt-BR" dirty="0"/>
          </a:p>
        </p:txBody>
      </p:sp>
      <p:pic>
        <p:nvPicPr>
          <p:cNvPr id="10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 txBox="1">
            <a:spLocks/>
          </p:cNvSpPr>
          <p:nvPr/>
        </p:nvSpPr>
        <p:spPr>
          <a:xfrm>
            <a:off x="838200" y="538975"/>
            <a:ext cx="10515600" cy="132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A composição dos grafismos</a:t>
            </a:r>
          </a:p>
        </p:txBody>
      </p:sp>
    </p:spTree>
    <p:extLst>
      <p:ext uri="{BB962C8B-B14F-4D97-AF65-F5344CB8AC3E}">
        <p14:creationId xmlns:p14="http://schemas.microsoft.com/office/powerpoint/2010/main" val="736566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pt-BR" sz="4800" dirty="0">
                <a:latin typeface="RobotoBR" pitchFamily="2" charset="0"/>
              </a:rPr>
            </a:br>
            <a:r>
              <a:rPr lang="pt-BR" sz="4800" dirty="0">
                <a:latin typeface="RobotoBR" pitchFamily="2" charset="0"/>
              </a:rPr>
              <a:t>Unidade 2 – Capítulo 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0002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Mais do que uma bandeira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22539740-4563-4767-9740-19E11DFB5EC6}"/>
              </a:ext>
            </a:extLst>
          </p:cNvPr>
          <p:cNvSpPr/>
          <p:nvPr/>
        </p:nvSpPr>
        <p:spPr>
          <a:xfrm>
            <a:off x="6022736" y="5624270"/>
            <a:ext cx="2817133" cy="774249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Seta: Pentágono 10">
            <a:extLst>
              <a:ext uri="{FF2B5EF4-FFF2-40B4-BE49-F238E27FC236}">
                <a16:creationId xmlns:a16="http://schemas.microsoft.com/office/drawing/2014/main" id="{89F06BFB-5597-4757-9691-CE41B1D07394}"/>
              </a:ext>
            </a:extLst>
          </p:cNvPr>
          <p:cNvSpPr/>
          <p:nvPr/>
        </p:nvSpPr>
        <p:spPr>
          <a:xfrm>
            <a:off x="890670" y="2165351"/>
            <a:ext cx="5198742" cy="3642216"/>
          </a:xfrm>
          <a:prstGeom prst="homePlat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200" dirty="0">
                <a:latin typeface="RobotoBR" pitchFamily="2" charset="0"/>
              </a:rPr>
              <a:t>A construção de identidades </a:t>
            </a:r>
          </a:p>
          <a:p>
            <a:r>
              <a:rPr lang="pt-BR" sz="2200" dirty="0">
                <a:latin typeface="RobotoBR" pitchFamily="2" charset="0"/>
              </a:rPr>
              <a:t>está ligada às questões sociais </a:t>
            </a:r>
          </a:p>
          <a:p>
            <a:r>
              <a:rPr lang="pt-BR" sz="2200" dirty="0">
                <a:latin typeface="RobotoBR" pitchFamily="2" charset="0"/>
              </a:rPr>
              <a:t>e ao contexto de diferentes</a:t>
            </a:r>
          </a:p>
          <a:p>
            <a:r>
              <a:rPr lang="pt-BR" sz="2200" dirty="0">
                <a:latin typeface="RobotoBR" pitchFamily="2" charset="0"/>
              </a:rPr>
              <a:t>épocas e lugares. Na década de 1950, por exemplo, a cantora, compositora e pianista estadunidense Nina Simone </a:t>
            </a:r>
          </a:p>
          <a:p>
            <a:r>
              <a:rPr lang="pt-BR" sz="2200" dirty="0">
                <a:latin typeface="RobotoBR" pitchFamily="2" charset="0"/>
              </a:rPr>
              <a:t>utilizou sua música para </a:t>
            </a:r>
          </a:p>
          <a:p>
            <a:r>
              <a:rPr lang="pt-BR" sz="2200" dirty="0">
                <a:latin typeface="RobotoBR" pitchFamily="2" charset="0"/>
              </a:rPr>
              <a:t>defender a identidade da </a:t>
            </a:r>
          </a:p>
          <a:p>
            <a:r>
              <a:rPr lang="pt-BR" sz="2200" dirty="0">
                <a:latin typeface="RobotoBR" pitchFamily="2" charset="0"/>
              </a:rPr>
              <a:t>mulher afro-americana.</a:t>
            </a:r>
            <a:endParaRPr lang="pt-BR" sz="2200" b="1" dirty="0">
              <a:latin typeface="RobotoBR" pitchFamily="2" charset="0"/>
            </a:endParaRPr>
          </a:p>
        </p:txBody>
      </p:sp>
      <p:sp>
        <p:nvSpPr>
          <p:cNvPr id="15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6848475" y="1983347"/>
            <a:ext cx="4867275" cy="4122178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A31E8EBF-A389-46FE-8BDA-4B2A3B7E9EAA}"/>
              </a:ext>
            </a:extLst>
          </p:cNvPr>
          <p:cNvSpPr txBox="1"/>
          <p:nvPr/>
        </p:nvSpPr>
        <p:spPr>
          <a:xfrm>
            <a:off x="7019704" y="2192576"/>
            <a:ext cx="46579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>
                <a:latin typeface="RobotoBR" pitchFamily="2" charset="0"/>
              </a:rPr>
              <a:t>[...]</a:t>
            </a:r>
          </a:p>
          <a:p>
            <a:r>
              <a:rPr lang="pt-BR" sz="2200" dirty="0">
                <a:latin typeface="RobotoBR" pitchFamily="2" charset="0"/>
              </a:rPr>
              <a:t>Tenho o meu cabelo, tenho minha cabeça</a:t>
            </a:r>
          </a:p>
          <a:p>
            <a:r>
              <a:rPr lang="pt-BR" sz="2200" dirty="0">
                <a:latin typeface="RobotoBR" pitchFamily="2" charset="0"/>
              </a:rPr>
              <a:t>Tenho meu cérebro, tenho minhas orelhas</a:t>
            </a:r>
          </a:p>
          <a:p>
            <a:r>
              <a:rPr lang="pt-BR" sz="2200" dirty="0">
                <a:latin typeface="RobotoBR" pitchFamily="2" charset="0"/>
              </a:rPr>
              <a:t>Tenho meus olhos, tenho meu nariz</a:t>
            </a:r>
          </a:p>
          <a:p>
            <a:r>
              <a:rPr lang="pt-BR" sz="2200" dirty="0">
                <a:latin typeface="RobotoBR" pitchFamily="2" charset="0"/>
              </a:rPr>
              <a:t>Tenho minha boca</a:t>
            </a:r>
          </a:p>
          <a:p>
            <a:r>
              <a:rPr lang="pt-BR" sz="2200" dirty="0">
                <a:latin typeface="RobotoBR" pitchFamily="2" charset="0"/>
              </a:rPr>
              <a:t>Eu tenho a mim mesma.</a:t>
            </a:r>
          </a:p>
          <a:p>
            <a:r>
              <a:rPr lang="pt-BR" sz="2200" dirty="0">
                <a:latin typeface="RobotoBR" pitchFamily="2" charset="0"/>
              </a:rPr>
              <a:t>[...]</a:t>
            </a:r>
          </a:p>
          <a:p>
            <a:r>
              <a:rPr lang="pt-BR" sz="1400" dirty="0">
                <a:latin typeface="RobotoBR" pitchFamily="2" charset="0"/>
              </a:rPr>
              <a:t>Galt MacDermont; Gerome Ragni; James Rado. Ain’t got no/I </a:t>
            </a:r>
            <a:r>
              <a:rPr lang="en-US" sz="1400" dirty="0">
                <a:latin typeface="RobotoBR" pitchFamily="2" charset="0"/>
              </a:rPr>
              <a:t>got life. Intérprete: Nina Simone. In: Nuff said! RCA Victor, </a:t>
            </a:r>
            <a:r>
              <a:rPr lang="pt-BR" sz="1400" dirty="0">
                <a:latin typeface="RobotoBR" pitchFamily="2" charset="0"/>
              </a:rPr>
              <a:t>1968. 1 CD. Faixa 8. (Tradução nossa).</a:t>
            </a:r>
            <a:endParaRPr lang="pt-BR" sz="1400" b="1" dirty="0">
              <a:latin typeface="RobotoBR" pitchFamily="2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3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05458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ítulo 1">
            <a:extLst>
              <a:ext uri="{FF2B5EF4-FFF2-40B4-BE49-F238E27FC236}">
                <a16:creationId xmlns:a16="http://schemas.microsoft.com/office/drawing/2014/main" id="{15AB3973-CA04-4387-A483-73CC734DA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9098" y="1125163"/>
            <a:ext cx="7249752" cy="132556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800" dirty="0" err="1">
                <a:solidFill>
                  <a:schemeClr val="bg1"/>
                </a:solidFill>
                <a:latin typeface="RobotoBR" pitchFamily="2" charset="0"/>
                <a:ea typeface="Roboto" panose="02000000000000000000" pitchFamily="2" charset="0"/>
              </a:rPr>
              <a:t>Fotoperformance</a:t>
            </a:r>
            <a:endParaRPr lang="pt-BR" sz="4800" dirty="0">
              <a:solidFill>
                <a:schemeClr val="bg1"/>
              </a:solidFill>
              <a:latin typeface="RobotoBR" pitchFamily="2" charset="0"/>
              <a:ea typeface="Roboto" panose="02000000000000000000" pitchFamily="2" charset="0"/>
            </a:endParaRPr>
          </a:p>
        </p:txBody>
      </p:sp>
      <p:sp>
        <p:nvSpPr>
          <p:cNvPr id="48" name="CaixaDeTexto 47">
            <a:extLst>
              <a:ext uri="{FF2B5EF4-FFF2-40B4-BE49-F238E27FC236}">
                <a16:creationId xmlns:a16="http://schemas.microsoft.com/office/drawing/2014/main" id="{97DC7532-0517-436C-A4CC-06A41C901677}"/>
              </a:ext>
            </a:extLst>
          </p:cNvPr>
          <p:cNvSpPr txBox="1"/>
          <p:nvPr/>
        </p:nvSpPr>
        <p:spPr>
          <a:xfrm>
            <a:off x="2599098" y="2450726"/>
            <a:ext cx="7249752" cy="357900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9568" tIns="35560" rIns="35560" bIns="35560" numCol="1" spcCol="1270" anchor="t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Registro de uma ação ou cena montada de forma intencional a fim de provocar o observador. O público não precisa estar presente no momento da </a:t>
            </a:r>
            <a:r>
              <a:rPr lang="pt-BR" sz="2800" i="1" dirty="0">
                <a:latin typeface="RobotoBR" pitchFamily="2" charset="0"/>
              </a:rPr>
              <a:t>performance</a:t>
            </a:r>
            <a:r>
              <a:rPr lang="pt-BR" sz="2800" dirty="0">
                <a:latin typeface="RobotoBR" pitchFamily="2" charset="0"/>
              </a:rPr>
              <a:t>, pois a fotografia é um veículo para acessá-la.</a:t>
            </a:r>
            <a:endParaRPr lang="pt-BR" sz="2800" kern="1200" dirty="0">
              <a:latin typeface="RobotoBR" pitchFamily="2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4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65824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334299" y="2652469"/>
            <a:ext cx="936227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>
                <a:latin typeface="RobotoBR" pitchFamily="2" charset="0"/>
              </a:rPr>
              <a:t>Hoje é tão comum tirar fotografias de si mesmo, que pode parecer estranho que tal ato fosse um truque secreto de alguém. </a:t>
            </a:r>
          </a:p>
          <a:p>
            <a:r>
              <a:rPr lang="it-IT" sz="2800" dirty="0">
                <a:latin typeface="RobotoBR" pitchFamily="2" charset="0"/>
              </a:rPr>
              <a:t>A italiana </a:t>
            </a:r>
            <a:r>
              <a:rPr lang="it-IT" sz="2800" b="1" dirty="0">
                <a:latin typeface="RobotoBR" pitchFamily="2" charset="0"/>
              </a:rPr>
              <a:t>Virgínia Oldoini de Castiglione</a:t>
            </a:r>
            <a:r>
              <a:rPr lang="it-IT" sz="2800" dirty="0">
                <a:latin typeface="RobotoBR" pitchFamily="2" charset="0"/>
              </a:rPr>
              <a:t>, </a:t>
            </a:r>
            <a:r>
              <a:rPr lang="pt-BR" sz="2800" dirty="0">
                <a:latin typeface="RobotoBR" pitchFamily="2" charset="0"/>
              </a:rPr>
              <a:t>conhecida como condessa de Castiglione, produziu, entre 1856 e 1895, mais de quatrocentas fotografias de si mesma.</a:t>
            </a:r>
          </a:p>
        </p:txBody>
      </p:sp>
      <p:sp>
        <p:nvSpPr>
          <p:cNvPr id="6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1152524" y="2355714"/>
            <a:ext cx="9763126" cy="3225936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5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 txBox="1">
            <a:spLocks/>
          </p:cNvSpPr>
          <p:nvPr/>
        </p:nvSpPr>
        <p:spPr>
          <a:xfrm>
            <a:off x="838200" y="538975"/>
            <a:ext cx="10515600" cy="132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A individualidade no retrato</a:t>
            </a:r>
          </a:p>
        </p:txBody>
      </p:sp>
    </p:spTree>
    <p:extLst>
      <p:ext uri="{BB962C8B-B14F-4D97-AF65-F5344CB8AC3E}">
        <p14:creationId xmlns:p14="http://schemas.microsoft.com/office/powerpoint/2010/main" val="2662291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6</a:t>
            </a:fld>
            <a:endParaRPr lang="pt-BR" dirty="0"/>
          </a:p>
        </p:txBody>
      </p:sp>
      <p:pic>
        <p:nvPicPr>
          <p:cNvPr id="12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ítulo 1">
            <a:extLst>
              <a:ext uri="{FF2B5EF4-FFF2-40B4-BE49-F238E27FC236}">
                <a16:creationId xmlns:a16="http://schemas.microsoft.com/office/drawing/2014/main" id="{15AB3973-CA04-4387-A483-73CC734DA56F}"/>
              </a:ext>
            </a:extLst>
          </p:cNvPr>
          <p:cNvSpPr txBox="1">
            <a:spLocks/>
          </p:cNvSpPr>
          <p:nvPr/>
        </p:nvSpPr>
        <p:spPr>
          <a:xfrm>
            <a:off x="2599098" y="1114425"/>
            <a:ext cx="7249752" cy="9743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solidFill>
                  <a:schemeClr val="bg1"/>
                </a:solidFill>
                <a:latin typeface="RobotoBR" pitchFamily="2" charset="0"/>
                <a:ea typeface="Roboto" panose="02000000000000000000" pitchFamily="2" charset="0"/>
              </a:rPr>
              <a:t>Frida </a:t>
            </a:r>
            <a:r>
              <a:rPr lang="pt-BR" sz="4800" dirty="0" err="1">
                <a:solidFill>
                  <a:schemeClr val="bg1"/>
                </a:solidFill>
                <a:latin typeface="RobotoBR" pitchFamily="2" charset="0"/>
                <a:ea typeface="Roboto" panose="02000000000000000000" pitchFamily="2" charset="0"/>
              </a:rPr>
              <a:t>Kahlo</a:t>
            </a:r>
            <a:endParaRPr lang="pt-BR" sz="4800" dirty="0">
              <a:solidFill>
                <a:schemeClr val="bg1"/>
              </a:solidFill>
              <a:latin typeface="RobotoBR" pitchFamily="2" charset="0"/>
              <a:ea typeface="Roboto" panose="02000000000000000000" pitchFamily="2" charset="0"/>
            </a:endParaRP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97DC7532-0517-436C-A4CC-06A41C901677}"/>
              </a:ext>
            </a:extLst>
          </p:cNvPr>
          <p:cNvSpPr txBox="1"/>
          <p:nvPr/>
        </p:nvSpPr>
        <p:spPr>
          <a:xfrm>
            <a:off x="2599098" y="2088775"/>
            <a:ext cx="7249752" cy="392149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9568" tIns="35560" rIns="35560" bIns="35560" numCol="1" spcCol="1270" anchor="t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Frida explorou como poucos o autorretrato</a:t>
            </a:r>
          </a:p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como narrativa biográfica. É como se, por meio dessas pinturas, ela fosse construindo</a:t>
            </a:r>
          </a:p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o modo como via a si mesma, a própria identidade, e, assim, também se  apresentasse ao mundo.</a:t>
            </a:r>
            <a:endParaRPr lang="pt-BR" sz="2800" kern="1200" dirty="0">
              <a:latin typeface="RobotoB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16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O que os olhos não veem…</a:t>
            </a:r>
          </a:p>
        </p:txBody>
      </p:sp>
      <p:sp>
        <p:nvSpPr>
          <p:cNvPr id="6" name="Retângulo 5"/>
          <p:cNvSpPr/>
          <p:nvPr/>
        </p:nvSpPr>
        <p:spPr>
          <a:xfrm>
            <a:off x="1529946" y="3228319"/>
            <a:ext cx="9207500" cy="3046988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>
                <a:latin typeface="RobotoBR" pitchFamily="2" charset="0"/>
              </a:rPr>
              <a:t>Em 1971, a historiadora de Arte estadunidense Linda Nochlin lançou a pergunta. Na realidade, a questão era uma provocação, porque </a:t>
            </a:r>
            <a:r>
              <a:rPr lang="pt-BR" sz="2400" b="1" dirty="0">
                <a:latin typeface="RobotoBR" pitchFamily="2" charset="0"/>
              </a:rPr>
              <a:t>Nochlin mostrou que existiram mulheres artistas em diferentes momentos da história da arte. E foram muitas!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>
                <a:latin typeface="RobotoBR" pitchFamily="2" charset="0"/>
              </a:rPr>
              <a:t>Todas enfrentaram enormes dificuldades para exercer sua arte apenas pelo fato de serem mulheres. Muitas sofreram e sentiram bastante a falta de reconhecimento e o preconceito em relação à sua produção artística.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 txBox="1">
            <a:spLocks/>
          </p:cNvSpPr>
          <p:nvPr/>
        </p:nvSpPr>
        <p:spPr>
          <a:xfrm>
            <a:off x="1529946" y="1981200"/>
            <a:ext cx="9207500" cy="12471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000" dirty="0">
                <a:latin typeface="RobotoBR" pitchFamily="2" charset="0"/>
              </a:rPr>
              <a:t>“Por que não houve grandes </a:t>
            </a:r>
          </a:p>
          <a:p>
            <a:pPr algn="ctr"/>
            <a:r>
              <a:rPr lang="pt-BR" sz="4000" dirty="0">
                <a:latin typeface="RobotoBR" pitchFamily="2" charset="0"/>
              </a:rPr>
              <a:t>mulheres artistas?”</a:t>
            </a:r>
            <a:endParaRPr lang="pt-BR" sz="4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BR" pitchFamily="2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7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61993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Lutas, conquistas e pioneirismo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8</a:t>
            </a:fld>
            <a:endParaRPr lang="pt-BR" dirty="0"/>
          </a:p>
        </p:txBody>
      </p:sp>
      <p:pic>
        <p:nvPicPr>
          <p:cNvPr id="1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Retângulo 19"/>
          <p:cNvSpPr/>
          <p:nvPr/>
        </p:nvSpPr>
        <p:spPr>
          <a:xfrm>
            <a:off x="838199" y="2032250"/>
            <a:ext cx="1051560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400" dirty="0">
                <a:latin typeface="RobotoBR" pitchFamily="2" charset="0"/>
              </a:rPr>
              <a:t>Em 1917, a pintora </a:t>
            </a:r>
            <a:r>
              <a:rPr lang="pt-BR" sz="2400" b="1" dirty="0">
                <a:latin typeface="RobotoBR" pitchFamily="2" charset="0"/>
              </a:rPr>
              <a:t>Anita Malfatti</a:t>
            </a:r>
            <a:r>
              <a:rPr lang="pt-BR" sz="2400" dirty="0">
                <a:latin typeface="RobotoBR" pitchFamily="2" charset="0"/>
              </a:rPr>
              <a:t> fez sua primeira exposição no Brasil após voltar da Alemanha, que vivia o auge do Expressionismo. Em um contexto aquecido pelas discussões nacionalistas e pela recusa às influências europeias, houve críticas ao seu trabalho.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400" dirty="0">
                <a:latin typeface="RobotoBR" pitchFamily="2" charset="0"/>
              </a:rPr>
              <a:t>Após a publicação de um artigo indignado do escritor Monteiro Lobato, que acarretou sérias consequências para Anita, diversos artistas se uniram, culminando na </a:t>
            </a:r>
            <a:r>
              <a:rPr lang="pt-BR" sz="2400" b="1" dirty="0">
                <a:latin typeface="RobotoBR" pitchFamily="2" charset="0"/>
              </a:rPr>
              <a:t>Semana de Arte Moderna de 1922</a:t>
            </a:r>
            <a:r>
              <a:rPr lang="pt-BR" sz="2400" dirty="0">
                <a:latin typeface="RobotoBR" pitchFamily="2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400" dirty="0">
                <a:latin typeface="RobotoBR" pitchFamily="2" charset="0"/>
              </a:rPr>
              <a:t>Antes de Anita Malfatti, em 1884, </a:t>
            </a:r>
            <a:r>
              <a:rPr lang="pt-BR" sz="2400" b="1" dirty="0">
                <a:latin typeface="RobotoBR" pitchFamily="2" charset="0"/>
              </a:rPr>
              <a:t>Abigail de Andrade </a:t>
            </a:r>
            <a:r>
              <a:rPr lang="pt-BR" sz="2400" dirty="0">
                <a:latin typeface="RobotoBR" pitchFamily="2" charset="0"/>
              </a:rPr>
              <a:t>foi a primeira mulher a ser premiada com uma medalha de ouro pela </a:t>
            </a:r>
            <a:r>
              <a:rPr lang="pt-BR" sz="2400" b="1" dirty="0">
                <a:latin typeface="RobotoBR" pitchFamily="2" charset="0"/>
              </a:rPr>
              <a:t>Academia Imperial de Belas Artes</a:t>
            </a:r>
            <a:r>
              <a:rPr lang="pt-BR" sz="2400" dirty="0">
                <a:latin typeface="RobotoBR" pitchFamily="2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2400" dirty="0">
              <a:latin typeface="RobotoB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926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Asas para a imaginação</a:t>
            </a:r>
          </a:p>
        </p:txBody>
      </p:sp>
      <p:graphicFrame>
        <p:nvGraphicFramePr>
          <p:cNvPr id="5" name="Espaço Reservado para Conteúdo 4">
            <a:extLst>
              <a:ext uri="{FF2B5EF4-FFF2-40B4-BE49-F238E27FC236}">
                <a16:creationId xmlns:a16="http://schemas.microsoft.com/office/drawing/2014/main" id="{5F53B5A5-538A-46E7-990B-868E237B9F8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1" name="Grupo 10"/>
          <p:cNvGrpSpPr/>
          <p:nvPr/>
        </p:nvGrpSpPr>
        <p:grpSpPr>
          <a:xfrm>
            <a:off x="1733550" y="2133600"/>
            <a:ext cx="8534400" cy="4419600"/>
            <a:chOff x="539454" y="36869"/>
            <a:chExt cx="2010614" cy="2020806"/>
          </a:xfrm>
          <a:scene3d>
            <a:camera prst="orthographicFront"/>
            <a:lightRig rig="flat" dir="t"/>
          </a:scene3d>
        </p:grpSpPr>
        <p:sp>
          <p:nvSpPr>
            <p:cNvPr id="12" name="Elipse 11"/>
            <p:cNvSpPr/>
            <p:nvPr/>
          </p:nvSpPr>
          <p:spPr>
            <a:xfrm>
              <a:off x="539454" y="36869"/>
              <a:ext cx="2010614" cy="1807402"/>
            </a:xfrm>
            <a:prstGeom prst="ellipse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br>
                <a:rPr lang="pt-BR" sz="2800" dirty="0">
                  <a:latin typeface="Roboto" panose="02000000000000000000" pitchFamily="2" charset="0"/>
                  <a:ea typeface="Roboto" panose="02000000000000000000" pitchFamily="2" charset="0"/>
                </a:rPr>
              </a:br>
              <a:endParaRPr lang="pt-BR" sz="2800" dirty="0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16" name="Elipse 4"/>
            <p:cNvSpPr/>
            <p:nvPr/>
          </p:nvSpPr>
          <p:spPr>
            <a:xfrm>
              <a:off x="652449" y="300400"/>
              <a:ext cx="1706860" cy="175727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5880" tIns="55880" rIns="55880" bIns="55880" numCol="1" spcCol="1270" anchor="ctr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800" i="1" kern="1200" dirty="0"/>
            </a:p>
          </p:txBody>
        </p:sp>
      </p:grpSp>
      <p:sp>
        <p:nvSpPr>
          <p:cNvPr id="3" name="Retângulo 2"/>
          <p:cNvSpPr/>
          <p:nvPr/>
        </p:nvSpPr>
        <p:spPr>
          <a:xfrm>
            <a:off x="1972742" y="2886072"/>
            <a:ext cx="793432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dirty="0">
                <a:solidFill>
                  <a:schemeClr val="bg1"/>
                </a:solidFill>
                <a:latin typeface="RobotoBR" pitchFamily="2" charset="0"/>
              </a:rPr>
              <a:t>Houve uma artista que, literalmente, deu asas à imaginação: </a:t>
            </a:r>
            <a:r>
              <a:rPr lang="pt-BR" sz="2400" b="1" dirty="0">
                <a:solidFill>
                  <a:schemeClr val="bg1"/>
                </a:solidFill>
                <a:latin typeface="RobotoBR" pitchFamily="2" charset="0"/>
              </a:rPr>
              <a:t>Loïe Fuller</a:t>
            </a:r>
            <a:r>
              <a:rPr lang="pt-BR" sz="2400" dirty="0">
                <a:solidFill>
                  <a:schemeClr val="bg1"/>
                </a:solidFill>
                <a:latin typeface="RobotoBR" pitchFamily="2" charset="0"/>
              </a:rPr>
              <a:t>. Com sua ousadia de pensamento e experimentação, ela foi </a:t>
            </a:r>
            <a:r>
              <a:rPr lang="pt-BR" sz="2400" b="1" dirty="0">
                <a:solidFill>
                  <a:schemeClr val="bg1"/>
                </a:solidFill>
                <a:latin typeface="RobotoBR" pitchFamily="2" charset="0"/>
              </a:rPr>
              <a:t>uma das pioneiras da dança moderna</a:t>
            </a:r>
            <a:r>
              <a:rPr lang="pt-BR" sz="2400" dirty="0">
                <a:solidFill>
                  <a:schemeClr val="bg1"/>
                </a:solidFill>
                <a:latin typeface="RobotoBR" pitchFamily="2" charset="0"/>
              </a:rPr>
              <a:t>. Ao misturar elementos da</a:t>
            </a:r>
          </a:p>
          <a:p>
            <a:pPr algn="ctr"/>
            <a:r>
              <a:rPr lang="pt-BR" sz="2400" dirty="0">
                <a:solidFill>
                  <a:schemeClr val="bg1"/>
                </a:solidFill>
                <a:latin typeface="RobotoBR" pitchFamily="2" charset="0"/>
              </a:rPr>
              <a:t>dança à plasticidade dos movimentos de tecidos e à iluminação de palco, </a:t>
            </a:r>
            <a:r>
              <a:rPr lang="pt-BR" sz="2400" dirty="0" err="1">
                <a:solidFill>
                  <a:schemeClr val="bg1"/>
                </a:solidFill>
                <a:latin typeface="RobotoBR" pitchFamily="2" charset="0"/>
              </a:rPr>
              <a:t>Loïe</a:t>
            </a:r>
            <a:r>
              <a:rPr lang="pt-BR" sz="2400" dirty="0">
                <a:solidFill>
                  <a:schemeClr val="bg1"/>
                </a:solidFill>
                <a:latin typeface="RobotoBR" pitchFamily="2" charset="0"/>
              </a:rPr>
              <a:t> se tornou referência na área.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9</a:t>
            </a:fld>
            <a:endParaRPr lang="pt-BR" dirty="0"/>
          </a:p>
        </p:txBody>
      </p:sp>
      <p:pic>
        <p:nvPicPr>
          <p:cNvPr id="9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339496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3877</TotalTime>
  <Words>1146</Words>
  <Application>Microsoft Office PowerPoint</Application>
  <PresentationFormat>Widescreen</PresentationFormat>
  <Paragraphs>98</Paragraphs>
  <Slides>19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Roboto</vt:lpstr>
      <vt:lpstr>RobotoBR</vt:lpstr>
      <vt:lpstr>Tema do Office</vt:lpstr>
      <vt:lpstr>Apresentação do PowerPoint</vt:lpstr>
      <vt:lpstr> Unidade 2 – Capítulo 3</vt:lpstr>
      <vt:lpstr>Apresentação do PowerPoint</vt:lpstr>
      <vt:lpstr>Fotoperformance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Unidade 2 – Capítulo 4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Sarita Borelli</dc:creator>
  <cp:lastModifiedBy> </cp:lastModifiedBy>
  <cp:revision>414</cp:revision>
  <dcterms:created xsi:type="dcterms:W3CDTF">2019-02-19T17:58:13Z</dcterms:created>
  <dcterms:modified xsi:type="dcterms:W3CDTF">2023-06-22T18:57:19Z</dcterms:modified>
</cp:coreProperties>
</file>