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71" r:id="rId2"/>
    <p:sldId id="314" r:id="rId3"/>
    <p:sldId id="303" r:id="rId4"/>
    <p:sldId id="308" r:id="rId5"/>
    <p:sldId id="309" r:id="rId6"/>
    <p:sldId id="302" r:id="rId7"/>
    <p:sldId id="310" r:id="rId8"/>
    <p:sldId id="311" r:id="rId9"/>
    <p:sldId id="312" r:id="rId10"/>
    <p:sldId id="313" r:id="rId11"/>
    <p:sldId id="285" r:id="rId12"/>
    <p:sldId id="315" r:id="rId13"/>
    <p:sldId id="301" r:id="rId14"/>
    <p:sldId id="300" r:id="rId15"/>
    <p:sldId id="307" r:id="rId16"/>
    <p:sldId id="304" r:id="rId17"/>
    <p:sldId id="322" r:id="rId18"/>
    <p:sldId id="324" r:id="rId19"/>
    <p:sldId id="326" r:id="rId20"/>
    <p:sldId id="323" r:id="rId21"/>
    <p:sldId id="325" r:id="rId2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6D415F2F-E44C-4E87-8208-9D1033952003}">
          <p14:sldIdLst>
            <p14:sldId id="371"/>
            <p14:sldId id="314"/>
            <p14:sldId id="303"/>
            <p14:sldId id="308"/>
            <p14:sldId id="309"/>
            <p14:sldId id="302"/>
            <p14:sldId id="310"/>
            <p14:sldId id="311"/>
            <p14:sldId id="312"/>
            <p14:sldId id="313"/>
            <p14:sldId id="285"/>
            <p14:sldId id="315"/>
            <p14:sldId id="301"/>
            <p14:sldId id="300"/>
            <p14:sldId id="307"/>
            <p14:sldId id="304"/>
            <p14:sldId id="322"/>
            <p14:sldId id="324"/>
            <p14:sldId id="326"/>
            <p14:sldId id="323"/>
            <p14:sldId id="32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visão" initials="R" lastIdx="27" clrIdx="0"/>
  <p:cmAuthor id="2" name="Lilian Semenichin Nogueira" initials="LSN" lastIdx="1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1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69ACAC-3775-429F-A054-509BBC13B1C2}" v="27" dt="2019-06-25T18:55:28.2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EDBF7-FA7A-3348-8283-99C35486BE4D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1E51C-E0BB-334B-B639-73298884B2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509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2A8AA-C865-4CD3-AC2F-DF1D92D37B2F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3FD05-50D4-4A2F-903A-13670809CFA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37219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62C1-468D-CF45-AF3A-FE927EDAC6BC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4355-8F67-A640-B04D-BF5A1D6A1B5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66D3-A88D-5346-BD74-2EF93B1C2E80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0CC2-AA65-854E-92A5-2E6DBBD3180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FD3AF-776F-2649-9675-3F5CA94CE06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49B9-CBB6-8142-A75F-9AC48338FF7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3E6D-4973-124A-B997-8F78E49A17A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32DA-D6DB-244C-873A-CDCFA2BD885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58F3-DDA5-934D-8FE6-619CD31F6F5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51D4B-322A-D940-9697-FB97D046A08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B7EF-52A6-494C-9458-D8F11253B273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601A6-6BFD-6940-B449-8DD2C9D7333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F1252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797"/>
          <a:stretch/>
        </p:blipFill>
        <p:spPr>
          <a:xfrm>
            <a:off x="0" y="0"/>
            <a:ext cx="9290649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4760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457200" y="734526"/>
            <a:ext cx="11391900" cy="1640374"/>
            <a:chOff x="1525113" y="-3975805"/>
            <a:chExt cx="7243126" cy="1272866"/>
          </a:xfrm>
        </p:grpSpPr>
        <p:sp>
          <p:nvSpPr>
            <p:cNvPr id="5" name="Divisa 4"/>
            <p:cNvSpPr/>
            <p:nvPr/>
          </p:nvSpPr>
          <p:spPr>
            <a:xfrm>
              <a:off x="1856154" y="-3975805"/>
              <a:ext cx="6320242" cy="1272866"/>
            </a:xfrm>
            <a:prstGeom prst="chevron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Divisa 4"/>
            <p:cNvSpPr/>
            <p:nvPr/>
          </p:nvSpPr>
          <p:spPr>
            <a:xfrm>
              <a:off x="1525113" y="-3975805"/>
              <a:ext cx="7243126" cy="12728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130" tIns="12065" rIns="0" bIns="12065" numCol="1" spcCol="1270" anchor="ctr" anchorCtr="0">
              <a:noAutofit/>
            </a:bodyPr>
            <a:lstStyle/>
            <a:p>
              <a:pPr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4800" dirty="0">
                  <a:latin typeface="RobotoBR" pitchFamily="2" charset="0"/>
                </a:rPr>
                <a:t>Moda: décadas de 1960 e 1970</a:t>
              </a:r>
              <a:endParaRPr lang="pt-BR" sz="4800" kern="1200" dirty="0">
                <a:latin typeface="RobotoBR" pitchFamily="2" charset="0"/>
                <a:ea typeface="Roboto" panose="02000000000000000000" pitchFamily="2" charset="0"/>
              </a:endParaRPr>
            </a:p>
          </p:txBody>
        </p:sp>
      </p:grpSp>
      <p:sp>
        <p:nvSpPr>
          <p:cNvPr id="7" name="Retângulo 6"/>
          <p:cNvSpPr/>
          <p:nvPr/>
        </p:nvSpPr>
        <p:spPr>
          <a:xfrm>
            <a:off x="1116748" y="2655279"/>
            <a:ext cx="9662615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Grandes astros da música influenciaram a moda dessa época: os Beatles, Jimmy Hendrix, Janis Joplin e Jim Morrison.  No estilo </a:t>
            </a:r>
            <a:r>
              <a:rPr lang="pt-BR" sz="2800" i="1" dirty="0">
                <a:latin typeface="RobotoBR" pitchFamily="2" charset="0"/>
              </a:rPr>
              <a:t>hippie</a:t>
            </a:r>
            <a:r>
              <a:rPr lang="pt-BR" sz="2800" dirty="0">
                <a:latin typeface="RobotoBR" pitchFamily="2" charset="0"/>
              </a:rPr>
              <a:t>, os jovens usavam cabelos</a:t>
            </a:r>
          </a:p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longos, roupas coloridas, </a:t>
            </a:r>
            <a:r>
              <a:rPr lang="pt-BR" sz="2800" i="1" dirty="0">
                <a:latin typeface="RobotoBR" pitchFamily="2" charset="0"/>
              </a:rPr>
              <a:t>jeans</a:t>
            </a:r>
            <a:r>
              <a:rPr lang="pt-BR" sz="2800" dirty="0">
                <a:latin typeface="RobotoBR" pitchFamily="2" charset="0"/>
              </a:rPr>
              <a:t> puídos, batas indianas e adereços orientais com elementos naturais e artesanato.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10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2324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2945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Os editoriais da moda e a cultura</a:t>
            </a:r>
          </a:p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do corpo nas décadas de 1980 e 1990</a:t>
            </a:r>
            <a:endParaRPr lang="pt-BR" sz="4800" i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RobotoBR" pitchFamily="2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2539740-4563-4767-9740-19E11DFB5EC6}"/>
              </a:ext>
            </a:extLst>
          </p:cNvPr>
          <p:cNvSpPr/>
          <p:nvPr/>
        </p:nvSpPr>
        <p:spPr>
          <a:xfrm>
            <a:off x="6022736" y="5624270"/>
            <a:ext cx="2817133" cy="77424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Seta: Pentágono 10">
            <a:extLst>
              <a:ext uri="{FF2B5EF4-FFF2-40B4-BE49-F238E27FC236}">
                <a16:creationId xmlns:a16="http://schemas.microsoft.com/office/drawing/2014/main" id="{89F06BFB-5597-4757-9691-CE41B1D07394}"/>
              </a:ext>
            </a:extLst>
          </p:cNvPr>
          <p:cNvSpPr/>
          <p:nvPr/>
        </p:nvSpPr>
        <p:spPr>
          <a:xfrm>
            <a:off x="419101" y="2309821"/>
            <a:ext cx="5603635" cy="3576629"/>
          </a:xfrm>
          <a:prstGeom prst="homePlat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>
                <a:latin typeface="RobotoBR" pitchFamily="2" charset="0"/>
              </a:rPr>
              <a:t>Nas décadas de 1980 e 1990, popularizaram-se várias revistas</a:t>
            </a:r>
          </a:p>
          <a:p>
            <a:r>
              <a:rPr lang="pt-BR" sz="2400" dirty="0">
                <a:latin typeface="RobotoBR" pitchFamily="2" charset="0"/>
              </a:rPr>
              <a:t>de moda. Elas ficaram conhecidas por propagar </a:t>
            </a:r>
            <a:r>
              <a:rPr lang="pt-BR" sz="2400" b="1" dirty="0">
                <a:latin typeface="RobotoBR" pitchFamily="2" charset="0"/>
              </a:rPr>
              <a:t>estereótipos de beleza </a:t>
            </a:r>
            <a:r>
              <a:rPr lang="pt-BR" sz="2400" dirty="0">
                <a:latin typeface="RobotoBR" pitchFamily="2" charset="0"/>
              </a:rPr>
              <a:t>e</a:t>
            </a:r>
            <a:r>
              <a:rPr lang="pt-BR" sz="2400" b="1" dirty="0">
                <a:latin typeface="RobotoBR" pitchFamily="2" charset="0"/>
              </a:rPr>
              <a:t> modos de vida relacionados às celebridades </a:t>
            </a:r>
            <a:r>
              <a:rPr lang="pt-BR" sz="2400" dirty="0">
                <a:latin typeface="RobotoBR" pitchFamily="2" charset="0"/>
              </a:rPr>
              <a:t>do cinema e da televisão. </a:t>
            </a:r>
          </a:p>
        </p:txBody>
      </p:sp>
      <p:sp>
        <p:nvSpPr>
          <p:cNvPr id="8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6334791" y="2309822"/>
            <a:ext cx="5447633" cy="3576628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6545011" y="2373645"/>
            <a:ext cx="527551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/>
              <a:t>Assim, criaram padrões de vida idealizados e perseguidos por grande parte do público ocidental.</a:t>
            </a:r>
          </a:p>
          <a:p>
            <a:r>
              <a:rPr lang="pt-BR" sz="2800" dirty="0"/>
              <a:t>Na atualidade, essas imagens alteradas não estão restritas à televisão. Elas também estão presentes na </a:t>
            </a:r>
            <a:r>
              <a:rPr lang="pt-BR" sz="2800" b="1" dirty="0"/>
              <a:t>internet</a:t>
            </a:r>
            <a:r>
              <a:rPr lang="pt-BR" sz="2800" dirty="0"/>
              <a:t> e nas </a:t>
            </a:r>
          </a:p>
          <a:p>
            <a:r>
              <a:rPr lang="pt-BR" sz="2800" b="1" dirty="0"/>
              <a:t>redes sociais</a:t>
            </a:r>
            <a:r>
              <a:rPr lang="pt-BR" sz="2800" dirty="0"/>
              <a:t>.</a:t>
            </a:r>
            <a:endParaRPr lang="pt-BR" sz="2800" dirty="0">
              <a:latin typeface="RobotoBR" pitchFamily="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11</a:t>
            </a:fld>
            <a:endParaRPr lang="pt-BR" dirty="0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3847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pt-BR" sz="4800" dirty="0">
                <a:latin typeface="RobotoBR" pitchFamily="2" charset="0"/>
              </a:rPr>
            </a:br>
            <a:r>
              <a:rPr lang="pt-BR" sz="4800" dirty="0">
                <a:latin typeface="RobotoBR" pitchFamily="2" charset="0"/>
              </a:rPr>
              <a:t>Unidade 1 – Capítulo 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12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4332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aixaDeTexto 47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857250" y="2105025"/>
            <a:ext cx="10782299" cy="4006850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600" b="1" dirty="0">
                <a:latin typeface="RobotoBR" pitchFamily="2" charset="0"/>
              </a:rPr>
              <a:t>Contracultura</a:t>
            </a:r>
            <a:r>
              <a:rPr lang="pt-BR" sz="2600" dirty="0">
                <a:latin typeface="RobotoBR" pitchFamily="2" charset="0"/>
              </a:rPr>
              <a:t> é a denominação de um movimento cultural da década de 1960.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600" dirty="0">
                <a:latin typeface="RobotoBR" pitchFamily="2" charset="0"/>
              </a:rPr>
              <a:t>Caracterizou-se por </a:t>
            </a:r>
            <a:r>
              <a:rPr lang="pt-BR" sz="2600" b="1" dirty="0">
                <a:latin typeface="RobotoBR" pitchFamily="2" charset="0"/>
              </a:rPr>
              <a:t>intensa contestação da juventude </a:t>
            </a:r>
            <a:r>
              <a:rPr lang="pt-BR" sz="2600" dirty="0">
                <a:latin typeface="RobotoBR" pitchFamily="2" charset="0"/>
              </a:rPr>
              <a:t>contra a cultura, o pensamento, os costumes e o sistema de poder estabelecidos, principalmente nos EUA e na Europa.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600" dirty="0">
                <a:latin typeface="RobotoBR" pitchFamily="2" charset="0"/>
              </a:rPr>
              <a:t>Defendia a necessidade de uma vida libertária.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600" dirty="0">
                <a:latin typeface="RobotoBR" pitchFamily="2" charset="0"/>
              </a:rPr>
              <a:t>Na música, a contracultura é associada à popularização do </a:t>
            </a:r>
            <a:r>
              <a:rPr lang="pt-BR" sz="2600" b="1" i="1" dirty="0">
                <a:latin typeface="RobotoBR" pitchFamily="2" charset="0"/>
              </a:rPr>
              <a:t>rock</a:t>
            </a:r>
            <a:r>
              <a:rPr lang="pt-BR" sz="2600" dirty="0">
                <a:latin typeface="RobotoBR" pitchFamily="2" charset="0"/>
              </a:rPr>
              <a:t>.</a:t>
            </a:r>
            <a:endParaRPr lang="pt-BR" sz="2600" kern="1200" dirty="0">
              <a:latin typeface="RobotoBR" pitchFamily="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13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2945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O legado de uma geração</a:t>
            </a:r>
            <a:endParaRPr lang="pt-BR" sz="4800" i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RobotoB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175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838200" y="453250"/>
            <a:ext cx="10515600" cy="132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Rebeldia musical</a:t>
            </a:r>
          </a:p>
        </p:txBody>
      </p:sp>
      <p:sp>
        <p:nvSpPr>
          <p:cNvPr id="11" name="Seta: Pentágono 10">
            <a:extLst>
              <a:ext uri="{FF2B5EF4-FFF2-40B4-BE49-F238E27FC236}">
                <a16:creationId xmlns:a16="http://schemas.microsoft.com/office/drawing/2014/main" id="{89F06BFB-5597-4757-9691-CE41B1D07394}"/>
              </a:ext>
            </a:extLst>
          </p:cNvPr>
          <p:cNvSpPr/>
          <p:nvPr/>
        </p:nvSpPr>
        <p:spPr>
          <a:xfrm>
            <a:off x="809624" y="2004447"/>
            <a:ext cx="6153152" cy="4177278"/>
          </a:xfrm>
          <a:prstGeom prst="homePlat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800" dirty="0">
                <a:latin typeface="RobotoBR" pitchFamily="2" charset="0"/>
              </a:rPr>
              <a:t>O </a:t>
            </a:r>
            <a:r>
              <a:rPr lang="pt-BR" sz="2800" b="1" i="1" dirty="0">
                <a:latin typeface="RobotoBR" pitchFamily="2" charset="0"/>
              </a:rPr>
              <a:t>rock</a:t>
            </a:r>
            <a:r>
              <a:rPr lang="pt-BR" sz="2800" dirty="0">
                <a:latin typeface="RobotoBR" pitchFamily="2" charset="0"/>
              </a:rPr>
              <a:t>, nascido na </a:t>
            </a:r>
          </a:p>
          <a:p>
            <a:r>
              <a:rPr lang="pt-BR" sz="2800" dirty="0">
                <a:latin typeface="RobotoBR" pitchFamily="2" charset="0"/>
              </a:rPr>
              <a:t>década de 1950, foi um importante veículo para extravasar os comportamentos contestadores de jovens que desejavam mudanças sociais. Seu surgimento está ligado à fusão dos ritmos </a:t>
            </a:r>
          </a:p>
          <a:p>
            <a:r>
              <a:rPr lang="pt-BR" sz="2800" dirty="0">
                <a:latin typeface="RobotoBR" pitchFamily="2" charset="0"/>
              </a:rPr>
              <a:t>afro-americanos com a </a:t>
            </a:r>
          </a:p>
          <a:p>
            <a:r>
              <a:rPr lang="pt-BR" sz="2800" dirty="0">
                <a:latin typeface="RobotoBR" pitchFamily="2" charset="0"/>
              </a:rPr>
              <a:t>música ocidental. </a:t>
            </a:r>
          </a:p>
        </p:txBody>
      </p:sp>
      <p:sp>
        <p:nvSpPr>
          <p:cNvPr id="15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7077075" y="2023497"/>
            <a:ext cx="4635500" cy="4177278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A31E8EBF-A389-46FE-8BDA-4B2A3B7E9EAA}"/>
              </a:ext>
            </a:extLst>
          </p:cNvPr>
          <p:cNvSpPr txBox="1"/>
          <p:nvPr/>
        </p:nvSpPr>
        <p:spPr>
          <a:xfrm>
            <a:off x="7207249" y="2137291"/>
            <a:ext cx="457517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RobotoBR" pitchFamily="2" charset="0"/>
              </a:rPr>
              <a:t>Com a introdução da guitarra elétrica utilizada  no </a:t>
            </a:r>
            <a:r>
              <a:rPr lang="pt-BR" sz="2800" i="1" dirty="0">
                <a:latin typeface="RobotoBR" pitchFamily="2" charset="0"/>
              </a:rPr>
              <a:t>blues </a:t>
            </a:r>
            <a:r>
              <a:rPr lang="pt-BR" sz="2800" dirty="0">
                <a:latin typeface="RobotoBR" pitchFamily="2" charset="0"/>
              </a:rPr>
              <a:t>de Chicago e as distorções que suas notas sofriam ao se conectar ao amplificador e aumentar o volume, o </a:t>
            </a:r>
            <a:r>
              <a:rPr lang="pt-BR" sz="2800" i="1" dirty="0">
                <a:latin typeface="RobotoBR" pitchFamily="2" charset="0"/>
              </a:rPr>
              <a:t>rock </a:t>
            </a:r>
            <a:r>
              <a:rPr lang="pt-BR" sz="2800" dirty="0">
                <a:latin typeface="RobotoBR" pitchFamily="2" charset="0"/>
              </a:rPr>
              <a:t>ganhou sua forma e desenvolveu-se rapidamente.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14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7811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343025" y="2095364"/>
            <a:ext cx="943927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Realizado em 1969, nos Estados Unidos, o Festival de Woodstock foi um dos eventos mais importantes para o </a:t>
            </a:r>
            <a:r>
              <a:rPr lang="pt-BR" sz="2800" i="1" dirty="0">
                <a:latin typeface="RobotoBR" pitchFamily="2" charset="0"/>
              </a:rPr>
              <a:t>rock </a:t>
            </a:r>
            <a:r>
              <a:rPr lang="pt-BR" sz="2800" dirty="0">
                <a:latin typeface="RobotoBR" pitchFamily="2" charset="0"/>
              </a:rPr>
              <a:t>mundial. É quase impossível pensar em contracultura sem se lembrar dele. O festival reuniu Jimi Hendrix, </a:t>
            </a:r>
          </a:p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Janis Joplin, The Who, </a:t>
            </a:r>
            <a:r>
              <a:rPr lang="en-US" sz="2800" dirty="0">
                <a:latin typeface="RobotoBR" pitchFamily="2" charset="0"/>
              </a:rPr>
              <a:t>Jefferson Airplane e </a:t>
            </a:r>
            <a:r>
              <a:rPr lang="en-US" sz="2800" dirty="0" err="1">
                <a:latin typeface="RobotoBR" pitchFamily="2" charset="0"/>
              </a:rPr>
              <a:t>Creedence</a:t>
            </a:r>
            <a:r>
              <a:rPr lang="en-US" sz="2800" dirty="0">
                <a:latin typeface="RobotoBR" pitchFamily="2" charset="0"/>
              </a:rPr>
              <a:t> Clearwater, entre outros </a:t>
            </a:r>
            <a:r>
              <a:rPr lang="en-US" sz="2800" dirty="0" err="1">
                <a:latin typeface="RobotoBR" pitchFamily="2" charset="0"/>
              </a:rPr>
              <a:t>grandes</a:t>
            </a:r>
            <a:r>
              <a:rPr lang="en-US" sz="2800" dirty="0">
                <a:latin typeface="RobotoBR" pitchFamily="2" charset="0"/>
              </a:rPr>
              <a:t> </a:t>
            </a:r>
            <a:r>
              <a:rPr lang="en-US" sz="2800" dirty="0" err="1">
                <a:latin typeface="RobotoBR" pitchFamily="2" charset="0"/>
              </a:rPr>
              <a:t>nomes</a:t>
            </a:r>
            <a:r>
              <a:rPr lang="en-US" sz="2800" dirty="0">
                <a:latin typeface="RobotoBR" pitchFamily="2" charset="0"/>
              </a:rPr>
              <a:t> do </a:t>
            </a:r>
            <a:r>
              <a:rPr lang="en-US" sz="2800" i="1" dirty="0">
                <a:latin typeface="RobotoBR" pitchFamily="2" charset="0"/>
              </a:rPr>
              <a:t>rock</a:t>
            </a:r>
            <a:r>
              <a:rPr lang="pt-BR" sz="2800" dirty="0">
                <a:latin typeface="RobotoBR" pitchFamily="2" charset="0"/>
              </a:rPr>
              <a:t> da época. </a:t>
            </a:r>
          </a:p>
        </p:txBody>
      </p:sp>
      <p:sp>
        <p:nvSpPr>
          <p:cNvPr id="5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1066800" y="2095364"/>
            <a:ext cx="10039350" cy="4133986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15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2945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Woodstock: o festival da liberdade</a:t>
            </a:r>
            <a:endParaRPr lang="pt-BR" sz="4800" i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RobotoB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165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920750" y="2274838"/>
            <a:ext cx="10287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600" dirty="0">
                <a:latin typeface="RobotoBR" pitchFamily="2" charset="0"/>
              </a:rPr>
              <a:t>Quatro rapazes de Liverpool, na Inglaterra, formaram um dos grupos mais importantes para a história da música: a banda </a:t>
            </a:r>
            <a:r>
              <a:rPr lang="pt-BR" sz="2600" b="1" dirty="0">
                <a:latin typeface="RobotoBR" pitchFamily="2" charset="0"/>
              </a:rPr>
              <a:t>The Beatles</a:t>
            </a:r>
            <a:r>
              <a:rPr lang="pt-BR" sz="2600" dirty="0">
                <a:latin typeface="RobotoBR" pitchFamily="2" charset="0"/>
              </a:rPr>
              <a:t>. Eles compunham suas próprias canções, que falavam de temas como o amor e o pacifismo. Foram convidados para tocar em Woodstock, mas desde 1966 não tocavam mais em </a:t>
            </a:r>
            <a:r>
              <a:rPr lang="pt-BR" sz="2600" i="1" dirty="0">
                <a:latin typeface="RobotoBR" pitchFamily="2" charset="0"/>
              </a:rPr>
              <a:t>shows</a:t>
            </a:r>
            <a:r>
              <a:rPr lang="pt-BR" sz="2600" dirty="0">
                <a:latin typeface="RobotoBR" pitchFamily="2" charset="0"/>
              </a:rPr>
              <a:t> e turnês, concentrando-se na gravação de álbuns conceituais.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16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2945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Rock</a:t>
            </a:r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 do outro lado do Atlântico</a:t>
            </a:r>
            <a:endParaRPr lang="pt-BR" sz="4800" i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RobotoB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1972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DD463F65-98A4-467E-9F95-8E3521A46805}"/>
              </a:ext>
            </a:extLst>
          </p:cNvPr>
          <p:cNvSpPr txBox="1">
            <a:spLocks/>
          </p:cNvSpPr>
          <p:nvPr/>
        </p:nvSpPr>
        <p:spPr>
          <a:xfrm>
            <a:off x="804862" y="2051052"/>
            <a:ext cx="10606088" cy="3406773"/>
          </a:xfrm>
          <a:prstGeom prst="rect">
            <a:avLst/>
          </a:prstGeom>
          <a:ln w="635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pt-BR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Movimento artístico que recebia influências da música internacional    (como o </a:t>
            </a:r>
            <a:r>
              <a:rPr lang="pt-BR" sz="2400" i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rock’n’roll</a:t>
            </a:r>
            <a:r>
              <a:rPr lang="pt-BR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) e a reinventava pelo viés da arte popular de nosso país. </a:t>
            </a:r>
          </a:p>
          <a:p>
            <a:pPr>
              <a:lnSpc>
                <a:spcPct val="100000"/>
              </a:lnSpc>
            </a:pPr>
            <a:r>
              <a:rPr lang="pt-BR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Assim, o baião se encontrava com a guitarra elétrica, os </a:t>
            </a:r>
            <a:r>
              <a:rPr lang="pt-BR" sz="2400" i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jeans</a:t>
            </a:r>
            <a:r>
              <a:rPr lang="pt-BR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 e as jaquetas iam ao palco ao lado de coloridas obras de artistas plásticos e as influências </a:t>
            </a:r>
            <a:r>
              <a:rPr lang="pt-BR" sz="2400" i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hippies</a:t>
            </a:r>
            <a:r>
              <a:rPr lang="pt-BR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 conviviam com o imaginário tropical. </a:t>
            </a:r>
          </a:p>
          <a:p>
            <a:pPr>
              <a:lnSpc>
                <a:spcPct val="100000"/>
              </a:lnSpc>
            </a:pPr>
            <a:r>
              <a:rPr lang="pt-BR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O movimento teve importantes músicos e compositores, como       </a:t>
            </a:r>
            <a:r>
              <a:rPr lang="pt-BR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Caetano Veloso</a:t>
            </a:r>
            <a:r>
              <a:rPr lang="pt-BR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, </a:t>
            </a:r>
            <a:r>
              <a:rPr lang="pt-BR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Gilberto Gil</a:t>
            </a:r>
            <a:r>
              <a:rPr lang="pt-BR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, </a:t>
            </a:r>
            <a:r>
              <a:rPr lang="pt-BR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Tom Zé</a:t>
            </a:r>
            <a:r>
              <a:rPr lang="pt-BR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, </a:t>
            </a:r>
            <a:r>
              <a:rPr lang="pt-BR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Gal Costa</a:t>
            </a:r>
            <a:r>
              <a:rPr lang="pt-BR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, </a:t>
            </a:r>
            <a:r>
              <a:rPr lang="pt-BR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Nara Leão</a:t>
            </a:r>
            <a:r>
              <a:rPr lang="pt-BR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, </a:t>
            </a:r>
            <a:r>
              <a:rPr lang="pt-BR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Os Mutantes</a:t>
            </a:r>
            <a:r>
              <a:rPr lang="pt-BR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, </a:t>
            </a:r>
            <a:r>
              <a:rPr lang="pt-BR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Rogério Duprat</a:t>
            </a:r>
            <a:r>
              <a:rPr lang="pt-BR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, </a:t>
            </a:r>
            <a:r>
              <a:rPr lang="pt-BR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Torquato Neto </a:t>
            </a:r>
            <a:r>
              <a:rPr lang="pt-BR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e </a:t>
            </a:r>
            <a:r>
              <a:rPr lang="pt-BR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José Carlos Capinam</a:t>
            </a:r>
            <a:r>
              <a:rPr lang="pt-BR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.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Tropicalismo: a contracultura no Brasil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17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95624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 música como forma de protesto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2539740-4563-4767-9740-19E11DFB5EC6}"/>
              </a:ext>
            </a:extLst>
          </p:cNvPr>
          <p:cNvSpPr/>
          <p:nvPr/>
        </p:nvSpPr>
        <p:spPr>
          <a:xfrm>
            <a:off x="6122533" y="5624270"/>
            <a:ext cx="2817133" cy="77424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Seta: Pentágono 10">
            <a:extLst>
              <a:ext uri="{FF2B5EF4-FFF2-40B4-BE49-F238E27FC236}">
                <a16:creationId xmlns:a16="http://schemas.microsoft.com/office/drawing/2014/main" id="{89F06BFB-5597-4757-9691-CE41B1D07394}"/>
              </a:ext>
            </a:extLst>
          </p:cNvPr>
          <p:cNvSpPr/>
          <p:nvPr/>
        </p:nvSpPr>
        <p:spPr>
          <a:xfrm>
            <a:off x="819148" y="2213997"/>
            <a:ext cx="5857877" cy="3348603"/>
          </a:xfrm>
          <a:prstGeom prst="homePlat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800" dirty="0">
                <a:latin typeface="RobotoBR" pitchFamily="2" charset="0"/>
              </a:rPr>
              <a:t>Na década de 1960, </a:t>
            </a:r>
          </a:p>
          <a:p>
            <a:r>
              <a:rPr lang="pt-BR" sz="2800" dirty="0">
                <a:latin typeface="RobotoBR" pitchFamily="2" charset="0"/>
              </a:rPr>
              <a:t>surgiram os festivais de </a:t>
            </a:r>
          </a:p>
          <a:p>
            <a:r>
              <a:rPr lang="pt-BR" sz="2800" dirty="0">
                <a:latin typeface="RobotoBR" pitchFamily="2" charset="0"/>
              </a:rPr>
              <a:t>música brasileira, em que novos talentos podiam apresentar suas criações e entrar para uma concorrida cena musical. </a:t>
            </a:r>
          </a:p>
        </p:txBody>
      </p:sp>
      <p:sp>
        <p:nvSpPr>
          <p:cNvPr id="15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7105650" y="2162175"/>
            <a:ext cx="4470400" cy="3462095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A31E8EBF-A389-46FE-8BDA-4B2A3B7E9EAA}"/>
              </a:ext>
            </a:extLst>
          </p:cNvPr>
          <p:cNvSpPr txBox="1"/>
          <p:nvPr/>
        </p:nvSpPr>
        <p:spPr>
          <a:xfrm>
            <a:off x="7213600" y="2338950"/>
            <a:ext cx="42545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RobotoBR" pitchFamily="2" charset="0"/>
              </a:rPr>
              <a:t>Nesses festivais, surgiram dois grandes nomes do movimento tropicalista: Gilberto Gil, com </a:t>
            </a:r>
            <a:r>
              <a:rPr lang="pt-BR" sz="2800" b="1" dirty="0">
                <a:latin typeface="RobotoBR" pitchFamily="2" charset="0"/>
              </a:rPr>
              <a:t>Domingo no Parque</a:t>
            </a:r>
            <a:r>
              <a:rPr lang="pt-BR" sz="2800" dirty="0">
                <a:latin typeface="RobotoBR" pitchFamily="2" charset="0"/>
              </a:rPr>
              <a:t>; e Caetano Veloso, com </a:t>
            </a:r>
            <a:r>
              <a:rPr lang="pt-BR" sz="2800" b="1" dirty="0">
                <a:latin typeface="RobotoBR" pitchFamily="2" charset="0"/>
              </a:rPr>
              <a:t>Alegria, Alegria</a:t>
            </a:r>
            <a:r>
              <a:rPr lang="pt-BR" sz="2800" dirty="0">
                <a:latin typeface="RobotoBR" pitchFamily="2" charset="0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18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4957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DD463F65-98A4-467E-9F95-8E3521A46805}"/>
              </a:ext>
            </a:extLst>
          </p:cNvPr>
          <p:cNvSpPr txBox="1">
            <a:spLocks/>
          </p:cNvSpPr>
          <p:nvPr/>
        </p:nvSpPr>
        <p:spPr>
          <a:xfrm>
            <a:off x="838200" y="2060601"/>
            <a:ext cx="10541000" cy="3882999"/>
          </a:xfrm>
          <a:prstGeom prst="rect">
            <a:avLst/>
          </a:prstGeom>
          <a:ln w="635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pt-BR" sz="2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Em 1968, o governo militar instaurou um decreto conhecido como   AI-5, que cassou diversos direitos civis, além de endurecer a censura sobre qualquer tipo de expressão.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sz="2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Alguns músicos passaram a direcionar suas canções para uma reflexão profunda sobre o momento em que estavam vivendo. Um bom exemplo disso é a obra do compositor cearense </a:t>
            </a:r>
            <a:r>
              <a:rPr lang="pt-BR" sz="26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Belchior </a:t>
            </a:r>
            <a:r>
              <a:rPr lang="pt-BR" sz="2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(1946-2017). 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9200"/>
            <a:ext cx="10541000" cy="8358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Música e resistência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19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2523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pt-BR" sz="4800" dirty="0">
                <a:latin typeface="RobotoBR" pitchFamily="2" charset="0"/>
              </a:rPr>
            </a:br>
            <a:r>
              <a:rPr lang="pt-BR" sz="4800" dirty="0">
                <a:latin typeface="RobotoBR" pitchFamily="2" charset="0"/>
              </a:rPr>
              <a:t>Unidade 1 – Capítulo 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28732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838200" y="538975"/>
            <a:ext cx="10515600" cy="132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“Uma câmera na mão, uma ideia na cabeça”: o Cinema Novo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-657225" y="2028825"/>
            <a:ext cx="11109325" cy="4314826"/>
            <a:chOff x="652449" y="239909"/>
            <a:chExt cx="2709992" cy="1817766"/>
          </a:xfrm>
          <a:scene3d>
            <a:camera prst="orthographicFront"/>
            <a:lightRig rig="flat" dir="t"/>
          </a:scene3d>
        </p:grpSpPr>
        <p:sp>
          <p:nvSpPr>
            <p:cNvPr id="10" name="Elipse 9"/>
            <p:cNvSpPr/>
            <p:nvPr/>
          </p:nvSpPr>
          <p:spPr>
            <a:xfrm>
              <a:off x="1192970" y="239909"/>
              <a:ext cx="2169471" cy="1817766"/>
            </a:xfrm>
            <a:prstGeom prst="ellipse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endParaRPr lang="pt-BR" sz="2800" dirty="0">
                <a:latin typeface="RobotoBR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11" name="Elipse 4"/>
            <p:cNvSpPr/>
            <p:nvPr/>
          </p:nvSpPr>
          <p:spPr>
            <a:xfrm>
              <a:off x="652449" y="300400"/>
              <a:ext cx="1706860" cy="175727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5880" tIns="55880" rIns="55880" bIns="5588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800" i="1" kern="1200" dirty="0"/>
            </a:p>
          </p:txBody>
        </p:sp>
      </p:grpSp>
      <p:sp>
        <p:nvSpPr>
          <p:cNvPr id="2" name="Retângulo 1"/>
          <p:cNvSpPr/>
          <p:nvPr/>
        </p:nvSpPr>
        <p:spPr>
          <a:xfrm>
            <a:off x="2047874" y="2291189"/>
            <a:ext cx="791527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solidFill>
                  <a:schemeClr val="bg1"/>
                </a:solidFill>
                <a:latin typeface="RobotoBR" pitchFamily="2" charset="0"/>
                <a:ea typeface="Roboto" panose="02000000000000000000" pitchFamily="2" charset="0"/>
              </a:rPr>
              <a:t>Na década de 1950, um </a:t>
            </a:r>
          </a:p>
          <a:p>
            <a:pPr algn="ctr"/>
            <a:r>
              <a:rPr lang="pt-BR" sz="2800" dirty="0">
                <a:solidFill>
                  <a:schemeClr val="bg1"/>
                </a:solidFill>
                <a:latin typeface="RobotoBR" pitchFamily="2" charset="0"/>
                <a:ea typeface="Roboto" panose="02000000000000000000" pitchFamily="2" charset="0"/>
              </a:rPr>
              <a:t>grupo de jovens brasileiros começou a criar filmes com baixo orçamento, mas repletos de ideias fortes e linguagem contestadora. </a:t>
            </a:r>
          </a:p>
          <a:p>
            <a:pPr algn="ctr"/>
            <a:r>
              <a:rPr lang="pt-BR" sz="2800" dirty="0">
                <a:solidFill>
                  <a:schemeClr val="bg1"/>
                </a:solidFill>
                <a:latin typeface="RobotoBR" pitchFamily="2" charset="0"/>
                <a:ea typeface="Roboto" panose="02000000000000000000" pitchFamily="2" charset="0"/>
              </a:rPr>
              <a:t>A realidade brasileira passou a ser retratada de forma combativa em verdadeiras reflexões cinematográficas sobre </a:t>
            </a:r>
          </a:p>
          <a:p>
            <a:pPr algn="ctr"/>
            <a:r>
              <a:rPr lang="pt-BR" sz="2800" dirty="0">
                <a:solidFill>
                  <a:schemeClr val="bg1"/>
                </a:solidFill>
                <a:latin typeface="RobotoBR" pitchFamily="2" charset="0"/>
                <a:ea typeface="Roboto" panose="02000000000000000000" pitchFamily="2" charset="0"/>
              </a:rPr>
              <a:t>o país e sua cultura. Nascia, assim, </a:t>
            </a:r>
          </a:p>
          <a:p>
            <a:pPr algn="ctr"/>
            <a:r>
              <a:rPr lang="pt-BR" sz="2800" dirty="0">
                <a:solidFill>
                  <a:schemeClr val="bg1"/>
                </a:solidFill>
                <a:latin typeface="RobotoBR" pitchFamily="2" charset="0"/>
                <a:ea typeface="Roboto" panose="02000000000000000000" pitchFamily="2" charset="0"/>
              </a:rPr>
              <a:t>o </a:t>
            </a:r>
            <a:r>
              <a:rPr lang="pt-BR" sz="2800" b="1" dirty="0">
                <a:solidFill>
                  <a:schemeClr val="bg1"/>
                </a:solidFill>
                <a:latin typeface="RobotoBR" pitchFamily="2" charset="0"/>
                <a:ea typeface="Roboto" panose="02000000000000000000" pitchFamily="2" charset="0"/>
              </a:rPr>
              <a:t>Cinema Novo</a:t>
            </a:r>
            <a:r>
              <a:rPr lang="pt-BR" sz="2800" dirty="0">
                <a:solidFill>
                  <a:schemeClr val="bg1"/>
                </a:solidFill>
                <a:latin typeface="RobotoBR" pitchFamily="2" charset="0"/>
                <a:ea typeface="Roboto" panose="02000000000000000000" pitchFamily="2" charset="0"/>
              </a:rPr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20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78304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O Teatro como resistência no Brasil</a:t>
            </a:r>
          </a:p>
        </p:txBody>
      </p:sp>
      <p:sp>
        <p:nvSpPr>
          <p:cNvPr id="3" name="Retângulo 2"/>
          <p:cNvSpPr/>
          <p:nvPr/>
        </p:nvSpPr>
        <p:spPr>
          <a:xfrm>
            <a:off x="838200" y="2184650"/>
            <a:ext cx="10515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>
                <a:latin typeface="RobotoBR" pitchFamily="2" charset="0"/>
              </a:rPr>
              <a:t>Em um contexto de censura e perseguição aos opositores do regime civil-militar, vários grupos de teatro tiveram suas produções censuradas e seus integrantes ameaçados.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>
                <a:latin typeface="RobotoBR" pitchFamily="2" charset="0"/>
              </a:rPr>
              <a:t>Mesmo assim, alguns grupos resistiram, tornando-se quase sinônimo de protesto contra o regime civil-militar.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>
                <a:latin typeface="RobotoBR" pitchFamily="2" charset="0"/>
              </a:rPr>
              <a:t>Entre esses grupos, destacaram-se o </a:t>
            </a:r>
            <a:r>
              <a:rPr lang="pt-BR" sz="2800" b="1" dirty="0">
                <a:latin typeface="RobotoBR" pitchFamily="2" charset="0"/>
              </a:rPr>
              <a:t>Teatro de Arena</a:t>
            </a:r>
            <a:r>
              <a:rPr lang="pt-BR" sz="2800" dirty="0">
                <a:latin typeface="RobotoBR" pitchFamily="2" charset="0"/>
              </a:rPr>
              <a:t>, de Augusto Boal, e o </a:t>
            </a:r>
            <a:r>
              <a:rPr lang="pt-BR" sz="2800" b="1" dirty="0">
                <a:latin typeface="RobotoBR" pitchFamily="2" charset="0"/>
              </a:rPr>
              <a:t>Oficina</a:t>
            </a:r>
            <a:r>
              <a:rPr lang="pt-BR" sz="2800" dirty="0">
                <a:latin typeface="RobotoBR" pitchFamily="2" charset="0"/>
              </a:rPr>
              <a:t>, de José Celso Martinez Corrêa, ambos em São Paulo; e o </a:t>
            </a:r>
            <a:r>
              <a:rPr lang="pt-BR" sz="2800" b="1" dirty="0">
                <a:latin typeface="RobotoBR" pitchFamily="2" charset="0"/>
              </a:rPr>
              <a:t>Opinião</a:t>
            </a:r>
            <a:r>
              <a:rPr lang="pt-BR" sz="2800" dirty="0">
                <a:latin typeface="RobotoBR" pitchFamily="2" charset="0"/>
              </a:rPr>
              <a:t>, do Centro Popular de Cultura, no Rio de Janeiro.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21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2998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2539740-4563-4767-9740-19E11DFB5EC6}"/>
              </a:ext>
            </a:extLst>
          </p:cNvPr>
          <p:cNvSpPr/>
          <p:nvPr/>
        </p:nvSpPr>
        <p:spPr>
          <a:xfrm>
            <a:off x="6022736" y="5624270"/>
            <a:ext cx="2817133" cy="77424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Seta: Pentágono 10">
            <a:extLst>
              <a:ext uri="{FF2B5EF4-FFF2-40B4-BE49-F238E27FC236}">
                <a16:creationId xmlns:a16="http://schemas.microsoft.com/office/drawing/2014/main" id="{89F06BFB-5597-4757-9691-CE41B1D07394}"/>
              </a:ext>
            </a:extLst>
          </p:cNvPr>
          <p:cNvSpPr/>
          <p:nvPr/>
        </p:nvSpPr>
        <p:spPr>
          <a:xfrm>
            <a:off x="723900" y="2857500"/>
            <a:ext cx="5676900" cy="2374900"/>
          </a:xfrm>
          <a:prstGeom prst="homePlat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800" dirty="0">
                <a:latin typeface="RobotoBR" pitchFamily="2" charset="0"/>
              </a:rPr>
              <a:t>O movimento </a:t>
            </a:r>
            <a:r>
              <a:rPr lang="pt-BR" sz="2800" i="1" dirty="0">
                <a:latin typeface="RobotoBR" pitchFamily="2" charset="0"/>
              </a:rPr>
              <a:t>pop</a:t>
            </a:r>
            <a:r>
              <a:rPr lang="pt-BR" sz="2800" dirty="0">
                <a:latin typeface="RobotoBR" pitchFamily="2" charset="0"/>
              </a:rPr>
              <a:t> se originou na Inglaterra e nos Estados Unidos em meados da década de 1950. </a:t>
            </a:r>
          </a:p>
        </p:txBody>
      </p:sp>
      <p:sp>
        <p:nvSpPr>
          <p:cNvPr id="8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6540498" y="1947968"/>
            <a:ext cx="5146677" cy="4243282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6616697" y="2119831"/>
            <a:ext cx="507047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latin typeface="RobotoBR" pitchFamily="2" charset="0"/>
              </a:rPr>
              <a:t>Os artistas da </a:t>
            </a:r>
            <a:r>
              <a:rPr lang="pt-BR" sz="2800" i="1" dirty="0">
                <a:latin typeface="RobotoBR" pitchFamily="2" charset="0"/>
              </a:rPr>
              <a:t>pop </a:t>
            </a:r>
            <a:r>
              <a:rPr lang="pt-BR" sz="2800" i="1" dirty="0" err="1">
                <a:latin typeface="RobotoBR" pitchFamily="2" charset="0"/>
              </a:rPr>
              <a:t>art</a:t>
            </a:r>
            <a:r>
              <a:rPr lang="pt-BR" sz="2800" i="1" dirty="0">
                <a:latin typeface="RobotoBR" pitchFamily="2" charset="0"/>
              </a:rPr>
              <a:t> </a:t>
            </a:r>
            <a:r>
              <a:rPr lang="pt-BR" sz="2800" dirty="0">
                <a:latin typeface="RobotoBR" pitchFamily="2" charset="0"/>
              </a:rPr>
              <a:t>exploraram muitos temas cotidianos, como latas de sopa, anúncios comerciais e histórias em quadrinhos. Nesse contexto, muitos elementos da cultura de consumo acabaram se tornando tema de alguns artistas plásticos.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 dirty="0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500"/>
            <a:ext cx="105156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Uma cultura </a:t>
            </a:r>
            <a:r>
              <a:rPr lang="pt-BR" sz="48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pop</a:t>
            </a:r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 e uma arte </a:t>
            </a:r>
            <a:r>
              <a:rPr lang="pt-BR" sz="48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pop</a:t>
            </a:r>
          </a:p>
        </p:txBody>
      </p:sp>
    </p:spTree>
    <p:extLst>
      <p:ext uri="{BB962C8B-B14F-4D97-AF65-F5344CB8AC3E}">
        <p14:creationId xmlns:p14="http://schemas.microsoft.com/office/powerpoint/2010/main" val="1528273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1652259" y="2259382"/>
            <a:ext cx="8834277" cy="3347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dirty="0">
                <a:latin typeface="RobotoBR" pitchFamily="2" charset="0"/>
              </a:rPr>
              <a:t>Andy Warhol utilizou imagens de celebridades como se</a:t>
            </a:r>
          </a:p>
          <a:p>
            <a:pPr algn="ctr">
              <a:lnSpc>
                <a:spcPct val="150000"/>
              </a:lnSpc>
            </a:pPr>
            <a:r>
              <a:rPr lang="pt-BR" sz="2400" dirty="0">
                <a:latin typeface="RobotoBR" pitchFamily="2" charset="0"/>
              </a:rPr>
              <a:t>fossem objetos de desejo e de consumo. Utilizando a serigrafia, suas imagens foram repetidas em série, de forma semelhante a um produto industrial. O artista inovou nos temas em arte, adotando, inclusive, produtos comerciais, feitos em larga escala, para atender a milhões de consumidores.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500"/>
            <a:ext cx="105156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Andy Warhol e a reprodução da imagem</a:t>
            </a:r>
            <a:endParaRPr lang="pt-BR" sz="4800" i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RobotoB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023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838200" y="453250"/>
            <a:ext cx="10515600" cy="132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O universo da serigrafia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1241425" y="714375"/>
            <a:ext cx="9232899" cy="5228564"/>
            <a:chOff x="652449" y="300400"/>
            <a:chExt cx="2328111" cy="1883635"/>
          </a:xfrm>
          <a:scene3d>
            <a:camera prst="orthographicFront"/>
            <a:lightRig rig="flat" dir="t"/>
          </a:scene3d>
        </p:grpSpPr>
        <p:sp>
          <p:nvSpPr>
            <p:cNvPr id="10" name="Elipse 9"/>
            <p:cNvSpPr/>
            <p:nvPr/>
          </p:nvSpPr>
          <p:spPr>
            <a:xfrm>
              <a:off x="811089" y="797724"/>
              <a:ext cx="2169471" cy="1386311"/>
            </a:xfrm>
            <a:prstGeom prst="ellipse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pt-BR" sz="2800" dirty="0">
                  <a:latin typeface="RobotoBR" pitchFamily="2" charset="0"/>
                  <a:ea typeface="Roboto" panose="02000000000000000000" pitchFamily="2" charset="0"/>
                </a:rPr>
                <a:t>A </a:t>
              </a:r>
              <a:r>
                <a:rPr lang="pt-BR" sz="2800" b="1" dirty="0">
                  <a:latin typeface="RobotoBR" pitchFamily="2" charset="0"/>
                  <a:ea typeface="Roboto" panose="02000000000000000000" pitchFamily="2" charset="0"/>
                </a:rPr>
                <a:t>serigrafia</a:t>
              </a:r>
              <a:r>
                <a:rPr lang="pt-BR" sz="2800" dirty="0">
                  <a:latin typeface="RobotoBR" pitchFamily="2" charset="0"/>
                  <a:ea typeface="Roboto" panose="02000000000000000000" pitchFamily="2" charset="0"/>
                </a:rPr>
                <a:t> é um tipo de gravura, ou seja, uma técnica em que o artista primeiro constrói uma imagem matriz e, com ela, imprime várias cópias dessa imagem. Faz-se a</a:t>
              </a:r>
            </a:p>
            <a:p>
              <a:pPr algn="ctr"/>
              <a:r>
                <a:rPr lang="pt-BR" sz="2800" dirty="0">
                  <a:latin typeface="RobotoBR" pitchFamily="2" charset="0"/>
                  <a:ea typeface="Roboto" panose="02000000000000000000" pitchFamily="2" charset="0"/>
                </a:rPr>
                <a:t>matriz em uma tela vazada, por meio da qual a tinta é aplicada.</a:t>
              </a:r>
            </a:p>
          </p:txBody>
        </p:sp>
        <p:sp>
          <p:nvSpPr>
            <p:cNvPr id="11" name="Elipse 4"/>
            <p:cNvSpPr/>
            <p:nvPr/>
          </p:nvSpPr>
          <p:spPr>
            <a:xfrm>
              <a:off x="652449" y="300400"/>
              <a:ext cx="1706860" cy="175727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5880" tIns="55880" rIns="55880" bIns="5588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800" i="1" kern="1200" dirty="0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5030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463F65-98A4-467E-9F95-8E3521A46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2500" y="2184400"/>
            <a:ext cx="8229600" cy="3644900"/>
          </a:xfr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t-B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Roy Lichtenstein (1923-1977) é um artista estadunidense que, como Warhol, se apropriava de técnicas e estilos da cultura de massa para realizar suas obras. Ele se baseava em histórias em quadrinhos (HQs), utilizando recursos desse universo, como </a:t>
            </a:r>
            <a:r>
              <a:rPr lang="pt-BR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onomatopeias</a:t>
            </a:r>
            <a:r>
              <a:rPr lang="pt-B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 e </a:t>
            </a:r>
            <a:r>
              <a:rPr lang="pt-BR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cores primárias com contorno em preto</a:t>
            </a:r>
            <a:r>
              <a:rPr lang="pt-B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, características muito comuns das HQs.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500"/>
            <a:ext cx="105156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 arte em quadrinhos</a:t>
            </a:r>
            <a:endParaRPr lang="pt-BR" sz="4800" i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RobotoB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527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838200" y="453250"/>
            <a:ext cx="10515600" cy="132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i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Pop</a:t>
            </a:r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 à brasileira</a:t>
            </a:r>
          </a:p>
        </p:txBody>
      </p:sp>
      <p:sp>
        <p:nvSpPr>
          <p:cNvPr id="14" name="Elipse 13"/>
          <p:cNvSpPr/>
          <p:nvPr/>
        </p:nvSpPr>
        <p:spPr>
          <a:xfrm>
            <a:off x="4783748" y="4086224"/>
            <a:ext cx="2601389" cy="22075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Elipse 2"/>
          <p:cNvSpPr/>
          <p:nvPr/>
        </p:nvSpPr>
        <p:spPr>
          <a:xfrm>
            <a:off x="989536" y="4086225"/>
            <a:ext cx="2601389" cy="22075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5092787" y="4559042"/>
            <a:ext cx="23114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b="1" dirty="0">
                <a:solidFill>
                  <a:schemeClr val="bg1"/>
                </a:solidFill>
                <a:latin typeface="RobotoBR" pitchFamily="2" charset="0"/>
              </a:rPr>
              <a:t>Claudio Tozzi </a:t>
            </a:r>
            <a:r>
              <a:rPr lang="pt-BR" sz="1900" dirty="0">
                <a:solidFill>
                  <a:schemeClr val="bg1"/>
                </a:solidFill>
                <a:latin typeface="RobotoBR" pitchFamily="2" charset="0"/>
              </a:rPr>
              <a:t>produziu a obra </a:t>
            </a:r>
            <a:r>
              <a:rPr lang="pt-BR" sz="1900" b="1" dirty="0">
                <a:solidFill>
                  <a:schemeClr val="bg1"/>
                </a:solidFill>
                <a:latin typeface="RobotoBR" pitchFamily="2" charset="0"/>
              </a:rPr>
              <a:t>Guevara vivo ou morto</a:t>
            </a:r>
            <a:r>
              <a:rPr lang="pt-BR" sz="1900" dirty="0">
                <a:solidFill>
                  <a:schemeClr val="bg1"/>
                </a:solidFill>
                <a:latin typeface="RobotoBR" pitchFamily="2" charset="0"/>
              </a:rPr>
              <a:t>.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1142058" y="4559042"/>
            <a:ext cx="233456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b="1" dirty="0">
                <a:solidFill>
                  <a:schemeClr val="bg1"/>
                </a:solidFill>
                <a:latin typeface="RobotoBR" pitchFamily="2" charset="0"/>
              </a:rPr>
              <a:t>Rubens Gerchman</a:t>
            </a:r>
            <a:r>
              <a:rPr lang="pt-BR" sz="1900" dirty="0">
                <a:solidFill>
                  <a:schemeClr val="bg1"/>
                </a:solidFill>
                <a:latin typeface="RobotoBR" pitchFamily="2" charset="0"/>
              </a:rPr>
              <a:t> fez referência</a:t>
            </a:r>
          </a:p>
          <a:p>
            <a:r>
              <a:rPr lang="pt-BR" sz="1900" dirty="0">
                <a:solidFill>
                  <a:schemeClr val="bg1"/>
                </a:solidFill>
                <a:latin typeface="RobotoBR" pitchFamily="2" charset="0"/>
              </a:rPr>
              <a:t>ao futebol em suas obras.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 dirty="0"/>
          </a:p>
        </p:txBody>
      </p:sp>
      <p:pic>
        <p:nvPicPr>
          <p:cNvPr id="10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Espaço Reservado para Conteúdo 1"/>
          <p:cNvSpPr>
            <a:spLocks noGrp="1"/>
          </p:cNvSpPr>
          <p:nvPr>
            <p:ph idx="1"/>
          </p:nvPr>
        </p:nvSpPr>
        <p:spPr>
          <a:xfrm>
            <a:off x="844311" y="1949450"/>
            <a:ext cx="10433289" cy="3117850"/>
          </a:xfrm>
        </p:spPr>
        <p:txBody>
          <a:bodyPr>
            <a:normAutofit/>
          </a:bodyPr>
          <a:lstStyle/>
          <a:p>
            <a:r>
              <a:rPr lang="pt-BR" dirty="0">
                <a:latin typeface="RobotoBR" pitchFamily="2" charset="0"/>
              </a:rPr>
              <a:t>Na década de 1960, artistas brasileiros foram influenciados  pela </a:t>
            </a:r>
            <a:r>
              <a:rPr lang="pt-BR" i="1" dirty="0">
                <a:latin typeface="RobotoBR" pitchFamily="2" charset="0"/>
              </a:rPr>
              <a:t>pop art</a:t>
            </a:r>
            <a:r>
              <a:rPr lang="pt-BR" dirty="0">
                <a:latin typeface="RobotoBR" pitchFamily="2" charset="0"/>
              </a:rPr>
              <a:t>. </a:t>
            </a:r>
          </a:p>
          <a:p>
            <a:r>
              <a:rPr lang="pt-BR" dirty="0">
                <a:latin typeface="RobotoBR" pitchFamily="2" charset="0"/>
              </a:rPr>
              <a:t>Eles trabalharam com elementos da cultura televisiva, das linguagens das revistas impressas e do cinema e exploraram   as técnicas de serigrafia, colagem e </a:t>
            </a:r>
            <a:r>
              <a:rPr lang="pt-BR" i="1" dirty="0" err="1">
                <a:latin typeface="RobotoBR" pitchFamily="2" charset="0"/>
              </a:rPr>
              <a:t>assemblage</a:t>
            </a:r>
            <a:r>
              <a:rPr lang="pt-BR" dirty="0">
                <a:latin typeface="RobotoBR" pitchFamily="2" charset="0"/>
              </a:rPr>
              <a:t>.</a:t>
            </a:r>
          </a:p>
        </p:txBody>
      </p:sp>
      <p:sp>
        <p:nvSpPr>
          <p:cNvPr id="18" name="Elipse 17"/>
          <p:cNvSpPr/>
          <p:nvPr/>
        </p:nvSpPr>
        <p:spPr>
          <a:xfrm>
            <a:off x="8561911" y="4086225"/>
            <a:ext cx="2601389" cy="22075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8714433" y="4559042"/>
            <a:ext cx="233456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b="1" dirty="0">
                <a:solidFill>
                  <a:schemeClr val="bg1"/>
                </a:solidFill>
                <a:latin typeface="RobotoBR" pitchFamily="2" charset="0"/>
              </a:rPr>
              <a:t>Antônio Dias </a:t>
            </a:r>
            <a:r>
              <a:rPr lang="pt-BR" sz="1900" dirty="0">
                <a:solidFill>
                  <a:schemeClr val="bg1"/>
                </a:solidFill>
                <a:latin typeface="RobotoBR" pitchFamily="2" charset="0"/>
              </a:rPr>
              <a:t>produziu a obra </a:t>
            </a:r>
            <a:r>
              <a:rPr lang="pt-BR" sz="1900" b="1" dirty="0">
                <a:solidFill>
                  <a:schemeClr val="bg1"/>
                </a:solidFill>
                <a:latin typeface="RobotoBR" pitchFamily="2" charset="0"/>
              </a:rPr>
              <a:t>Notas sobre a morte imprevista</a:t>
            </a:r>
            <a:r>
              <a:rPr lang="pt-BR" sz="1900" dirty="0">
                <a:solidFill>
                  <a:schemeClr val="bg1"/>
                </a:solidFill>
                <a:latin typeface="RobotoBR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2169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104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Moda e consumo</a:t>
            </a:r>
            <a:endParaRPr lang="pt-BR" sz="4800" i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RobotoBR" pitchFamily="2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809864" y="2201807"/>
            <a:ext cx="6433171" cy="83099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pt-BR" sz="4800" dirty="0">
                <a:solidFill>
                  <a:schemeClr val="bg1"/>
                </a:solidFill>
                <a:latin typeface="RobotoBR" pitchFamily="2" charset="0"/>
              </a:rPr>
              <a:t>Moda: década de 1920</a:t>
            </a:r>
          </a:p>
        </p:txBody>
      </p:sp>
      <p:sp>
        <p:nvSpPr>
          <p:cNvPr id="5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657225" y="3258991"/>
            <a:ext cx="5133975" cy="2494110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819151" y="3481767"/>
            <a:ext cx="4705596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900" dirty="0">
                <a:latin typeface="RobotoBR" pitchFamily="2" charset="0"/>
              </a:rPr>
              <a:t>Se, até então, as </a:t>
            </a:r>
            <a:r>
              <a:rPr lang="pt-BR" sz="1900" b="1" dirty="0">
                <a:latin typeface="RobotoBR" pitchFamily="2" charset="0"/>
              </a:rPr>
              <a:t>vestimentas femininas</a:t>
            </a:r>
            <a:r>
              <a:rPr lang="pt-BR" sz="1900" dirty="0">
                <a:latin typeface="RobotoBR" pitchFamily="2" charset="0"/>
              </a:rPr>
              <a:t> eram longas e apertadas, na década de 1920 elas passaram a ser folgadas e confortáveis, com as saias subindo acima da altura dos tornozelos. Compunha o visual o corte curto dos cabelos, que expressava independência e jovialidade.</a:t>
            </a:r>
          </a:p>
        </p:txBody>
      </p:sp>
      <p:sp>
        <p:nvSpPr>
          <p:cNvPr id="7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6210905" y="3256048"/>
            <a:ext cx="5266720" cy="2497052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6382106" y="3582716"/>
            <a:ext cx="4981219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900" dirty="0">
                <a:latin typeface="RobotoBR" pitchFamily="2" charset="0"/>
              </a:rPr>
              <a:t>A </a:t>
            </a:r>
            <a:r>
              <a:rPr lang="pt-BR" sz="1900" b="1" dirty="0">
                <a:latin typeface="RobotoBR" pitchFamily="2" charset="0"/>
              </a:rPr>
              <a:t>moda masculina </a:t>
            </a:r>
            <a:r>
              <a:rPr lang="pt-BR" sz="1900" dirty="0">
                <a:latin typeface="RobotoBR" pitchFamily="2" charset="0"/>
              </a:rPr>
              <a:t>também acompanhou essas transformações. Os rostos passaram a ser bem barbeados, as roupas feitas de tecido leve, paletós mais curtos, roupas casuais com elementos das vestimentas esportivas.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 dirty="0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1989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1708743" y="2362199"/>
            <a:ext cx="9031290" cy="3751349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851816" y="2687502"/>
            <a:ext cx="884158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latin typeface="RobotoBR" pitchFamily="2" charset="0"/>
              </a:rPr>
              <a:t>Nos Estados Unidos, consolidou-se uma indústria</a:t>
            </a:r>
          </a:p>
          <a:p>
            <a:r>
              <a:rPr lang="pt-BR" sz="2800" dirty="0">
                <a:latin typeface="RobotoBR" pitchFamily="2" charset="0"/>
              </a:rPr>
              <a:t>própria de moda, baseada no conceito </a:t>
            </a:r>
            <a:r>
              <a:rPr lang="pt-BR" sz="2800" i="1" dirty="0" err="1">
                <a:latin typeface="RobotoBR" pitchFamily="2" charset="0"/>
              </a:rPr>
              <a:t>ready-to-wear</a:t>
            </a:r>
            <a:endParaRPr lang="pt-BR" sz="2800" i="1" dirty="0">
              <a:latin typeface="RobotoBR" pitchFamily="2" charset="0"/>
            </a:endParaRPr>
          </a:p>
          <a:p>
            <a:r>
              <a:rPr lang="pt-BR" sz="2800" dirty="0">
                <a:latin typeface="RobotoBR" pitchFamily="2" charset="0"/>
              </a:rPr>
              <a:t>(“pronto para usar”), ou seja, roupas vendidas prontas</a:t>
            </a:r>
          </a:p>
          <a:p>
            <a:r>
              <a:rPr lang="pt-BR" sz="2800" dirty="0">
                <a:latin typeface="RobotoBR" pitchFamily="2" charset="0"/>
              </a:rPr>
              <a:t>e em larga escala. Muitas tendências e segmentos da moda foram popularizadas pelo cinema. Isso se refletia diretamente no comportamento. Um exemplo disso é a popularização do biquíni ou maiô de duas peças.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1708743" y="889001"/>
            <a:ext cx="9031290" cy="12953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atin typeface="RobotoBR" pitchFamily="2" charset="0"/>
              </a:rPr>
              <a:t>Moda: décadas de 1940 e 1950</a:t>
            </a:r>
            <a:endParaRPr lang="pt-BR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 pitchFamily="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9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35977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3877</TotalTime>
  <Words>1346</Words>
  <Application>Microsoft Office PowerPoint</Application>
  <PresentationFormat>Widescreen</PresentationFormat>
  <Paragraphs>97</Paragraphs>
  <Slides>21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RobotoBR</vt:lpstr>
      <vt:lpstr>Tema do Office</vt:lpstr>
      <vt:lpstr>Apresentação do PowerPoint</vt:lpstr>
      <vt:lpstr> Unidade 1 – Capítulo 1</vt:lpstr>
      <vt:lpstr>Uma cultura pop e uma arte pop</vt:lpstr>
      <vt:lpstr>Andy Warhol e a reprodução da imagem</vt:lpstr>
      <vt:lpstr>Apresentação do PowerPoint</vt:lpstr>
      <vt:lpstr>A arte em quadrinhos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Unidade 1 – Capítulo 2</vt:lpstr>
      <vt:lpstr>Apresentação do PowerPoint</vt:lpstr>
      <vt:lpstr>Apresentação do PowerPoint</vt:lpstr>
      <vt:lpstr>Apresentação do PowerPoint</vt:lpstr>
      <vt:lpstr>Apresentação do PowerPoint</vt:lpstr>
      <vt:lpstr>Tropicalismo: a contracultura no Brasil</vt:lpstr>
      <vt:lpstr>A música como forma de protesto</vt:lpstr>
      <vt:lpstr>Música e resistência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Sarita Borelli</dc:creator>
  <cp:lastModifiedBy> </cp:lastModifiedBy>
  <cp:revision>413</cp:revision>
  <dcterms:created xsi:type="dcterms:W3CDTF">2019-02-19T17:58:13Z</dcterms:created>
  <dcterms:modified xsi:type="dcterms:W3CDTF">2023-06-22T18:56:15Z</dcterms:modified>
</cp:coreProperties>
</file>