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1" r:id="rId2"/>
    <p:sldId id="314" r:id="rId3"/>
    <p:sldId id="303" r:id="rId4"/>
    <p:sldId id="308" r:id="rId5"/>
    <p:sldId id="309" r:id="rId6"/>
    <p:sldId id="302" r:id="rId7"/>
    <p:sldId id="310" r:id="rId8"/>
    <p:sldId id="311" r:id="rId9"/>
    <p:sldId id="312" r:id="rId10"/>
    <p:sldId id="313" r:id="rId11"/>
    <p:sldId id="285" r:id="rId12"/>
    <p:sldId id="315" r:id="rId13"/>
    <p:sldId id="301" r:id="rId14"/>
    <p:sldId id="300" r:id="rId15"/>
    <p:sldId id="307" r:id="rId16"/>
    <p:sldId id="304" r:id="rId17"/>
    <p:sldId id="322" r:id="rId18"/>
    <p:sldId id="324" r:id="rId19"/>
    <p:sldId id="326" r:id="rId20"/>
    <p:sldId id="323" r:id="rId21"/>
    <p:sldId id="325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71"/>
            <p14:sldId id="314"/>
            <p14:sldId id="303"/>
            <p14:sldId id="308"/>
            <p14:sldId id="309"/>
            <p14:sldId id="302"/>
            <p14:sldId id="310"/>
            <p14:sldId id="311"/>
            <p14:sldId id="312"/>
            <p14:sldId id="313"/>
            <p14:sldId id="285"/>
            <p14:sldId id="315"/>
            <p14:sldId id="301"/>
            <p14:sldId id="300"/>
            <p14:sldId id="307"/>
            <p14:sldId id="304"/>
            <p14:sldId id="322"/>
            <p14:sldId id="324"/>
            <p14:sldId id="326"/>
            <p14:sldId id="323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7" clrIdx="0"/>
  <p:cmAuthor id="2" name="Lilian Semenichin Nogueira" initials="LSN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9ACAC-3775-429F-A054-509BBC13B1C2}" v="27" dt="2019-06-25T18:55:28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DBF7-FA7A-3348-8283-99C35486BE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1E51C-E0BB-334B-B639-73298884B2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2C1-468D-CF45-AF3A-FE927EDAC6B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4355-8F67-A640-B04D-BF5A1D6A1B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66D3-A88D-5346-BD74-2EF93B1C2E8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0CC2-AA65-854E-92A5-2E6DBBD3180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3AF-776F-2649-9675-3F5CA94CE0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49B9-CBB6-8142-A75F-9AC48338FF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E6D-4973-124A-B997-8F78E49A17A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32DA-D6DB-244C-873A-CDCFA2BD88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58F3-DDA5-934D-8FE6-619CD31F6F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1D4B-322A-D940-9697-FB97D046A08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7EF-52A6-494C-9458-D8F11253B27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01A6-6BFD-6940-B449-8DD2C9D7333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7"/>
          <a:stretch/>
        </p:blipFill>
        <p:spPr>
          <a:xfrm>
            <a:off x="0" y="0"/>
            <a:ext cx="929064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7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457200" y="734526"/>
            <a:ext cx="11391900" cy="1640374"/>
            <a:chOff x="1525113" y="-3975805"/>
            <a:chExt cx="7243126" cy="1272866"/>
          </a:xfrm>
        </p:grpSpPr>
        <p:sp>
          <p:nvSpPr>
            <p:cNvPr id="5" name="Divisa 4"/>
            <p:cNvSpPr/>
            <p:nvPr/>
          </p:nvSpPr>
          <p:spPr>
            <a:xfrm>
              <a:off x="1856154" y="-397580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Divisa 4"/>
            <p:cNvSpPr/>
            <p:nvPr/>
          </p:nvSpPr>
          <p:spPr>
            <a:xfrm>
              <a:off x="1525113" y="-3975805"/>
              <a:ext cx="724312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dirty="0">
                  <a:latin typeface="RobotoBR" pitchFamily="2" charset="0"/>
                </a:rPr>
                <a:t>Moda: décadas de 1960 e 1970</a:t>
              </a:r>
              <a:endParaRPr lang="pt-BR" sz="48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116748" y="2655279"/>
            <a:ext cx="96626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Grandes astros da música influenciaram a moda dessa época: os Beatles, Jimmy Hendrix, Janis Joplin e Jim Morrison.  No estilo </a:t>
            </a:r>
            <a:r>
              <a:rPr lang="pt-BR" sz="2800" i="1" dirty="0">
                <a:latin typeface="RobotoBR" pitchFamily="2" charset="0"/>
              </a:rPr>
              <a:t>hippie</a:t>
            </a:r>
            <a:r>
              <a:rPr lang="pt-BR" sz="2800" dirty="0">
                <a:latin typeface="RobotoBR" pitchFamily="2" charset="0"/>
              </a:rPr>
              <a:t>, os jovens usavam cabelos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longos, roupas coloridas, </a:t>
            </a:r>
            <a:r>
              <a:rPr lang="pt-BR" sz="2800" i="1" dirty="0">
                <a:latin typeface="RobotoBR" pitchFamily="2" charset="0"/>
              </a:rPr>
              <a:t>jeans</a:t>
            </a:r>
            <a:r>
              <a:rPr lang="pt-BR" sz="2800" dirty="0">
                <a:latin typeface="RobotoBR" pitchFamily="2" charset="0"/>
              </a:rPr>
              <a:t> puídos, batas indianas e adereços orientais com elementos naturais e artesanato.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32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94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Os editoriais da moda e a cultura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do corpo nas décadas de 1980 e 1990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419101" y="2309821"/>
            <a:ext cx="5603635" cy="3576629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>
                <a:latin typeface="RobotoBR" pitchFamily="2" charset="0"/>
              </a:rPr>
              <a:t>Nas décadas de 1980 e 1990, popularizaram-se várias revistas</a:t>
            </a:r>
          </a:p>
          <a:p>
            <a:r>
              <a:rPr lang="pt-BR" sz="2400" dirty="0">
                <a:latin typeface="RobotoBR" pitchFamily="2" charset="0"/>
              </a:rPr>
              <a:t>de moda. Elas ficaram conhecidas por propagar </a:t>
            </a:r>
            <a:r>
              <a:rPr lang="pt-BR" sz="2400" b="1" dirty="0">
                <a:latin typeface="RobotoBR" pitchFamily="2" charset="0"/>
              </a:rPr>
              <a:t>estereótipos de beleza </a:t>
            </a:r>
            <a:r>
              <a:rPr lang="pt-BR" sz="2400" dirty="0">
                <a:latin typeface="RobotoBR" pitchFamily="2" charset="0"/>
              </a:rPr>
              <a:t>e</a:t>
            </a:r>
            <a:r>
              <a:rPr lang="pt-BR" sz="2400" b="1" dirty="0">
                <a:latin typeface="RobotoBR" pitchFamily="2" charset="0"/>
              </a:rPr>
              <a:t> modos de vida relacionados às celebridades </a:t>
            </a:r>
            <a:r>
              <a:rPr lang="pt-BR" sz="2400" dirty="0">
                <a:latin typeface="RobotoBR" pitchFamily="2" charset="0"/>
              </a:rPr>
              <a:t>do cinema e da televisão. 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334791" y="2309822"/>
            <a:ext cx="5447633" cy="357662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545011" y="2373645"/>
            <a:ext cx="52755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Assim, criaram padrões de vida idealizados e perseguidos por grande parte do público ocidental.</a:t>
            </a:r>
          </a:p>
          <a:p>
            <a:r>
              <a:rPr lang="pt-BR" sz="2800" dirty="0"/>
              <a:t>Na atualidade, essas imagens alteradas não estão restritas à televisão. Elas também estão presentes na </a:t>
            </a:r>
            <a:r>
              <a:rPr lang="pt-BR" sz="2800" b="1" dirty="0"/>
              <a:t>internet</a:t>
            </a:r>
            <a:r>
              <a:rPr lang="pt-BR" sz="2800" dirty="0"/>
              <a:t> e nas </a:t>
            </a:r>
          </a:p>
          <a:p>
            <a:r>
              <a:rPr lang="pt-BR" sz="2800" b="1" dirty="0"/>
              <a:t>redes sociais</a:t>
            </a:r>
            <a:r>
              <a:rPr lang="pt-BR" sz="2800" dirty="0"/>
              <a:t>.</a:t>
            </a:r>
            <a:endParaRPr lang="pt-BR" sz="2800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84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433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857250" y="2105025"/>
            <a:ext cx="10782299" cy="400685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b="1" dirty="0">
                <a:latin typeface="RobotoBR" pitchFamily="2" charset="0"/>
              </a:rPr>
              <a:t>Contracultura</a:t>
            </a:r>
            <a:r>
              <a:rPr lang="pt-BR" sz="2600" dirty="0">
                <a:latin typeface="RobotoBR" pitchFamily="2" charset="0"/>
              </a:rPr>
              <a:t> é a denominação de um movimento cultural da década de 1960.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>
                <a:latin typeface="RobotoBR" pitchFamily="2" charset="0"/>
              </a:rPr>
              <a:t>Caracterizou-se por </a:t>
            </a:r>
            <a:r>
              <a:rPr lang="pt-BR" sz="2600" b="1" dirty="0">
                <a:latin typeface="RobotoBR" pitchFamily="2" charset="0"/>
              </a:rPr>
              <a:t>intensa contestação da juventude </a:t>
            </a:r>
            <a:r>
              <a:rPr lang="pt-BR" sz="2600" dirty="0">
                <a:latin typeface="RobotoBR" pitchFamily="2" charset="0"/>
              </a:rPr>
              <a:t>contra a cultura, o pensamento, os costumes e o sistema de poder estabelecidos, principalmente nos EUA e na Europa.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>
                <a:latin typeface="RobotoBR" pitchFamily="2" charset="0"/>
              </a:rPr>
              <a:t>Defendia a necessidade de uma vida libertária.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600" dirty="0">
                <a:latin typeface="RobotoBR" pitchFamily="2" charset="0"/>
              </a:rPr>
              <a:t>Na música, a contracultura é associada à popularização do </a:t>
            </a:r>
            <a:r>
              <a:rPr lang="pt-BR" sz="2600" b="1" i="1" dirty="0">
                <a:latin typeface="RobotoBR" pitchFamily="2" charset="0"/>
              </a:rPr>
              <a:t>rock</a:t>
            </a:r>
            <a:r>
              <a:rPr lang="pt-BR" sz="2600" dirty="0">
                <a:latin typeface="RobotoBR" pitchFamily="2" charset="0"/>
              </a:rPr>
              <a:t>.</a:t>
            </a:r>
            <a:endParaRPr lang="pt-BR" sz="2600" kern="1200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94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legado de uma geração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7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53250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Rebeldia musical</a:t>
            </a:r>
          </a:p>
        </p:txBody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09624" y="2004447"/>
            <a:ext cx="6153152" cy="4177278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O </a:t>
            </a:r>
            <a:r>
              <a:rPr lang="pt-BR" sz="2800" b="1" i="1" dirty="0">
                <a:latin typeface="RobotoBR" pitchFamily="2" charset="0"/>
              </a:rPr>
              <a:t>rock</a:t>
            </a:r>
            <a:r>
              <a:rPr lang="pt-BR" sz="2800" dirty="0">
                <a:latin typeface="RobotoBR" pitchFamily="2" charset="0"/>
              </a:rPr>
              <a:t>, nascido na </a:t>
            </a:r>
          </a:p>
          <a:p>
            <a:r>
              <a:rPr lang="pt-BR" sz="2800" dirty="0">
                <a:latin typeface="RobotoBR" pitchFamily="2" charset="0"/>
              </a:rPr>
              <a:t>década de 1950, foi um importante veículo para extravasar os comportamentos contestadores de jovens que desejavam mudanças sociais. Seu surgimento está ligado à fusão dos ritmos </a:t>
            </a:r>
          </a:p>
          <a:p>
            <a:r>
              <a:rPr lang="pt-BR" sz="2800" dirty="0">
                <a:latin typeface="RobotoBR" pitchFamily="2" charset="0"/>
              </a:rPr>
              <a:t>afro-americanos com a </a:t>
            </a:r>
          </a:p>
          <a:p>
            <a:r>
              <a:rPr lang="pt-BR" sz="2800" dirty="0">
                <a:latin typeface="RobotoBR" pitchFamily="2" charset="0"/>
              </a:rPr>
              <a:t>música ocidental. 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077075" y="2023497"/>
            <a:ext cx="4635500" cy="417727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07249" y="2137291"/>
            <a:ext cx="45751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Com a introdução da guitarra elétrica utilizada  no </a:t>
            </a:r>
            <a:r>
              <a:rPr lang="pt-BR" sz="2800" i="1" dirty="0">
                <a:latin typeface="RobotoBR" pitchFamily="2" charset="0"/>
              </a:rPr>
              <a:t>blues </a:t>
            </a:r>
            <a:r>
              <a:rPr lang="pt-BR" sz="2800" dirty="0">
                <a:latin typeface="RobotoBR" pitchFamily="2" charset="0"/>
              </a:rPr>
              <a:t>de Chicago e as distorções que suas notas sofriam ao se conectar ao amplificador e aumentar o volume, o </a:t>
            </a:r>
            <a:r>
              <a:rPr lang="pt-BR" sz="2800" i="1" dirty="0">
                <a:latin typeface="RobotoBR" pitchFamily="2" charset="0"/>
              </a:rPr>
              <a:t>rock </a:t>
            </a:r>
            <a:r>
              <a:rPr lang="pt-BR" sz="2800" dirty="0">
                <a:latin typeface="RobotoBR" pitchFamily="2" charset="0"/>
              </a:rPr>
              <a:t>ganhou sua forma e desenvolveu-se rapidamente.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81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43025" y="2095364"/>
            <a:ext cx="94392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Realizado em 1969, nos Estados Unidos, o Festival de Woodstock foi um dos eventos mais importantes para o </a:t>
            </a:r>
            <a:r>
              <a:rPr lang="pt-BR" sz="2800" i="1" dirty="0">
                <a:latin typeface="RobotoBR" pitchFamily="2" charset="0"/>
              </a:rPr>
              <a:t>rock </a:t>
            </a:r>
            <a:r>
              <a:rPr lang="pt-BR" sz="2800" dirty="0">
                <a:latin typeface="RobotoBR" pitchFamily="2" charset="0"/>
              </a:rPr>
              <a:t>mundial. É quase impossível pensar em contracultura sem se lembrar dele. O festival reuniu Jimi Hendrix,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Janis Joplin, The Who, </a:t>
            </a:r>
            <a:r>
              <a:rPr lang="en-US" sz="2800" dirty="0">
                <a:latin typeface="RobotoBR" pitchFamily="2" charset="0"/>
              </a:rPr>
              <a:t>Jefferson Airplane e </a:t>
            </a:r>
            <a:r>
              <a:rPr lang="en-US" sz="2800" dirty="0" err="1">
                <a:latin typeface="RobotoBR" pitchFamily="2" charset="0"/>
              </a:rPr>
              <a:t>Creedence</a:t>
            </a:r>
            <a:r>
              <a:rPr lang="en-US" sz="2800" dirty="0">
                <a:latin typeface="RobotoBR" pitchFamily="2" charset="0"/>
              </a:rPr>
              <a:t> Clearwater, entre outros </a:t>
            </a:r>
            <a:r>
              <a:rPr lang="en-US" sz="2800" dirty="0" err="1">
                <a:latin typeface="RobotoBR" pitchFamily="2" charset="0"/>
              </a:rPr>
              <a:t>grandes</a:t>
            </a:r>
            <a:r>
              <a:rPr lang="en-US" sz="2800" dirty="0">
                <a:latin typeface="RobotoBR" pitchFamily="2" charset="0"/>
              </a:rPr>
              <a:t> </a:t>
            </a:r>
            <a:r>
              <a:rPr lang="en-US" sz="2800" dirty="0" err="1">
                <a:latin typeface="RobotoBR" pitchFamily="2" charset="0"/>
              </a:rPr>
              <a:t>nomes</a:t>
            </a:r>
            <a:r>
              <a:rPr lang="en-US" sz="2800" dirty="0">
                <a:latin typeface="RobotoBR" pitchFamily="2" charset="0"/>
              </a:rPr>
              <a:t> do </a:t>
            </a:r>
            <a:r>
              <a:rPr lang="en-US" sz="2800" i="1" dirty="0">
                <a:latin typeface="RobotoBR" pitchFamily="2" charset="0"/>
              </a:rPr>
              <a:t>rock</a:t>
            </a:r>
            <a:r>
              <a:rPr lang="pt-BR" sz="2800" dirty="0">
                <a:latin typeface="RobotoBR" pitchFamily="2" charset="0"/>
              </a:rPr>
              <a:t> da época. 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066800" y="2095364"/>
            <a:ext cx="10039350" cy="413398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94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Woodstock: o festival da liberdade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65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20750" y="2274838"/>
            <a:ext cx="10287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600" dirty="0">
                <a:latin typeface="RobotoBR" pitchFamily="2" charset="0"/>
              </a:rPr>
              <a:t>Quatro rapazes de Liverpool, na Inglaterra, formaram um dos grupos mais importantes para a história da música: a banda </a:t>
            </a:r>
            <a:r>
              <a:rPr lang="pt-BR" sz="2600" b="1" dirty="0">
                <a:latin typeface="RobotoBR" pitchFamily="2" charset="0"/>
              </a:rPr>
              <a:t>The Beatles</a:t>
            </a:r>
            <a:r>
              <a:rPr lang="pt-BR" sz="2600" dirty="0">
                <a:latin typeface="RobotoBR" pitchFamily="2" charset="0"/>
              </a:rPr>
              <a:t>. Eles compunham suas próprias canções, que falavam de temas como o amor e o pacifismo. Foram convidados para tocar em Woodstock, mas desde 1966 não tocavam mais em </a:t>
            </a:r>
            <a:r>
              <a:rPr lang="pt-BR" sz="2600" i="1" dirty="0">
                <a:latin typeface="RobotoBR" pitchFamily="2" charset="0"/>
              </a:rPr>
              <a:t>shows</a:t>
            </a:r>
            <a:r>
              <a:rPr lang="pt-BR" sz="2600" dirty="0">
                <a:latin typeface="RobotoBR" pitchFamily="2" charset="0"/>
              </a:rPr>
              <a:t> e turnês, concentrando-se na gravação de álbuns conceituais.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294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Rock</a:t>
            </a: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 do outro lado do Atlântico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97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04862" y="2051052"/>
            <a:ext cx="10606088" cy="3406773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Movimento artístico que recebia influências da música internacional    (como o </a:t>
            </a:r>
            <a:r>
              <a:rPr lang="pt-BR" sz="2400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rock’n’roll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) e a reinventava pelo viés da arte popular de nosso país. </a:t>
            </a:r>
          </a:p>
          <a:p>
            <a:pPr>
              <a:lnSpc>
                <a:spcPct val="100000"/>
              </a:lnSpc>
            </a:pP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Assim, o baião se encontrava com a guitarra elétrica, os </a:t>
            </a:r>
            <a:r>
              <a:rPr lang="pt-BR" sz="2400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jeans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e as jaquetas iam ao palco ao lado de coloridas obras de artistas plásticos e as influências </a:t>
            </a:r>
            <a:r>
              <a:rPr lang="pt-BR" sz="2400" i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hippies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conviviam com o imaginário tropical. </a:t>
            </a:r>
          </a:p>
          <a:p>
            <a:pPr>
              <a:lnSpc>
                <a:spcPct val="100000"/>
              </a:lnSpc>
            </a:pP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movimento teve importantes músicos e compositores, como      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Caetano Veloso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Gilberto Gil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Tom Zé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Gal Costa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Nara Leão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Os Mutantes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Rogério Duprat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Torquato Neto 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e </a:t>
            </a:r>
            <a:r>
              <a:rPr lang="pt-BR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José Carlos Capinam</a:t>
            </a:r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Tropicalismo: a contracultura no Brasil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9562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música como forma de protesto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122533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19148" y="2213997"/>
            <a:ext cx="5857877" cy="334860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Na década de 1960, </a:t>
            </a:r>
          </a:p>
          <a:p>
            <a:r>
              <a:rPr lang="pt-BR" sz="2800" dirty="0">
                <a:latin typeface="RobotoBR" pitchFamily="2" charset="0"/>
              </a:rPr>
              <a:t>surgiram os festivais de </a:t>
            </a:r>
          </a:p>
          <a:p>
            <a:r>
              <a:rPr lang="pt-BR" sz="2800" dirty="0">
                <a:latin typeface="RobotoBR" pitchFamily="2" charset="0"/>
              </a:rPr>
              <a:t>música brasileira, em que novos talentos podiam apresentar suas criações e entrar para uma concorrida cena musical. 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05650" y="2162175"/>
            <a:ext cx="4470400" cy="34620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13600" y="2338950"/>
            <a:ext cx="42545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Nesses festivais, surgiram dois grandes nomes do movimento tropicalista: Gilberto Gil, com </a:t>
            </a:r>
            <a:r>
              <a:rPr lang="pt-BR" sz="2800" b="1" dirty="0">
                <a:latin typeface="RobotoBR" pitchFamily="2" charset="0"/>
              </a:rPr>
              <a:t>Domingo no Parque</a:t>
            </a:r>
            <a:r>
              <a:rPr lang="pt-BR" sz="2800" dirty="0">
                <a:latin typeface="RobotoBR" pitchFamily="2" charset="0"/>
              </a:rPr>
              <a:t>; e Caetano Veloso, com </a:t>
            </a:r>
            <a:r>
              <a:rPr lang="pt-BR" sz="2800" b="1" dirty="0">
                <a:latin typeface="RobotoBR" pitchFamily="2" charset="0"/>
              </a:rPr>
              <a:t>Alegria, Alegria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95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38200" y="2060601"/>
            <a:ext cx="10541000" cy="388299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t-BR" sz="2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Em 1968, o governo militar instaurou um decreto conhecido como   AI-5, que cassou diversos direitos civis, além de endurecer a censura sobre qualquer tipo de expressão.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Alguns músicos passaram a direcionar suas canções para uma reflexão profunda sobre o momento em que estavam vivendo. Um bom exemplo disso é a obra do compositor cearense </a:t>
            </a:r>
            <a:r>
              <a:rPr lang="pt-BR" sz="2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Belchior </a:t>
            </a:r>
            <a:r>
              <a:rPr lang="pt-BR" sz="2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(1946-2017).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41000" cy="8358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Música e resistência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52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873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“Uma câmera na mão, uma ideia na cabeça”: o Cinema Novo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-657225" y="2028825"/>
            <a:ext cx="11109325" cy="4314826"/>
            <a:chOff x="652449" y="239909"/>
            <a:chExt cx="2709992" cy="1817766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1192970" y="239909"/>
              <a:ext cx="2169471" cy="1817766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pt-BR" sz="28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1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Retângulo 1"/>
          <p:cNvSpPr/>
          <p:nvPr/>
        </p:nvSpPr>
        <p:spPr>
          <a:xfrm>
            <a:off x="2047874" y="2291189"/>
            <a:ext cx="79152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Na década de 1950, um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grupo de jovens brasileiros começou a criar filmes com baixo orçamento, mas repletos de ideias fortes e linguagem contestadora.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A realidade brasileira passou a ser retratada de forma combativa em verdadeiras reflexões cinematográficas sobre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o país e sua cultura. Nascia, assim, 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o </a:t>
            </a:r>
            <a:r>
              <a:rPr lang="pt-BR" sz="2800" b="1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Cinema Novo</a:t>
            </a:r>
            <a:r>
              <a:rPr lang="pt-BR" sz="2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783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Teatro como resistência no Brasil</a:t>
            </a:r>
          </a:p>
        </p:txBody>
      </p:sp>
      <p:sp>
        <p:nvSpPr>
          <p:cNvPr id="3" name="Retângulo 2"/>
          <p:cNvSpPr/>
          <p:nvPr/>
        </p:nvSpPr>
        <p:spPr>
          <a:xfrm>
            <a:off x="838200" y="2184650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Em um contexto de censura e perseguição aos opositores do regime civil-militar, vários grupos de teatro tiveram suas produções censuradas e seus integrantes ameaçados.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Mesmo assim, alguns grupos resistiram, tornando-se quase sinônimo de protesto contra o regime civil-militar.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Entre esses grupos, destacaram-se o </a:t>
            </a:r>
            <a:r>
              <a:rPr lang="pt-BR" sz="2800" b="1" dirty="0">
                <a:latin typeface="RobotoBR" pitchFamily="2" charset="0"/>
              </a:rPr>
              <a:t>Teatro de Arena</a:t>
            </a:r>
            <a:r>
              <a:rPr lang="pt-BR" sz="2800" dirty="0">
                <a:latin typeface="RobotoBR" pitchFamily="2" charset="0"/>
              </a:rPr>
              <a:t>, de Augusto Boal, e o </a:t>
            </a:r>
            <a:r>
              <a:rPr lang="pt-BR" sz="2800" b="1" dirty="0">
                <a:latin typeface="RobotoBR" pitchFamily="2" charset="0"/>
              </a:rPr>
              <a:t>Oficina</a:t>
            </a:r>
            <a:r>
              <a:rPr lang="pt-BR" sz="2800" dirty="0">
                <a:latin typeface="RobotoBR" pitchFamily="2" charset="0"/>
              </a:rPr>
              <a:t>, de José Celso Martinez Corrêa, ambos em São Paulo; e o </a:t>
            </a:r>
            <a:r>
              <a:rPr lang="pt-BR" sz="2800" b="1" dirty="0">
                <a:latin typeface="RobotoBR" pitchFamily="2" charset="0"/>
              </a:rPr>
              <a:t>Opinião</a:t>
            </a:r>
            <a:r>
              <a:rPr lang="pt-BR" sz="2800" dirty="0">
                <a:latin typeface="RobotoBR" pitchFamily="2" charset="0"/>
              </a:rPr>
              <a:t>, do Centro Popular de Cultura, no Rio de Janeiro.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9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723900" y="2857500"/>
            <a:ext cx="5676900" cy="237490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O movimento </a:t>
            </a:r>
            <a:r>
              <a:rPr lang="pt-BR" sz="2800" i="1" dirty="0">
                <a:latin typeface="RobotoBR" pitchFamily="2" charset="0"/>
              </a:rPr>
              <a:t>pop</a:t>
            </a:r>
            <a:r>
              <a:rPr lang="pt-BR" sz="2800" dirty="0">
                <a:latin typeface="RobotoBR" pitchFamily="2" charset="0"/>
              </a:rPr>
              <a:t> se originou na Inglaterra e nos Estados Unidos em meados da década de 1950. 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540498" y="1947968"/>
            <a:ext cx="5146677" cy="424328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616697" y="2119831"/>
            <a:ext cx="50704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Os artistas da </a:t>
            </a:r>
            <a:r>
              <a:rPr lang="pt-BR" sz="2800" i="1" dirty="0">
                <a:latin typeface="RobotoBR" pitchFamily="2" charset="0"/>
              </a:rPr>
              <a:t>pop </a:t>
            </a:r>
            <a:r>
              <a:rPr lang="pt-BR" sz="2800" i="1" dirty="0" err="1">
                <a:latin typeface="RobotoBR" pitchFamily="2" charset="0"/>
              </a:rPr>
              <a:t>art</a:t>
            </a:r>
            <a:r>
              <a:rPr lang="pt-BR" sz="2800" i="1" dirty="0">
                <a:latin typeface="RobotoBR" pitchFamily="2" charset="0"/>
              </a:rPr>
              <a:t> </a:t>
            </a:r>
            <a:r>
              <a:rPr lang="pt-BR" sz="2800" dirty="0">
                <a:latin typeface="RobotoBR" pitchFamily="2" charset="0"/>
              </a:rPr>
              <a:t>exploraram muitos temas cotidianos, como latas de sopa, anúncios comerciais e histórias em quadrinhos. Nesse contexto, muitos elementos da cultura de consumo acabaram se tornando tema de alguns artistas plásticos.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5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Uma cultura </a:t>
            </a:r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pop</a:t>
            </a: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 e uma arte </a:t>
            </a:r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val="152827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652259" y="2259382"/>
            <a:ext cx="8834277" cy="334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Andy Warhol utilizou imagens de celebridades como se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fossem objetos de desejo e de consumo. Utilizando a serigrafia, suas imagens foram repetidas em série, de forma semelhante a um produto industrial. O artista inovou nos temas em arte, adotando, inclusive, produtos comerciais, feitos em larga escala, para atender a milhões de consumidores.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5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Andy Warhol e a reprodução da imagem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2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53250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universo da serigrafia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241425" y="714375"/>
            <a:ext cx="9232899" cy="5228564"/>
            <a:chOff x="652449" y="300400"/>
            <a:chExt cx="2328111" cy="1883635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811089" y="797724"/>
              <a:ext cx="2169471" cy="1386311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BR" pitchFamily="2" charset="0"/>
                  <a:ea typeface="Roboto" panose="02000000000000000000" pitchFamily="2" charset="0"/>
                </a:rPr>
                <a:t>A </a:t>
              </a:r>
              <a:r>
                <a:rPr lang="pt-BR" sz="2800" b="1" dirty="0">
                  <a:latin typeface="RobotoBR" pitchFamily="2" charset="0"/>
                  <a:ea typeface="Roboto" panose="02000000000000000000" pitchFamily="2" charset="0"/>
                </a:rPr>
                <a:t>serigrafia</a:t>
              </a:r>
              <a:r>
                <a:rPr lang="pt-BR" sz="2800" dirty="0">
                  <a:latin typeface="RobotoBR" pitchFamily="2" charset="0"/>
                  <a:ea typeface="Roboto" panose="02000000000000000000" pitchFamily="2" charset="0"/>
                </a:rPr>
                <a:t> é um tipo de gravura, ou seja, uma técnica em que o artista primeiro constrói uma imagem matriz e, com ela, imprime várias cópias dessa imagem. Faz-se a</a:t>
              </a:r>
            </a:p>
            <a:p>
              <a:pPr algn="ctr"/>
              <a:r>
                <a:rPr lang="pt-BR" sz="2800" dirty="0">
                  <a:latin typeface="RobotoBR" pitchFamily="2" charset="0"/>
                  <a:ea typeface="Roboto" panose="02000000000000000000" pitchFamily="2" charset="0"/>
                </a:rPr>
                <a:t>matriz em uma tela vazada, por meio da qual a tinta é aplicada.</a:t>
              </a:r>
            </a:p>
          </p:txBody>
        </p:sp>
        <p:sp>
          <p:nvSpPr>
            <p:cNvPr id="11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3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0" y="2184400"/>
            <a:ext cx="8229600" cy="3644900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Roy Lichtenstein (1923-1977) é um artista estadunidense que, como Warhol, se apropriava de técnicas e estilos da cultura de massa para realizar suas obras. Ele se baseava em histórias em quadrinhos (HQs), utilizando recursos desse universo, como </a:t>
            </a:r>
            <a:r>
              <a:rPr lang="pt-BR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onomatopeias</a:t>
            </a: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e </a:t>
            </a:r>
            <a:r>
              <a:rPr lang="pt-BR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cores primárias com contorno em preto</a:t>
            </a: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, características muito comuns das HQs.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5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arte em quadrinhos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2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53250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i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Pop</a:t>
            </a:r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 à brasileira</a:t>
            </a:r>
          </a:p>
        </p:txBody>
      </p:sp>
      <p:sp>
        <p:nvSpPr>
          <p:cNvPr id="14" name="Elipse 13"/>
          <p:cNvSpPr/>
          <p:nvPr/>
        </p:nvSpPr>
        <p:spPr>
          <a:xfrm>
            <a:off x="4783748" y="4086224"/>
            <a:ext cx="2601389" cy="2207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989536" y="4086225"/>
            <a:ext cx="2601389" cy="2207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92787" y="4559042"/>
            <a:ext cx="2311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Claudio Tozzi 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produziu a obra </a:t>
            </a:r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Guevara vivo ou morto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142058" y="4559042"/>
            <a:ext cx="23345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Rubens Gerchman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 fez referência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ao futebol em suas obras.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Conteúdo 1"/>
          <p:cNvSpPr>
            <a:spLocks noGrp="1"/>
          </p:cNvSpPr>
          <p:nvPr>
            <p:ph idx="1"/>
          </p:nvPr>
        </p:nvSpPr>
        <p:spPr>
          <a:xfrm>
            <a:off x="844311" y="1949450"/>
            <a:ext cx="10433289" cy="3117850"/>
          </a:xfrm>
        </p:spPr>
        <p:txBody>
          <a:bodyPr>
            <a:normAutofit/>
          </a:bodyPr>
          <a:lstStyle/>
          <a:p>
            <a:r>
              <a:rPr lang="pt-BR" dirty="0">
                <a:latin typeface="RobotoBR" pitchFamily="2" charset="0"/>
              </a:rPr>
              <a:t>Na década de 1960, artistas brasileiros foram influenciados  pela </a:t>
            </a:r>
            <a:r>
              <a:rPr lang="pt-BR" i="1" dirty="0">
                <a:latin typeface="RobotoBR" pitchFamily="2" charset="0"/>
              </a:rPr>
              <a:t>pop art</a:t>
            </a:r>
            <a:r>
              <a:rPr lang="pt-BR" dirty="0">
                <a:latin typeface="RobotoBR" pitchFamily="2" charset="0"/>
              </a:rPr>
              <a:t>. </a:t>
            </a:r>
          </a:p>
          <a:p>
            <a:r>
              <a:rPr lang="pt-BR" dirty="0">
                <a:latin typeface="RobotoBR" pitchFamily="2" charset="0"/>
              </a:rPr>
              <a:t>Eles trabalharam com elementos da cultura televisiva, das linguagens das revistas impressas e do cinema e exploraram   as técnicas de serigrafia, colagem e </a:t>
            </a:r>
            <a:r>
              <a:rPr lang="pt-BR" i="1" dirty="0" err="1">
                <a:latin typeface="RobotoBR" pitchFamily="2" charset="0"/>
              </a:rPr>
              <a:t>assemblage</a:t>
            </a:r>
            <a:r>
              <a:rPr lang="pt-BR" dirty="0">
                <a:latin typeface="RobotoBR" pitchFamily="2" charset="0"/>
              </a:rPr>
              <a:t>.</a:t>
            </a:r>
          </a:p>
        </p:txBody>
      </p:sp>
      <p:sp>
        <p:nvSpPr>
          <p:cNvPr id="18" name="Elipse 17"/>
          <p:cNvSpPr/>
          <p:nvPr/>
        </p:nvSpPr>
        <p:spPr>
          <a:xfrm>
            <a:off x="8561911" y="4086225"/>
            <a:ext cx="2601389" cy="22075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8714433" y="4559042"/>
            <a:ext cx="23345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Antônio Dias 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produziu a obra </a:t>
            </a:r>
            <a:r>
              <a:rPr lang="pt-BR" sz="1900" b="1" dirty="0">
                <a:solidFill>
                  <a:schemeClr val="bg1"/>
                </a:solidFill>
                <a:latin typeface="RobotoBR" pitchFamily="2" charset="0"/>
              </a:rPr>
              <a:t>Notas sobre a morte imprevista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16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104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Moda e consumo</a:t>
            </a:r>
            <a:endParaRPr lang="pt-BR" sz="48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BR" pitchFamily="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09864" y="2201807"/>
            <a:ext cx="6433171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4800" dirty="0">
                <a:solidFill>
                  <a:schemeClr val="bg1"/>
                </a:solidFill>
                <a:latin typeface="RobotoBR" pitchFamily="2" charset="0"/>
              </a:rPr>
              <a:t>Moda: década de 1920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57225" y="3258991"/>
            <a:ext cx="5133975" cy="249411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19151" y="3481767"/>
            <a:ext cx="470559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dirty="0">
                <a:latin typeface="RobotoBR" pitchFamily="2" charset="0"/>
              </a:rPr>
              <a:t>Se, até então, as </a:t>
            </a:r>
            <a:r>
              <a:rPr lang="pt-BR" sz="1900" b="1" dirty="0">
                <a:latin typeface="RobotoBR" pitchFamily="2" charset="0"/>
              </a:rPr>
              <a:t>vestimentas femininas</a:t>
            </a:r>
            <a:r>
              <a:rPr lang="pt-BR" sz="1900" dirty="0">
                <a:latin typeface="RobotoBR" pitchFamily="2" charset="0"/>
              </a:rPr>
              <a:t> eram longas e apertadas, na década de 1920 elas passaram a ser folgadas e confortáveis, com as saias subindo acima da altura dos tornozelos. Compunha o visual o corte curto dos cabelos, que expressava independência e jovialidade.</a:t>
            </a:r>
          </a:p>
        </p:txBody>
      </p:sp>
      <p:sp>
        <p:nvSpPr>
          <p:cNvPr id="7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210905" y="3256048"/>
            <a:ext cx="5266720" cy="249705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382106" y="3582716"/>
            <a:ext cx="498121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900" dirty="0">
                <a:latin typeface="RobotoBR" pitchFamily="2" charset="0"/>
              </a:rPr>
              <a:t>A </a:t>
            </a:r>
            <a:r>
              <a:rPr lang="pt-BR" sz="1900" b="1" dirty="0">
                <a:latin typeface="RobotoBR" pitchFamily="2" charset="0"/>
              </a:rPr>
              <a:t>moda masculina </a:t>
            </a:r>
            <a:r>
              <a:rPr lang="pt-BR" sz="1900" dirty="0">
                <a:latin typeface="RobotoBR" pitchFamily="2" charset="0"/>
              </a:rPr>
              <a:t>também acompanhou essas transformações. Os rostos passaram a ser bem barbeados, as roupas feitas de tecido leve, paletós mais curtos, roupas casuais com elementos das vestimentas esportivas.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198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708743" y="2362199"/>
            <a:ext cx="9031290" cy="375134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851816" y="2687502"/>
            <a:ext cx="88415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Nos Estados Unidos, consolidou-se uma indústria</a:t>
            </a:r>
          </a:p>
          <a:p>
            <a:r>
              <a:rPr lang="pt-BR" sz="2800" dirty="0">
                <a:latin typeface="RobotoBR" pitchFamily="2" charset="0"/>
              </a:rPr>
              <a:t>própria de moda, baseada no conceito </a:t>
            </a:r>
            <a:r>
              <a:rPr lang="pt-BR" sz="2800" i="1" dirty="0" err="1">
                <a:latin typeface="RobotoBR" pitchFamily="2" charset="0"/>
              </a:rPr>
              <a:t>ready-to-wear</a:t>
            </a:r>
            <a:endParaRPr lang="pt-BR" sz="2800" i="1" dirty="0">
              <a:latin typeface="RobotoBR" pitchFamily="2" charset="0"/>
            </a:endParaRPr>
          </a:p>
          <a:p>
            <a:r>
              <a:rPr lang="pt-BR" sz="2800" dirty="0">
                <a:latin typeface="RobotoBR" pitchFamily="2" charset="0"/>
              </a:rPr>
              <a:t>(“pronto para usar”), ou seja, roupas vendidas prontas</a:t>
            </a:r>
          </a:p>
          <a:p>
            <a:r>
              <a:rPr lang="pt-BR" sz="2800" dirty="0">
                <a:latin typeface="RobotoBR" pitchFamily="2" charset="0"/>
              </a:rPr>
              <a:t>e em larga escala. Muitas tendências e segmentos da moda foram popularizadas pelo cinema. Isso se refletia diretamente no comportamento. Um exemplo disso é a popularização do biquíni ou maiô de duas peças.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708743" y="889001"/>
            <a:ext cx="9031290" cy="1295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atin typeface="RobotoBR" pitchFamily="2" charset="0"/>
              </a:rPr>
              <a:t>Moda: décadas de 1940 e 1950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597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1346</Words>
  <Application>Microsoft Office PowerPoint</Application>
  <PresentationFormat>Widescreen</PresentationFormat>
  <Paragraphs>97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1 – Capítulo 1</vt:lpstr>
      <vt:lpstr>Uma cultura pop e uma arte pop</vt:lpstr>
      <vt:lpstr>Andy Warhol e a reprodução da imagem</vt:lpstr>
      <vt:lpstr>Apresentação do PowerPoint</vt:lpstr>
      <vt:lpstr>A arte em quadrinhos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1 – Capítulo 2</vt:lpstr>
      <vt:lpstr>Apresentação do PowerPoint</vt:lpstr>
      <vt:lpstr>Apresentação do PowerPoint</vt:lpstr>
      <vt:lpstr>Apresentação do PowerPoint</vt:lpstr>
      <vt:lpstr>Apresentação do PowerPoint</vt:lpstr>
      <vt:lpstr>Tropicalismo: a contracultura no Brasil</vt:lpstr>
      <vt:lpstr>A música como forma de protesto</vt:lpstr>
      <vt:lpstr>Música e resistência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413</cp:revision>
  <dcterms:created xsi:type="dcterms:W3CDTF">2019-02-19T17:58:13Z</dcterms:created>
  <dcterms:modified xsi:type="dcterms:W3CDTF">2023-06-22T18:56:15Z</dcterms:modified>
</cp:coreProperties>
</file>