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8" r:id="rId2"/>
    <p:sldId id="276" r:id="rId3"/>
    <p:sldId id="303" r:id="rId4"/>
    <p:sldId id="304" r:id="rId5"/>
    <p:sldId id="305" r:id="rId6"/>
    <p:sldId id="307" r:id="rId7"/>
    <p:sldId id="306" r:id="rId8"/>
    <p:sldId id="308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15" clrIdx="0"/>
  <p:cmAuthor id="2" name="Lilian Semenichin Nogueira" initials="LSN" lastIdx="4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1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88673" autoAdjust="0"/>
  </p:normalViewPr>
  <p:slideViewPr>
    <p:cSldViewPr snapToGrid="0">
      <p:cViewPr varScale="1">
        <p:scale>
          <a:sx n="64" d="100"/>
          <a:sy n="64" d="100"/>
        </p:scale>
        <p:origin x="96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200" dirty="0"/>
            <a:t>Objeto direto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/>
            <a:t>Não introduzido por preposição.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200" dirty="0"/>
            <a:t>Objeto indireto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/>
            <a:t>Introduzido por preposição.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7C236C17-16AD-4263-B7EF-74D0F6DFA736}" type="pres">
      <dgm:prSet presAssocID="{C7334CC2-595E-4977-9023-24F256F95D16}" presName="linear" presStyleCnt="0">
        <dgm:presLayoutVars>
          <dgm:animLvl val="lvl"/>
          <dgm:resizeHandles val="exact"/>
        </dgm:presLayoutVars>
      </dgm:prSet>
      <dgm:spPr/>
    </dgm:pt>
    <dgm:pt modelId="{84673EB1-10AA-4913-9AA6-346B67BED17F}" type="pres">
      <dgm:prSet presAssocID="{CC4BF32C-EB97-40B0-8369-6C8C5C3D0A3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7A2B792-1C9C-4566-999B-9A76B49495D3}" type="pres">
      <dgm:prSet presAssocID="{CC4BF32C-EB97-40B0-8369-6C8C5C3D0A37}" presName="childText" presStyleLbl="revTx" presStyleIdx="0" presStyleCnt="2">
        <dgm:presLayoutVars>
          <dgm:bulletEnabled val="1"/>
        </dgm:presLayoutVars>
      </dgm:prSet>
      <dgm:spPr/>
    </dgm:pt>
    <dgm:pt modelId="{129B8940-2527-4EC8-95F4-E9B884F286FE}" type="pres">
      <dgm:prSet presAssocID="{3F139636-21F7-4D9D-9A52-F6F00F082B4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BFD0AF5-2599-48C1-A8D2-2E5876996154}" type="pres">
      <dgm:prSet presAssocID="{3F139636-21F7-4D9D-9A52-F6F00F082B46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D80781A-E5BF-49DB-8A36-936118C9B427}" type="presOf" srcId="{CC4BF32C-EB97-40B0-8369-6C8C5C3D0A37}" destId="{84673EB1-10AA-4913-9AA6-346B67BED17F}" srcOrd="0" destOrd="0" presId="urn:microsoft.com/office/officeart/2005/8/layout/vList2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CA160F39-028B-4D92-959A-986902D25F4F}" type="presOf" srcId="{572F2A94-AB23-4814-9304-756E06CD0F06}" destId="{BBFD0AF5-2599-48C1-A8D2-2E5876996154}" srcOrd="0" destOrd="0" presId="urn:microsoft.com/office/officeart/2005/8/layout/vList2"/>
    <dgm:cxn modelId="{56FCA05D-CE1D-47E9-BA6D-2B2B5752EA16}" type="presOf" srcId="{3F139636-21F7-4D9D-9A52-F6F00F082B46}" destId="{129B8940-2527-4EC8-95F4-E9B884F286FE}" srcOrd="0" destOrd="0" presId="urn:microsoft.com/office/officeart/2005/8/layout/vList2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543CAA91-FA38-4EB6-9360-4D175022C991}" type="presOf" srcId="{C7334CC2-595E-4977-9023-24F256F95D16}" destId="{7C236C17-16AD-4263-B7EF-74D0F6DFA736}" srcOrd="0" destOrd="0" presId="urn:microsoft.com/office/officeart/2005/8/layout/vList2"/>
    <dgm:cxn modelId="{CC333592-85D1-4E3A-A177-1C1D0A21B769}" type="presOf" srcId="{A3996699-C4C5-49EB-B704-FE3E17879177}" destId="{C7A2B792-1C9C-4566-999B-9A76B49495D3}" srcOrd="0" destOrd="0" presId="urn:microsoft.com/office/officeart/2005/8/layout/vList2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781D5B10-848E-4835-98F5-77C6CE9B6B86}" type="presParOf" srcId="{7C236C17-16AD-4263-B7EF-74D0F6DFA736}" destId="{84673EB1-10AA-4913-9AA6-346B67BED17F}" srcOrd="0" destOrd="0" presId="urn:microsoft.com/office/officeart/2005/8/layout/vList2"/>
    <dgm:cxn modelId="{24E6D673-D777-49AF-9E6C-29042E106507}" type="presParOf" srcId="{7C236C17-16AD-4263-B7EF-74D0F6DFA736}" destId="{C7A2B792-1C9C-4566-999B-9A76B49495D3}" srcOrd="1" destOrd="0" presId="urn:microsoft.com/office/officeart/2005/8/layout/vList2"/>
    <dgm:cxn modelId="{68B7DA5F-7C3A-4B70-B36B-5B650B48B2E8}" type="presParOf" srcId="{7C236C17-16AD-4263-B7EF-74D0F6DFA736}" destId="{129B8940-2527-4EC8-95F4-E9B884F286FE}" srcOrd="2" destOrd="0" presId="urn:microsoft.com/office/officeart/2005/8/layout/vList2"/>
    <dgm:cxn modelId="{6614F7B2-9AC3-4CE7-9FBA-72D7DA09EF37}" type="presParOf" srcId="{7C236C17-16AD-4263-B7EF-74D0F6DFA736}" destId="{BBFD0AF5-2599-48C1-A8D2-2E587699615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73EB1-10AA-4913-9AA6-346B67BED17F}">
      <dsp:nvSpPr>
        <dsp:cNvPr id="0" name=""/>
        <dsp:cNvSpPr/>
      </dsp:nvSpPr>
      <dsp:spPr>
        <a:xfrm>
          <a:off x="0" y="26268"/>
          <a:ext cx="10515600" cy="804960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Objeto direto</a:t>
          </a:r>
        </a:p>
      </dsp:txBody>
      <dsp:txXfrm>
        <a:off x="39295" y="65563"/>
        <a:ext cx="10437010" cy="726370"/>
      </dsp:txXfrm>
    </dsp:sp>
    <dsp:sp modelId="{C7A2B792-1C9C-4566-999B-9A76B49495D3}">
      <dsp:nvSpPr>
        <dsp:cNvPr id="0" name=""/>
        <dsp:cNvSpPr/>
      </dsp:nvSpPr>
      <dsp:spPr>
        <a:xfrm>
          <a:off x="0" y="831228"/>
          <a:ext cx="10515600" cy="71208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800" kern="1200" dirty="0"/>
            <a:t>Não introduzido por preposição.</a:t>
          </a:r>
        </a:p>
      </dsp:txBody>
      <dsp:txXfrm>
        <a:off x="0" y="831228"/>
        <a:ext cx="10515600" cy="712080"/>
      </dsp:txXfrm>
    </dsp:sp>
    <dsp:sp modelId="{129B8940-2527-4EC8-95F4-E9B884F286FE}">
      <dsp:nvSpPr>
        <dsp:cNvPr id="0" name=""/>
        <dsp:cNvSpPr/>
      </dsp:nvSpPr>
      <dsp:spPr>
        <a:xfrm>
          <a:off x="0" y="1543308"/>
          <a:ext cx="10515600" cy="804960"/>
        </a:xfrm>
        <a:prstGeom prst="round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/>
            <a:t>Objeto indireto</a:t>
          </a:r>
        </a:p>
      </dsp:txBody>
      <dsp:txXfrm>
        <a:off x="39295" y="1582603"/>
        <a:ext cx="10437010" cy="726370"/>
      </dsp:txXfrm>
    </dsp:sp>
    <dsp:sp modelId="{BBFD0AF5-2599-48C1-A8D2-2E5876996154}">
      <dsp:nvSpPr>
        <dsp:cNvPr id="0" name=""/>
        <dsp:cNvSpPr/>
      </dsp:nvSpPr>
      <dsp:spPr>
        <a:xfrm>
          <a:off x="0" y="2348268"/>
          <a:ext cx="10515600" cy="71208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2800" kern="1200" dirty="0"/>
            <a:t>Introduzido por preposição.</a:t>
          </a:r>
        </a:p>
      </dsp:txBody>
      <dsp:txXfrm>
        <a:off x="0" y="2348268"/>
        <a:ext cx="10515600" cy="712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AF45D-7E7E-7740-8075-D24BBD88BB3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F925D-AFE2-014C-A47F-F343DD952B9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71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2A243-B278-AF4C-BC10-EED2BE8A6DD0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BB89A-4CF2-3045-8911-A466E2733E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97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AAA7-64E2-E64A-B0E7-0297373DD88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56E8-BEDA-C249-A8CC-2C42F4C0F13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ACAD-808E-7E43-97A4-7FCC7029AEF3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0251-A6C3-634A-B1F5-A2C6CA80E84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6EF2-A5B6-374D-84CE-CC61A43061E1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F712-4E76-5C45-9E4D-D1491677785C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1D336-A4BF-254E-9ED3-A1B9F1FABEFD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419A-AD71-D54D-BBB0-6455876A8F8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533F-CED6-8D49-837C-EC9EF8354F4A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E478-FD74-5E4A-9A35-0711DD7872E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A1A6-A485-7F4C-8CA5-80C52943BF8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5A456-E901-7140-92A4-EDF01255FA8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41D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986"/>
          <a:stretch/>
        </p:blipFill>
        <p:spPr bwMode="auto">
          <a:xfrm>
            <a:off x="0" y="-15525"/>
            <a:ext cx="12192000" cy="687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81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latin typeface="RobotoBR" pitchFamily="2" charset="0"/>
              </a:rPr>
              <a:t> </a:t>
            </a:r>
            <a:br>
              <a:rPr lang="pt-BR" dirty="0">
                <a:latin typeface="RobotoBR" pitchFamily="2" charset="0"/>
              </a:rPr>
            </a:br>
            <a:r>
              <a:rPr lang="pt-BR" dirty="0">
                <a:latin typeface="RobotoBR" pitchFamily="2" charset="0"/>
              </a:rPr>
              <a:t>Unidade 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4133373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Artigo de opinião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956" y="1915433"/>
            <a:ext cx="9114065" cy="4248604"/>
          </a:xfrm>
        </p:spPr>
        <p:txBody>
          <a:bodyPr>
            <a:normAutofit/>
          </a:bodyPr>
          <a:lstStyle/>
          <a:p>
            <a:r>
              <a:rPr lang="pt-BR" dirty="0"/>
              <a:t>Apresenta argumentos para defender um ponto de vista sobre determinado assunto, a fim de convencer o leitor e fazê-lo repensar suas opiniões.</a:t>
            </a:r>
          </a:p>
          <a:p>
            <a:endParaRPr lang="pt-BR" dirty="0"/>
          </a:p>
          <a:p>
            <a:r>
              <a:rPr lang="pt-BR" dirty="0"/>
              <a:t>Trata-se de um texto persuasivo, organizado geralmente em introdução, desenvolvimento e conclusão.</a:t>
            </a:r>
          </a:p>
          <a:p>
            <a:endParaRPr lang="pt-BR" dirty="0"/>
          </a:p>
          <a:p>
            <a:r>
              <a:rPr lang="pt-BR" dirty="0"/>
              <a:t>Pode ser empregada a primeira ou a terceira pessoa, dependendo da intencionalidade.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682548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A coesão em textos argumentativos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838200" y="1988288"/>
            <a:ext cx="6083595" cy="4593265"/>
          </a:xfrm>
        </p:spPr>
        <p:txBody>
          <a:bodyPr>
            <a:normAutofit/>
          </a:bodyPr>
          <a:lstStyle/>
          <a:p>
            <a:r>
              <a:rPr lang="pt-BR" dirty="0"/>
              <a:t>Quando determinados elementos são empregados para articular, sequenciar ou encadear as partes de um texto, ocorre a </a:t>
            </a:r>
            <a:r>
              <a:rPr lang="pt-BR" b="1" dirty="0"/>
              <a:t>coesão textual</a:t>
            </a:r>
            <a:r>
              <a:rPr lang="pt-BR" dirty="0"/>
              <a:t>. </a:t>
            </a:r>
          </a:p>
          <a:p>
            <a:r>
              <a:rPr lang="pt-BR" dirty="0"/>
              <a:t>Para que um texto esteja coeso, são empregados articuladores textuais que contribuem para a sequencialidade do texto, garantindo a progressão e a continuidade textual. 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446" y="2668772"/>
            <a:ext cx="5150899" cy="225410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67189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28452" y="2888881"/>
          <a:ext cx="10515600" cy="3086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Complementos verbais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496107" cy="2757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Os verbos transitivos podem exigir como complemento dois tipos de termos: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337090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Folheto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89908" y="2296164"/>
            <a:ext cx="10465664" cy="3692673"/>
          </a:xfrm>
        </p:spPr>
        <p:txBody>
          <a:bodyPr>
            <a:normAutofit/>
          </a:bodyPr>
          <a:lstStyle/>
          <a:p>
            <a:r>
              <a:rPr lang="pt-BR" dirty="0"/>
              <a:t>Tem como finalidade promover uma causa ou ideia de forma objetiva e criativa. Para isso, empregam-se a linguagem verbal e a não verbal. </a:t>
            </a:r>
          </a:p>
          <a:p>
            <a:endParaRPr lang="pt-BR" dirty="0"/>
          </a:p>
          <a:p>
            <a:r>
              <a:rPr lang="pt-BR" dirty="0"/>
              <a:t>Costuma apresentar os seguintes elementos: título criativo e atraente, com o objetivo de instigar o interesse do leitor, imagens que despertam a atenção do público, frases curtas e impactantes, a logomarca que representa uma instituição e, por fim, instruções ou argumentos relativos à ideia que motivou a criação do texto.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706661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Pontuação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37477" y="2252244"/>
            <a:ext cx="10197223" cy="3012189"/>
          </a:xfrm>
        </p:spPr>
        <p:txBody>
          <a:bodyPr/>
          <a:lstStyle/>
          <a:p>
            <a:r>
              <a:rPr lang="pt-BR" dirty="0"/>
              <a:t>Os </a:t>
            </a:r>
            <a:r>
              <a:rPr lang="pt-BR" b="1" dirty="0"/>
              <a:t>sinais de pontuação </a:t>
            </a:r>
            <a:r>
              <a:rPr lang="pt-BR" dirty="0"/>
              <a:t>servem para estruturar as frases, marcar pausas e entonações e são empregados de acordo com as necessidades de expressão dos escritores, de modo que dê sentido e clareza ao texto.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426357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EE051-5331-446F-A8BD-6E682486694C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/>
          <a:lstStyle/>
          <a:p>
            <a:pPr algn="ctr"/>
            <a:r>
              <a:rPr lang="pt-BR" dirty="0"/>
              <a:t>Uso estilístico da pontuação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B6EC56-5BF4-4EC2-83ED-8D9A833D1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429" y="2205112"/>
            <a:ext cx="9622972" cy="3346602"/>
          </a:xfrm>
        </p:spPr>
        <p:txBody>
          <a:bodyPr>
            <a:normAutofit/>
          </a:bodyPr>
          <a:lstStyle/>
          <a:p>
            <a:r>
              <a:rPr lang="pt-BR" dirty="0"/>
              <a:t>O uso estilístico de diferentes recursos da língua portuguesa, como a pontuação, não é erro gramatical. </a:t>
            </a:r>
          </a:p>
          <a:p>
            <a:r>
              <a:rPr lang="pt-BR" dirty="0"/>
              <a:t>Para que um escritor possa criar efeitos expressivos em seus textos, desviando-se, muitas vezes, da norma gramatical, é preciso que ele tenha muito conhecimento da língua na qual escreve. O uso que faz dos recursos linguísticos é proposital, pois visa criar efeitos de sentido.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8º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3016389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464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 Unidade 5</vt:lpstr>
      <vt:lpstr>Artigo de opinião</vt:lpstr>
      <vt:lpstr>A coesão em textos argumentativos</vt:lpstr>
      <vt:lpstr>Complementos verbais</vt:lpstr>
      <vt:lpstr>Folheto</vt:lpstr>
      <vt:lpstr>Pontuação</vt:lpstr>
      <vt:lpstr>Uso estilístico da pontuação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148</cp:revision>
  <dcterms:created xsi:type="dcterms:W3CDTF">2019-02-21T18:53:00Z</dcterms:created>
  <dcterms:modified xsi:type="dcterms:W3CDTF">2023-06-13T19:20:29Z</dcterms:modified>
</cp:coreProperties>
</file>