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272" r:id="rId3"/>
    <p:sldId id="257" r:id="rId4"/>
    <p:sldId id="258" r:id="rId5"/>
    <p:sldId id="267" r:id="rId6"/>
    <p:sldId id="270" r:id="rId7"/>
    <p:sldId id="269" r:id="rId8"/>
    <p:sldId id="271" r:id="rId9"/>
    <p:sldId id="263" r:id="rId10"/>
    <p:sldId id="264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15" clrIdx="0"/>
  <p:cmAuthor id="2" name="Lilian Semenichin Nogueira" initials="LSN" lastIdx="4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88673" autoAdjust="0"/>
  </p:normalViewPr>
  <p:slideViewPr>
    <p:cSldViewPr snapToGrid="0">
      <p:cViewPr varScale="1">
        <p:scale>
          <a:sx n="64" d="100"/>
          <a:sy n="64" d="100"/>
        </p:scale>
        <p:origin x="9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Implícita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Quando um texto dialoga com outro, quer na sua temática ou na estrutura, sem explicitar a referência.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Explícita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Quando um texto faz uma referência direta a outro texto, citando-o.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1C0AAF4F-496A-4A6A-940F-479F11554737}" type="pres">
      <dgm:prSet presAssocID="{C7334CC2-595E-4977-9023-24F256F95D16}" presName="linear" presStyleCnt="0">
        <dgm:presLayoutVars>
          <dgm:animLvl val="lvl"/>
          <dgm:resizeHandles val="exact"/>
        </dgm:presLayoutVars>
      </dgm:prSet>
      <dgm:spPr/>
    </dgm:pt>
    <dgm:pt modelId="{EE1ED3D8-B63F-4C65-BA3C-EB0F307D85B8}" type="pres">
      <dgm:prSet presAssocID="{CC4BF32C-EB97-40B0-8369-6C8C5C3D0A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226E7CB-214D-494C-82A8-10A1F7DBE622}" type="pres">
      <dgm:prSet presAssocID="{CC4BF32C-EB97-40B0-8369-6C8C5C3D0A37}" presName="childText" presStyleLbl="revTx" presStyleIdx="0" presStyleCnt="2">
        <dgm:presLayoutVars>
          <dgm:bulletEnabled val="1"/>
        </dgm:presLayoutVars>
      </dgm:prSet>
      <dgm:spPr/>
    </dgm:pt>
    <dgm:pt modelId="{54F08379-490A-4DC5-BC85-747F29B1F08C}" type="pres">
      <dgm:prSet presAssocID="{3F139636-21F7-4D9D-9A52-F6F00F082B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BF5B8BA-F3E3-490D-AA8F-E61F867E8EBD}" type="pres">
      <dgm:prSet presAssocID="{3F139636-21F7-4D9D-9A52-F6F00F082B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04BD1A-562F-4587-A36D-142F83EDB546}" type="presOf" srcId="{A3996699-C4C5-49EB-B704-FE3E17879177}" destId="{3226E7CB-214D-494C-82A8-10A1F7DBE622}" srcOrd="0" destOrd="0" presId="urn:microsoft.com/office/officeart/2005/8/layout/vList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F043E094-7FB7-4979-B3FB-0CF614ED033D}" type="presOf" srcId="{C7334CC2-595E-4977-9023-24F256F95D16}" destId="{1C0AAF4F-496A-4A6A-940F-479F11554737}" srcOrd="0" destOrd="0" presId="urn:microsoft.com/office/officeart/2005/8/layout/vList2"/>
    <dgm:cxn modelId="{1DDE94B3-7E3D-4C53-AA3E-B8788DA45651}" type="presOf" srcId="{CC4BF32C-EB97-40B0-8369-6C8C5C3D0A37}" destId="{EE1ED3D8-B63F-4C65-BA3C-EB0F307D85B8}" srcOrd="0" destOrd="0" presId="urn:microsoft.com/office/officeart/2005/8/layout/vList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AD7716DC-51B3-444E-AFDA-8B143CA649A1}" type="presOf" srcId="{572F2A94-AB23-4814-9304-756E06CD0F06}" destId="{4BF5B8BA-F3E3-490D-AA8F-E61F867E8EBD}" srcOrd="0" destOrd="0" presId="urn:microsoft.com/office/officeart/2005/8/layout/vList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1EFDC7FE-2FF2-420D-A078-419DFA8447C0}" type="presOf" srcId="{3F139636-21F7-4D9D-9A52-F6F00F082B46}" destId="{54F08379-490A-4DC5-BC85-747F29B1F08C}" srcOrd="0" destOrd="0" presId="urn:microsoft.com/office/officeart/2005/8/layout/vList2"/>
    <dgm:cxn modelId="{9D617F92-12D5-4B15-8B75-AEDA900A9FE1}" type="presParOf" srcId="{1C0AAF4F-496A-4A6A-940F-479F11554737}" destId="{EE1ED3D8-B63F-4C65-BA3C-EB0F307D85B8}" srcOrd="0" destOrd="0" presId="urn:microsoft.com/office/officeart/2005/8/layout/vList2"/>
    <dgm:cxn modelId="{5C8FE9AB-73BB-43A9-BE2F-69EF74BBAD90}" type="presParOf" srcId="{1C0AAF4F-496A-4A6A-940F-479F11554737}" destId="{3226E7CB-214D-494C-82A8-10A1F7DBE622}" srcOrd="1" destOrd="0" presId="urn:microsoft.com/office/officeart/2005/8/layout/vList2"/>
    <dgm:cxn modelId="{498E1A41-74BB-445A-849A-59F0D9CFEF5E}" type="presParOf" srcId="{1C0AAF4F-496A-4A6A-940F-479F11554737}" destId="{54F08379-490A-4DC5-BC85-747F29B1F08C}" srcOrd="2" destOrd="0" presId="urn:microsoft.com/office/officeart/2005/8/layout/vList2"/>
    <dgm:cxn modelId="{4C28612C-A2F3-4B54-996C-52C5FD56EBB7}" type="presParOf" srcId="{1C0AAF4F-496A-4A6A-940F-479F11554737}" destId="{4BF5B8BA-F3E3-490D-AA8F-E61F867E8E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865EBE-44C2-45A8-8D95-2269471C733D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38AE016-0E33-49AE-AB09-8B36DBF340A8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pt-BR" dirty="0"/>
            <a:t>Quando não sabemos quem pratica a ação.</a:t>
          </a:r>
        </a:p>
      </dgm:t>
    </dgm:pt>
    <dgm:pt modelId="{BC2157C4-29B6-4B9E-A5FF-85D166836208}" type="parTrans" cxnId="{BEE250C6-631F-4446-A330-310EC5B14183}">
      <dgm:prSet/>
      <dgm:spPr/>
      <dgm:t>
        <a:bodyPr/>
        <a:lstStyle/>
        <a:p>
          <a:endParaRPr lang="pt-BR"/>
        </a:p>
      </dgm:t>
    </dgm:pt>
    <dgm:pt modelId="{DF212814-EB16-47CA-BBA8-51D4470FE116}" type="sibTrans" cxnId="{BEE250C6-631F-4446-A330-310EC5B14183}">
      <dgm:prSet/>
      <dgm:spPr/>
      <dgm:t>
        <a:bodyPr/>
        <a:lstStyle/>
        <a:p>
          <a:endParaRPr lang="pt-BR"/>
        </a:p>
      </dgm:t>
    </dgm:pt>
    <dgm:pt modelId="{D57EA32D-9483-4FBA-8C96-3C2191D81070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t"/>
        <a:lstStyle/>
        <a:p>
          <a:pPr algn="l"/>
          <a:r>
            <a:rPr lang="pt-BR" dirty="0"/>
            <a:t>Quando não queremos, intencionalmente, esclarecer quem a pratica.</a:t>
          </a:r>
        </a:p>
      </dgm:t>
    </dgm:pt>
    <dgm:pt modelId="{8400F5AA-B1D0-497B-A9C1-CD7F673E8BE4}" type="parTrans" cxnId="{FA73A1F8-298D-4F6F-B96A-5517D08357C1}">
      <dgm:prSet/>
      <dgm:spPr/>
      <dgm:t>
        <a:bodyPr/>
        <a:lstStyle/>
        <a:p>
          <a:endParaRPr lang="pt-BR"/>
        </a:p>
      </dgm:t>
    </dgm:pt>
    <dgm:pt modelId="{8B64475D-F561-49CD-9F25-EAB1C671AD90}" type="sibTrans" cxnId="{FA73A1F8-298D-4F6F-B96A-5517D08357C1}">
      <dgm:prSet/>
      <dgm:spPr/>
      <dgm:t>
        <a:bodyPr/>
        <a:lstStyle/>
        <a:p>
          <a:endParaRPr lang="pt-BR"/>
        </a:p>
      </dgm:t>
    </dgm:pt>
    <dgm:pt modelId="{936AB75F-DEF2-4863-93E4-405343F439DE}" type="pres">
      <dgm:prSet presAssocID="{46865EBE-44C2-45A8-8D95-2269471C73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E391DC-E654-49FC-9EAC-11C7A86D99D7}" type="pres">
      <dgm:prSet presAssocID="{B38AE016-0E33-49AE-AB09-8B36DBF340A8}" presName="vertOne" presStyleCnt="0"/>
      <dgm:spPr/>
    </dgm:pt>
    <dgm:pt modelId="{99CDADF6-531E-4D9D-80B9-51C731B9BBBF}" type="pres">
      <dgm:prSet presAssocID="{B38AE016-0E33-49AE-AB09-8B36DBF340A8}" presName="txOne" presStyleLbl="node0" presStyleIdx="0" presStyleCnt="2" custScaleY="51625">
        <dgm:presLayoutVars>
          <dgm:chPref val="3"/>
        </dgm:presLayoutVars>
      </dgm:prSet>
      <dgm:spPr/>
    </dgm:pt>
    <dgm:pt modelId="{5DFA3B3E-EE78-4E79-B973-7A7A18EDA159}" type="pres">
      <dgm:prSet presAssocID="{B38AE016-0E33-49AE-AB09-8B36DBF340A8}" presName="horzOne" presStyleCnt="0"/>
      <dgm:spPr/>
    </dgm:pt>
    <dgm:pt modelId="{D8B03678-ACD7-4004-8C2A-DCFCB054FEDC}" type="pres">
      <dgm:prSet presAssocID="{DF212814-EB16-47CA-BBA8-51D4470FE116}" presName="sibSpaceOne" presStyleCnt="0"/>
      <dgm:spPr/>
    </dgm:pt>
    <dgm:pt modelId="{4E7C1F26-01D8-4BCC-A3E9-3286E306E0ED}" type="pres">
      <dgm:prSet presAssocID="{D57EA32D-9483-4FBA-8C96-3C2191D81070}" presName="vertOne" presStyleCnt="0"/>
      <dgm:spPr/>
    </dgm:pt>
    <dgm:pt modelId="{E8206C98-C81E-491C-A3D3-BD9A9D9A0728}" type="pres">
      <dgm:prSet presAssocID="{D57EA32D-9483-4FBA-8C96-3C2191D81070}" presName="txOne" presStyleLbl="node0" presStyleIdx="1" presStyleCnt="2" custScaleY="51598">
        <dgm:presLayoutVars>
          <dgm:chPref val="3"/>
        </dgm:presLayoutVars>
      </dgm:prSet>
      <dgm:spPr/>
    </dgm:pt>
    <dgm:pt modelId="{0DF040E7-627B-47CF-B022-EB36D5137E5D}" type="pres">
      <dgm:prSet presAssocID="{D57EA32D-9483-4FBA-8C96-3C2191D81070}" presName="horzOne" presStyleCnt="0"/>
      <dgm:spPr/>
    </dgm:pt>
  </dgm:ptLst>
  <dgm:cxnLst>
    <dgm:cxn modelId="{D9C8840D-3D35-4020-8FB8-43869401E8C8}" type="presOf" srcId="{46865EBE-44C2-45A8-8D95-2269471C733D}" destId="{936AB75F-DEF2-4863-93E4-405343F439DE}" srcOrd="0" destOrd="0" presId="urn:microsoft.com/office/officeart/2005/8/layout/hierarchy4"/>
    <dgm:cxn modelId="{2AD6F348-16B6-4758-B751-6EA90B8A19F7}" type="presOf" srcId="{B38AE016-0E33-49AE-AB09-8B36DBF340A8}" destId="{99CDADF6-531E-4D9D-80B9-51C731B9BBBF}" srcOrd="0" destOrd="0" presId="urn:microsoft.com/office/officeart/2005/8/layout/hierarchy4"/>
    <dgm:cxn modelId="{BEE250C6-631F-4446-A330-310EC5B14183}" srcId="{46865EBE-44C2-45A8-8D95-2269471C733D}" destId="{B38AE016-0E33-49AE-AB09-8B36DBF340A8}" srcOrd="0" destOrd="0" parTransId="{BC2157C4-29B6-4B9E-A5FF-85D166836208}" sibTransId="{DF212814-EB16-47CA-BBA8-51D4470FE116}"/>
    <dgm:cxn modelId="{C674D7F1-AA19-411A-95B4-8B75F9DDC5C9}" type="presOf" srcId="{D57EA32D-9483-4FBA-8C96-3C2191D81070}" destId="{E8206C98-C81E-491C-A3D3-BD9A9D9A0728}" srcOrd="0" destOrd="0" presId="urn:microsoft.com/office/officeart/2005/8/layout/hierarchy4"/>
    <dgm:cxn modelId="{FA73A1F8-298D-4F6F-B96A-5517D08357C1}" srcId="{46865EBE-44C2-45A8-8D95-2269471C733D}" destId="{D57EA32D-9483-4FBA-8C96-3C2191D81070}" srcOrd="1" destOrd="0" parTransId="{8400F5AA-B1D0-497B-A9C1-CD7F673E8BE4}" sibTransId="{8B64475D-F561-49CD-9F25-EAB1C671AD90}"/>
    <dgm:cxn modelId="{39A63DC1-B891-4BA0-962E-563B7BB1FD57}" type="presParOf" srcId="{936AB75F-DEF2-4863-93E4-405343F439DE}" destId="{8EE391DC-E654-49FC-9EAC-11C7A86D99D7}" srcOrd="0" destOrd="0" presId="urn:microsoft.com/office/officeart/2005/8/layout/hierarchy4"/>
    <dgm:cxn modelId="{EA233758-92BA-4C00-92C7-FDE6D648B9AD}" type="presParOf" srcId="{8EE391DC-E654-49FC-9EAC-11C7A86D99D7}" destId="{99CDADF6-531E-4D9D-80B9-51C731B9BBBF}" srcOrd="0" destOrd="0" presId="urn:microsoft.com/office/officeart/2005/8/layout/hierarchy4"/>
    <dgm:cxn modelId="{4199140E-4CBB-4B41-A2FB-B0648CB53A88}" type="presParOf" srcId="{8EE391DC-E654-49FC-9EAC-11C7A86D99D7}" destId="{5DFA3B3E-EE78-4E79-B973-7A7A18EDA159}" srcOrd="1" destOrd="0" presId="urn:microsoft.com/office/officeart/2005/8/layout/hierarchy4"/>
    <dgm:cxn modelId="{41521427-5FD1-4571-B4B3-3BE3B564E99F}" type="presParOf" srcId="{936AB75F-DEF2-4863-93E4-405343F439DE}" destId="{D8B03678-ACD7-4004-8C2A-DCFCB054FEDC}" srcOrd="1" destOrd="0" presId="urn:microsoft.com/office/officeart/2005/8/layout/hierarchy4"/>
    <dgm:cxn modelId="{4C190C36-E44C-4CE8-AFB0-3799BA3130FC}" type="presParOf" srcId="{936AB75F-DEF2-4863-93E4-405343F439DE}" destId="{4E7C1F26-01D8-4BCC-A3E9-3286E306E0ED}" srcOrd="2" destOrd="0" presId="urn:microsoft.com/office/officeart/2005/8/layout/hierarchy4"/>
    <dgm:cxn modelId="{4208C56C-495C-4042-B460-1AC4DB317132}" type="presParOf" srcId="{4E7C1F26-01D8-4BCC-A3E9-3286E306E0ED}" destId="{E8206C98-C81E-491C-A3D3-BD9A9D9A0728}" srcOrd="0" destOrd="0" presId="urn:microsoft.com/office/officeart/2005/8/layout/hierarchy4"/>
    <dgm:cxn modelId="{7509875C-61CA-4B11-83C1-AF5EBA1B3B9E}" type="presParOf" srcId="{4E7C1F26-01D8-4BCC-A3E9-3286E306E0ED}" destId="{0DF040E7-627B-47CF-B022-EB36D5137E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Simples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Apresenta apenas um núcleo.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Ex.: </a:t>
          </a:r>
          <a:r>
            <a:rPr lang="pt-BR" sz="2400" b="1" dirty="0"/>
            <a:t>Seu Ernesto</a:t>
          </a:r>
          <a:r>
            <a:rPr lang="pt-BR" sz="2400" dirty="0"/>
            <a:t> escutou muitas histórias sobre o fantasma do casarão.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Composto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Apresenta dois ou mais núcleos.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Ex.: </a:t>
          </a:r>
          <a:r>
            <a:rPr lang="pt-BR" sz="2400" b="1" dirty="0"/>
            <a:t>Quico</a:t>
          </a:r>
          <a:r>
            <a:rPr lang="pt-BR" sz="2400" dirty="0"/>
            <a:t>, </a:t>
          </a:r>
          <a:r>
            <a:rPr lang="pt-BR" sz="2400" b="1" dirty="0"/>
            <a:t>Cláudia</a:t>
          </a:r>
          <a:r>
            <a:rPr lang="pt-BR" sz="2400" dirty="0"/>
            <a:t> e </a:t>
          </a:r>
          <a:r>
            <a:rPr lang="pt-BR" sz="2400" b="1" dirty="0"/>
            <a:t>Marcelo</a:t>
          </a:r>
          <a:r>
            <a:rPr lang="pt-BR" sz="2400" dirty="0"/>
            <a:t> foram passar férias em uma ilha cheia de mistérios.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4D024E05-D3EC-4229-AE9B-28A7BBDAC54D}" type="presOf" srcId="{62884786-53BA-45FF-89A5-56926784BF4B}" destId="{8B4AEFE2-CEE0-41B2-8AF1-9D584E3B2AE7}" srcOrd="0" destOrd="0" presId="urn:microsoft.com/office/officeart/2005/8/layout/lProcess2"/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BC2C79D9-9FDE-46CE-B2D4-23B642041FB3}" type="presOf" srcId="{61092C81-1A07-4662-9BA6-4A906EEBC93B}" destId="{54BCE78E-D6AD-490E-BBF9-4CB259292A6D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917BBCF6-5473-48C7-BFA0-F4BFAFD08FF1}" type="presParOf" srcId="{2B79F0AF-606E-4DF6-855C-797B37B907BC}" destId="{1BA14A97-76C6-4D28-816D-5E79B01F10D8}" srcOrd="1" destOrd="0" presId="urn:microsoft.com/office/officeart/2005/8/layout/lProcess2"/>
    <dgm:cxn modelId="{48C39A09-1187-46A9-9683-CC95B343886D}" type="presParOf" srcId="{2B79F0AF-606E-4DF6-855C-797B37B907BC}" destId="{8B4AEFE2-CEE0-41B2-8AF1-9D584E3B2AE7}" srcOrd="2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  <dgm:cxn modelId="{1BF0AF3A-4F28-4B48-98C6-5A6B7B72C524}" type="presParOf" srcId="{3ED2605D-E6EB-4CA9-941B-F05F4DDE4AEC}" destId="{B6482FC9-44AA-4BCA-B13A-DF414450AFEB}" srcOrd="1" destOrd="0" presId="urn:microsoft.com/office/officeart/2005/8/layout/lProcess2"/>
    <dgm:cxn modelId="{EEBAC9D7-2857-4A34-9D3D-74D779A7A1FB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Desinencial ou elíptico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700" dirty="0"/>
            <a:t>Não está expresso na oração, mas é identificável na desinência verbal ou no contexto.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</a:t>
          </a:r>
          <a:r>
            <a:rPr lang="pt-BR" b="1" dirty="0"/>
            <a:t>Saímos</a:t>
          </a:r>
          <a:r>
            <a:rPr lang="pt-BR" dirty="0"/>
            <a:t> em busca de aventuras.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Indeterminado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700" dirty="0"/>
            <a:t>Não se sabe quem praticou a ação do verbo</a:t>
          </a:r>
          <a:r>
            <a:rPr lang="pt-BR" sz="2500" dirty="0"/>
            <a:t>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/>
            <a:t>Ex.: </a:t>
          </a:r>
          <a:r>
            <a:rPr lang="pt-BR" b="1" dirty="0"/>
            <a:t>Acredita-se</a:t>
          </a:r>
          <a:r>
            <a:rPr lang="pt-BR" dirty="0"/>
            <a:t> na existência de seres sobrenaturais.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 custScaleY="160179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 custScaleY="160549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E1AD6406-612A-4E73-82BA-6E1F358B1588}" type="presOf" srcId="{3F139636-21F7-4D9D-9A52-F6F00F082B46}" destId="{30693CC0-1274-4719-BE8F-6E2A16A5E0B0}" srcOrd="0" destOrd="0" presId="urn:microsoft.com/office/officeart/2005/8/layout/lProcess2"/>
    <dgm:cxn modelId="{50692A0B-4CE7-4DF3-93E7-A238E05EF967}" type="presOf" srcId="{62884786-53BA-45FF-89A5-56926784BF4B}" destId="{8B4AEFE2-CEE0-41B2-8AF1-9D584E3B2AE7}" srcOrd="0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CDC1EF32-7B9E-4880-8A7C-2C98C8B8C59C}" type="presOf" srcId="{61092C81-1A07-4662-9BA6-4A906EEBC93B}" destId="{54BCE78E-D6AD-490E-BBF9-4CB259292A6D}" srcOrd="0" destOrd="0" presId="urn:microsoft.com/office/officeart/2005/8/layout/lProcess2"/>
    <dgm:cxn modelId="{EB48F83E-15C7-4178-945C-6242D43E580B}" type="presOf" srcId="{CC4BF32C-EB97-40B0-8369-6C8C5C3D0A37}" destId="{41E1C3A8-BCCF-4167-8F25-32E319A22C2E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969E1F88-A177-4549-AE46-24DD050D216B}" type="presOf" srcId="{3F139636-21F7-4D9D-9A52-F6F00F082B46}" destId="{21753F13-9DF2-4CBC-982C-6A8A3C47DE27}" srcOrd="1" destOrd="0" presId="urn:microsoft.com/office/officeart/2005/8/layout/lProcess2"/>
    <dgm:cxn modelId="{5E0D928A-04C4-4BBB-9189-D5D546724037}" type="presOf" srcId="{A3996699-C4C5-49EB-B704-FE3E17879177}" destId="{0F3CE5EC-ECF0-4B1A-BBEC-28BFDD1EBC89}" srcOrd="0" destOrd="0" presId="urn:microsoft.com/office/officeart/2005/8/layout/lProcess2"/>
    <dgm:cxn modelId="{074A72CC-374A-424F-98F7-1D40B3A3938C}" type="presOf" srcId="{C7334CC2-595E-4977-9023-24F256F95D16}" destId="{3304AE23-9C3D-40E4-8667-5F7AA4DF117B}" srcOrd="0" destOrd="0" presId="urn:microsoft.com/office/officeart/2005/8/layout/lProcess2"/>
    <dgm:cxn modelId="{3D84B1D1-AE26-4036-9611-9BADE182FAFC}" type="presOf" srcId="{572F2A94-AB23-4814-9304-756E06CD0F06}" destId="{BC1AE78F-FD35-41EB-AEC8-E5F3F3CED2E2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450822E9-9EF7-4043-8ED3-A0B368EAA81C}" type="presOf" srcId="{CC4BF32C-EB97-40B0-8369-6C8C5C3D0A37}" destId="{A13C8866-5B62-4BDB-BBF2-DE40092D29A9}" srcOrd="1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E3F0C658-E31F-47CD-9B50-63F2B275F338}" type="presParOf" srcId="{3304AE23-9C3D-40E4-8667-5F7AA4DF117B}" destId="{EA9ECB81-5257-401E-8FEE-26F2D9B4E3E5}" srcOrd="0" destOrd="0" presId="urn:microsoft.com/office/officeart/2005/8/layout/lProcess2"/>
    <dgm:cxn modelId="{7BAF9BED-F860-4840-9CD0-8ACC6C01B8B5}" type="presParOf" srcId="{EA9ECB81-5257-401E-8FEE-26F2D9B4E3E5}" destId="{41E1C3A8-BCCF-4167-8F25-32E319A22C2E}" srcOrd="0" destOrd="0" presId="urn:microsoft.com/office/officeart/2005/8/layout/lProcess2"/>
    <dgm:cxn modelId="{15EF4570-0624-426B-A67A-9AB774873B79}" type="presParOf" srcId="{EA9ECB81-5257-401E-8FEE-26F2D9B4E3E5}" destId="{A13C8866-5B62-4BDB-BBF2-DE40092D29A9}" srcOrd="1" destOrd="0" presId="urn:microsoft.com/office/officeart/2005/8/layout/lProcess2"/>
    <dgm:cxn modelId="{3FE40289-D1D9-439C-9976-397350A5D4ED}" type="presParOf" srcId="{EA9ECB81-5257-401E-8FEE-26F2D9B4E3E5}" destId="{7BD5A8B4-8F3F-4DFE-9338-DA0B789B5F48}" srcOrd="2" destOrd="0" presId="urn:microsoft.com/office/officeart/2005/8/layout/lProcess2"/>
    <dgm:cxn modelId="{63865DDF-F733-4FB8-A215-FE288D329462}" type="presParOf" srcId="{7BD5A8B4-8F3F-4DFE-9338-DA0B789B5F48}" destId="{2B79F0AF-606E-4DF6-855C-797B37B907BC}" srcOrd="0" destOrd="0" presId="urn:microsoft.com/office/officeart/2005/8/layout/lProcess2"/>
    <dgm:cxn modelId="{6E5EFBAB-9176-40B0-AEDF-E04A71A71D58}" type="presParOf" srcId="{2B79F0AF-606E-4DF6-855C-797B37B907BC}" destId="{0F3CE5EC-ECF0-4B1A-BBEC-28BFDD1EBC89}" srcOrd="0" destOrd="0" presId="urn:microsoft.com/office/officeart/2005/8/layout/lProcess2"/>
    <dgm:cxn modelId="{ABA53579-9DB1-470D-869D-76E842C56EB8}" type="presParOf" srcId="{2B79F0AF-606E-4DF6-855C-797B37B907BC}" destId="{1BA14A97-76C6-4D28-816D-5E79B01F10D8}" srcOrd="1" destOrd="0" presId="urn:microsoft.com/office/officeart/2005/8/layout/lProcess2"/>
    <dgm:cxn modelId="{876FD298-CDAC-4810-AD9D-588F1E90F08F}" type="presParOf" srcId="{2B79F0AF-606E-4DF6-855C-797B37B907BC}" destId="{8B4AEFE2-CEE0-41B2-8AF1-9D584E3B2AE7}" srcOrd="2" destOrd="0" presId="urn:microsoft.com/office/officeart/2005/8/layout/lProcess2"/>
    <dgm:cxn modelId="{C1D666B2-CEDE-4AB6-8197-AE9E8A524575}" type="presParOf" srcId="{3304AE23-9C3D-40E4-8667-5F7AA4DF117B}" destId="{DFD5204B-580B-476F-A39E-C2AA98FED6F8}" srcOrd="1" destOrd="0" presId="urn:microsoft.com/office/officeart/2005/8/layout/lProcess2"/>
    <dgm:cxn modelId="{950BB52F-AB4A-4176-8C85-EEF046D629EF}" type="presParOf" srcId="{3304AE23-9C3D-40E4-8667-5F7AA4DF117B}" destId="{9CD37DCC-0CCA-4541-B0AD-AD84F680E09A}" srcOrd="2" destOrd="0" presId="urn:microsoft.com/office/officeart/2005/8/layout/lProcess2"/>
    <dgm:cxn modelId="{96A0E91C-A836-47EB-A258-3CB8DEB7494E}" type="presParOf" srcId="{9CD37DCC-0CCA-4541-B0AD-AD84F680E09A}" destId="{30693CC0-1274-4719-BE8F-6E2A16A5E0B0}" srcOrd="0" destOrd="0" presId="urn:microsoft.com/office/officeart/2005/8/layout/lProcess2"/>
    <dgm:cxn modelId="{CBAD158F-ADD2-43B6-85AF-4FBE9DB7B6E1}" type="presParOf" srcId="{9CD37DCC-0CCA-4541-B0AD-AD84F680E09A}" destId="{21753F13-9DF2-4CBC-982C-6A8A3C47DE27}" srcOrd="1" destOrd="0" presId="urn:microsoft.com/office/officeart/2005/8/layout/lProcess2"/>
    <dgm:cxn modelId="{1D0AD962-AAAA-4CF1-ACCD-9FADB4737601}" type="presParOf" srcId="{9CD37DCC-0CCA-4541-B0AD-AD84F680E09A}" destId="{CF6A7024-97C5-42AB-8B32-0021F53CF103}" srcOrd="2" destOrd="0" presId="urn:microsoft.com/office/officeart/2005/8/layout/lProcess2"/>
    <dgm:cxn modelId="{E7710079-1A35-4065-83AF-F655294D9825}" type="presParOf" srcId="{CF6A7024-97C5-42AB-8B32-0021F53CF103}" destId="{3ED2605D-E6EB-4CA9-941B-F05F4DDE4AEC}" srcOrd="0" destOrd="0" presId="urn:microsoft.com/office/officeart/2005/8/layout/lProcess2"/>
    <dgm:cxn modelId="{1620B7A7-0E4B-451F-82BE-B7469DBFD856}" type="presParOf" srcId="{3ED2605D-E6EB-4CA9-941B-F05F4DDE4AEC}" destId="{BC1AE78F-FD35-41EB-AEC8-E5F3F3CED2E2}" srcOrd="0" destOrd="0" presId="urn:microsoft.com/office/officeart/2005/8/layout/lProcess2"/>
    <dgm:cxn modelId="{0EBCFF46-5184-4520-B916-8FCC14757232}" type="presParOf" srcId="{3ED2605D-E6EB-4CA9-941B-F05F4DDE4AEC}" destId="{B6482FC9-44AA-4BCA-B13A-DF414450AFEB}" srcOrd="1" destOrd="0" presId="urn:microsoft.com/office/officeart/2005/8/layout/lProcess2"/>
    <dgm:cxn modelId="{D3DFA9E5-7142-4252-8AED-B69AEC8D1E7F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ED3D8-B63F-4C65-BA3C-EB0F307D85B8}">
      <dsp:nvSpPr>
        <dsp:cNvPr id="0" name=""/>
        <dsp:cNvSpPr/>
      </dsp:nvSpPr>
      <dsp:spPr>
        <a:xfrm>
          <a:off x="0" y="159781"/>
          <a:ext cx="10515600" cy="921375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Implícita</a:t>
          </a:r>
        </a:p>
      </dsp:txBody>
      <dsp:txXfrm>
        <a:off x="44978" y="204759"/>
        <a:ext cx="10425644" cy="831419"/>
      </dsp:txXfrm>
    </dsp:sp>
    <dsp:sp modelId="{3226E7CB-214D-494C-82A8-10A1F7DBE622}">
      <dsp:nvSpPr>
        <dsp:cNvPr id="0" name=""/>
        <dsp:cNvSpPr/>
      </dsp:nvSpPr>
      <dsp:spPr>
        <a:xfrm>
          <a:off x="0" y="1081156"/>
          <a:ext cx="10515600" cy="10945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500" kern="1200" dirty="0"/>
            <a:t>Quando um texto dialoga com outro, quer na sua temática ou na estrutura, sem explicitar a referência. </a:t>
          </a:r>
        </a:p>
      </dsp:txBody>
      <dsp:txXfrm>
        <a:off x="0" y="1081156"/>
        <a:ext cx="10515600" cy="1094512"/>
      </dsp:txXfrm>
    </dsp:sp>
    <dsp:sp modelId="{54F08379-490A-4DC5-BC85-747F29B1F08C}">
      <dsp:nvSpPr>
        <dsp:cNvPr id="0" name=""/>
        <dsp:cNvSpPr/>
      </dsp:nvSpPr>
      <dsp:spPr>
        <a:xfrm>
          <a:off x="0" y="2175669"/>
          <a:ext cx="10515600" cy="921375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Explícita</a:t>
          </a:r>
        </a:p>
      </dsp:txBody>
      <dsp:txXfrm>
        <a:off x="44978" y="2220647"/>
        <a:ext cx="10425644" cy="831419"/>
      </dsp:txXfrm>
    </dsp:sp>
    <dsp:sp modelId="{4BF5B8BA-F3E3-490D-AA8F-E61F867E8EBD}">
      <dsp:nvSpPr>
        <dsp:cNvPr id="0" name=""/>
        <dsp:cNvSpPr/>
      </dsp:nvSpPr>
      <dsp:spPr>
        <a:xfrm>
          <a:off x="0" y="3097044"/>
          <a:ext cx="10515600" cy="109451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3387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500" kern="1200" dirty="0"/>
            <a:t>Quando um texto faz uma referência direta a outro texto, citando-o.</a:t>
          </a:r>
        </a:p>
      </dsp:txBody>
      <dsp:txXfrm>
        <a:off x="0" y="3097044"/>
        <a:ext cx="10515600" cy="1094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DADF6-531E-4D9D-80B9-51C731B9BBBF}">
      <dsp:nvSpPr>
        <dsp:cNvPr id="0" name=""/>
        <dsp:cNvSpPr/>
      </dsp:nvSpPr>
      <dsp:spPr>
        <a:xfrm>
          <a:off x="3248" y="970359"/>
          <a:ext cx="4356395" cy="20711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Quando não sabemos quem pratica a ação.</a:t>
          </a:r>
        </a:p>
      </dsp:txBody>
      <dsp:txXfrm>
        <a:off x="63909" y="1031020"/>
        <a:ext cx="4235073" cy="1949780"/>
      </dsp:txXfrm>
    </dsp:sp>
    <dsp:sp modelId="{E8206C98-C81E-491C-A3D3-BD9A9D9A0728}">
      <dsp:nvSpPr>
        <dsp:cNvPr id="0" name=""/>
        <dsp:cNvSpPr/>
      </dsp:nvSpPr>
      <dsp:spPr>
        <a:xfrm>
          <a:off x="5091518" y="970359"/>
          <a:ext cx="4356395" cy="20700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Quando não queremos, intencionalmente, esclarecer quem a pratica.</a:t>
          </a:r>
        </a:p>
      </dsp:txBody>
      <dsp:txXfrm>
        <a:off x="5152147" y="1030988"/>
        <a:ext cx="4235137" cy="1948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Simples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Apresenta apenas um núcleo.</a:t>
          </a:r>
        </a:p>
      </dsp:txBody>
      <dsp:txXfrm>
        <a:off x="549958" y="1345103"/>
        <a:ext cx="3973295" cy="1235133"/>
      </dsp:txXfrm>
    </dsp:sp>
    <dsp:sp modelId="{8B4AEFE2-CEE0-41B2-8AF1-9D584E3B2AE7}">
      <dsp:nvSpPr>
        <dsp:cNvPr id="0" name=""/>
        <dsp:cNvSpPr/>
      </dsp:nvSpPr>
      <dsp:spPr>
        <a:xfrm>
          <a:off x="511531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Ex.: </a:t>
          </a:r>
          <a:r>
            <a:rPr lang="pt-BR" sz="2400" b="1" kern="1200" dirty="0"/>
            <a:t>Seu Ernesto</a:t>
          </a:r>
          <a:r>
            <a:rPr lang="pt-BR" sz="2400" kern="1200" dirty="0"/>
            <a:t> escutou muitas histórias sobre o fantasma do casarão.</a:t>
          </a:r>
        </a:p>
      </dsp:txBody>
      <dsp:txXfrm>
        <a:off x="549958" y="2858935"/>
        <a:ext cx="3973295" cy="123513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Composto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6676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Apresenta dois ou mais núcleos.</a:t>
          </a:r>
        </a:p>
      </dsp:txBody>
      <dsp:txXfrm>
        <a:off x="5992346" y="1345103"/>
        <a:ext cx="3973295" cy="1235133"/>
      </dsp:txXfrm>
    </dsp:sp>
    <dsp:sp modelId="{54BCE78E-D6AD-490E-BBF9-4CB259292A6D}">
      <dsp:nvSpPr>
        <dsp:cNvPr id="0" name=""/>
        <dsp:cNvSpPr/>
      </dsp:nvSpPr>
      <dsp:spPr>
        <a:xfrm>
          <a:off x="5953919" y="2820508"/>
          <a:ext cx="4050149" cy="131198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Ex.: </a:t>
          </a:r>
          <a:r>
            <a:rPr lang="pt-BR" sz="2400" b="1" kern="1200" dirty="0"/>
            <a:t>Quico</a:t>
          </a:r>
          <a:r>
            <a:rPr lang="pt-BR" sz="2400" kern="1200" dirty="0"/>
            <a:t>, </a:t>
          </a:r>
          <a:r>
            <a:rPr lang="pt-BR" sz="2400" b="1" kern="1200" dirty="0"/>
            <a:t>Cláudia</a:t>
          </a:r>
          <a:r>
            <a:rPr lang="pt-BR" sz="2400" kern="1200" dirty="0"/>
            <a:t> e </a:t>
          </a:r>
          <a:r>
            <a:rPr lang="pt-BR" sz="2400" b="1" kern="1200" dirty="0"/>
            <a:t>Marcelo</a:t>
          </a:r>
          <a:r>
            <a:rPr lang="pt-BR" sz="2400" kern="1200" dirty="0"/>
            <a:t> foram passar férias em uma ilha cheia de mistérios.</a:t>
          </a:r>
        </a:p>
      </dsp:txBody>
      <dsp:txXfrm>
        <a:off x="5992346" y="2858935"/>
        <a:ext cx="3973295" cy="1235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Desinencial ou elíptico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5789"/>
          <a:ext cx="4050149" cy="164361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Não está expresso na oração, mas é identificável na desinência verbal ou no contexto.</a:t>
          </a:r>
        </a:p>
      </dsp:txBody>
      <dsp:txXfrm>
        <a:off x="559671" y="1353929"/>
        <a:ext cx="3953869" cy="1547336"/>
      </dsp:txXfrm>
    </dsp:sp>
    <dsp:sp modelId="{8B4AEFE2-CEE0-41B2-8AF1-9D584E3B2AE7}">
      <dsp:nvSpPr>
        <dsp:cNvPr id="0" name=""/>
        <dsp:cNvSpPr/>
      </dsp:nvSpPr>
      <dsp:spPr>
        <a:xfrm>
          <a:off x="511531" y="3107270"/>
          <a:ext cx="4050149" cy="10261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Ex.: </a:t>
          </a:r>
          <a:r>
            <a:rPr lang="pt-BR" sz="2500" b="1" kern="1200" dirty="0"/>
            <a:t>Saímos</a:t>
          </a:r>
          <a:r>
            <a:rPr lang="pt-BR" sz="2500" kern="1200" dirty="0"/>
            <a:t> em busca de aventuras.</a:t>
          </a:r>
        </a:p>
      </dsp:txBody>
      <dsp:txXfrm>
        <a:off x="541585" y="3137324"/>
        <a:ext cx="3990041" cy="966004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Indeterminado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5796"/>
          <a:ext cx="4050149" cy="164519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Não se sabe quem praticou a ação do verbo</a:t>
          </a:r>
          <a:r>
            <a:rPr lang="pt-BR" sz="2500" kern="1200" dirty="0"/>
            <a:t>.</a:t>
          </a:r>
        </a:p>
      </dsp:txBody>
      <dsp:txXfrm>
        <a:off x="6002105" y="1353982"/>
        <a:ext cx="3953777" cy="1548824"/>
      </dsp:txXfrm>
    </dsp:sp>
    <dsp:sp modelId="{54BCE78E-D6AD-490E-BBF9-4CB259292A6D}">
      <dsp:nvSpPr>
        <dsp:cNvPr id="0" name=""/>
        <dsp:cNvSpPr/>
      </dsp:nvSpPr>
      <dsp:spPr>
        <a:xfrm>
          <a:off x="5953919" y="3108644"/>
          <a:ext cx="4050149" cy="102473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Ex.: </a:t>
          </a:r>
          <a:r>
            <a:rPr lang="pt-BR" sz="2500" b="1" kern="1200" dirty="0"/>
            <a:t>Acredita-se</a:t>
          </a:r>
          <a:r>
            <a:rPr lang="pt-BR" sz="2500" kern="1200" dirty="0"/>
            <a:t> na existência de seres sobrenaturais.</a:t>
          </a:r>
        </a:p>
      </dsp:txBody>
      <dsp:txXfrm>
        <a:off x="5983932" y="3138657"/>
        <a:ext cx="3990123" cy="964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AF45D-7E7E-7740-8075-D24BBD88BB3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925D-AFE2-014C-A47F-F343DD952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1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A243-B278-AF4C-BC10-EED2BE8A6DD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BB89A-4CF2-3045-8911-A466E2733E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7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AAA7-64E2-E64A-B0E7-0297373DD88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56E8-BEDA-C249-A8CC-2C42F4C0F13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CAD-808E-7E43-97A4-7FCC7029AEF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251-A6C3-634A-B1F5-A2C6CA80E8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EF2-A5B6-374D-84CE-CC61A43061E1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F712-4E76-5C45-9E4D-D1491677785C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D336-A4BF-254E-9ED3-A1B9F1FABEFD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419A-AD71-D54D-BBB0-6455876A8F8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533F-CED6-8D49-837C-EC9EF8354F4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478-FD74-5E4A-9A35-0711DD7872E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1A6-A485-7F4C-8CA5-80C52943BF8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A456-E901-7140-92A4-EDF01255FA8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1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6"/>
          <a:stretch/>
        </p:blipFill>
        <p:spPr bwMode="auto">
          <a:xfrm>
            <a:off x="0" y="-15525"/>
            <a:ext cx="12192000" cy="68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1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Oração sem sujeito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57813" y="1931951"/>
            <a:ext cx="10515600" cy="1172756"/>
          </a:xfrm>
        </p:spPr>
        <p:txBody>
          <a:bodyPr/>
          <a:lstStyle/>
          <a:p>
            <a:r>
              <a:rPr lang="pt-BR" dirty="0"/>
              <a:t>Oração cujo predicado não se relaciona ou não é atribuído a nenhum ser. Nessas orações, são empregados verbos impessoais. Ex.: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2" y="3050426"/>
            <a:ext cx="6472766" cy="7592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90" y="4602034"/>
            <a:ext cx="10494335" cy="62604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94" y="3809627"/>
            <a:ext cx="9891225" cy="70289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5" y="5355672"/>
            <a:ext cx="11118194" cy="63663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53167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RobotoBR" pitchFamily="2" charset="0"/>
              </a:rPr>
              <a:t> </a:t>
            </a:r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7509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735162"/>
            <a:ext cx="8029353" cy="4283442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1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41" y="2098954"/>
            <a:ext cx="2441761" cy="3190741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860789" y="5274304"/>
            <a:ext cx="3217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DIAS, Gonçalves. Canção do exílio. In: PONDÉ, Glória M. F.; RICHE, Rosa M. C.; SOBRAL,</a:t>
            </a:r>
          </a:p>
          <a:p>
            <a:r>
              <a:rPr lang="pt-BR" sz="1200" dirty="0"/>
              <a:t>Vera M. M. </a:t>
            </a:r>
            <a:r>
              <a:rPr lang="pt-BR" sz="1200" b="1" dirty="0"/>
              <a:t>Brasil em cantos e versos</a:t>
            </a:r>
            <a:r>
              <a:rPr lang="pt-BR" sz="1200" dirty="0"/>
              <a:t>: natureza. São Paulo: Melhoramentos, 1992. p. 53.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18707" y="1781044"/>
            <a:ext cx="9041217" cy="701730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pt-BR" sz="2000" b="1" dirty="0"/>
              <a:t>Canção do exílio</a:t>
            </a:r>
          </a:p>
          <a:p>
            <a:endParaRPr lang="pt-BR" sz="2000" b="1" dirty="0"/>
          </a:p>
          <a:p>
            <a:r>
              <a:rPr lang="pt-BR" sz="2000" dirty="0"/>
              <a:t>Minha terra tem palmeiras,</a:t>
            </a:r>
          </a:p>
          <a:p>
            <a:r>
              <a:rPr lang="pt-BR" sz="2000" dirty="0"/>
              <a:t>Onde canta o Sabiá;</a:t>
            </a:r>
          </a:p>
          <a:p>
            <a:r>
              <a:rPr lang="pt-BR" sz="2000" dirty="0"/>
              <a:t>As aves, que aqui gorjeiam,</a:t>
            </a:r>
          </a:p>
          <a:p>
            <a:r>
              <a:rPr lang="pt-BR" sz="2000" dirty="0"/>
              <a:t>Não gorjeiam como lá.</a:t>
            </a:r>
          </a:p>
          <a:p>
            <a:endParaRPr lang="pt-BR" sz="2000" dirty="0"/>
          </a:p>
          <a:p>
            <a:r>
              <a:rPr lang="pt-BR" sz="2000" dirty="0"/>
              <a:t>Nosso céu tem mais estrelas,</a:t>
            </a:r>
          </a:p>
          <a:p>
            <a:r>
              <a:rPr lang="pt-BR" sz="2000" dirty="0"/>
              <a:t>Nossas várzeas têm mais flores,</a:t>
            </a:r>
          </a:p>
          <a:p>
            <a:r>
              <a:rPr lang="pt-BR" sz="2000" dirty="0"/>
              <a:t>Nossos bosques têm mais vida,</a:t>
            </a:r>
          </a:p>
          <a:p>
            <a:r>
              <a:rPr lang="pt-BR" sz="2000" dirty="0"/>
              <a:t>Nossa vida mais amores.</a:t>
            </a:r>
          </a:p>
          <a:p>
            <a:endParaRPr lang="pt-BR" sz="2000" dirty="0"/>
          </a:p>
          <a:p>
            <a:r>
              <a:rPr lang="pt-BR" sz="2000" dirty="0"/>
              <a:t>Em cismar, sozinho, à noite,</a:t>
            </a:r>
          </a:p>
          <a:p>
            <a:r>
              <a:rPr lang="pt-BR" sz="2000" dirty="0"/>
              <a:t>Mais prazer encontro eu lá;</a:t>
            </a:r>
          </a:p>
          <a:p>
            <a:r>
              <a:rPr lang="pt-BR" sz="2000" dirty="0"/>
              <a:t>Minha terra tem palmeiras,</a:t>
            </a:r>
          </a:p>
          <a:p>
            <a:r>
              <a:rPr lang="pt-BR" sz="2000" dirty="0"/>
              <a:t>Onde canta o Sabiá.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Minha terra tem primores,</a:t>
            </a:r>
          </a:p>
          <a:p>
            <a:r>
              <a:rPr lang="pt-BR" sz="2000" dirty="0"/>
              <a:t>Que tais não encontro eu cá;</a:t>
            </a:r>
          </a:p>
          <a:p>
            <a:r>
              <a:rPr lang="pt-BR" sz="2000" dirty="0"/>
              <a:t>Em cismar — sozinho, à noite —</a:t>
            </a:r>
          </a:p>
          <a:p>
            <a:r>
              <a:rPr lang="pt-BR" sz="2000" dirty="0"/>
              <a:t>Mais prazer encontro eu lá;</a:t>
            </a:r>
          </a:p>
          <a:p>
            <a:r>
              <a:rPr lang="pt-BR" sz="2000" dirty="0"/>
              <a:t>Minha terra tem palmeiras,</a:t>
            </a:r>
          </a:p>
          <a:p>
            <a:r>
              <a:rPr lang="pt-BR" sz="2000" dirty="0"/>
              <a:t>Onde canta o Sabiá.</a:t>
            </a:r>
          </a:p>
          <a:p>
            <a:endParaRPr lang="pt-BR" sz="2000" dirty="0"/>
          </a:p>
          <a:p>
            <a:r>
              <a:rPr lang="pt-BR" sz="2000" dirty="0"/>
              <a:t>Não permita Deus que eu morra,</a:t>
            </a:r>
          </a:p>
          <a:p>
            <a:r>
              <a:rPr lang="pt-BR" sz="2000" dirty="0"/>
              <a:t>Sem que eu volte para lá;</a:t>
            </a:r>
          </a:p>
          <a:p>
            <a:r>
              <a:rPr lang="pt-BR" sz="2000" dirty="0"/>
              <a:t>Sem que desfrute os primores</a:t>
            </a:r>
          </a:p>
          <a:p>
            <a:r>
              <a:rPr lang="pt-BR" sz="2000" dirty="0"/>
              <a:t>Que não encontro por cá;</a:t>
            </a:r>
          </a:p>
          <a:p>
            <a:r>
              <a:rPr lang="pt-BR" sz="2000" dirty="0"/>
              <a:t>Sem qu’inda aviste as palmeiras,</a:t>
            </a:r>
          </a:p>
          <a:p>
            <a:r>
              <a:rPr lang="pt-BR" sz="2000" dirty="0"/>
              <a:t>Onde canta o Sabiá.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162272" y="2390540"/>
            <a:ext cx="79861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Daniel Zeppo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1520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Intertextualidade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47236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01645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Paródia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07390" y="1987972"/>
            <a:ext cx="10358815" cy="4351338"/>
          </a:xfrm>
        </p:spPr>
        <p:txBody>
          <a:bodyPr>
            <a:noAutofit/>
          </a:bodyPr>
          <a:lstStyle/>
          <a:p>
            <a:r>
              <a:rPr lang="pt-BR" dirty="0"/>
              <a:t>É um texto produzido com base em outro já conhecido e que mantém alguns dos elementos do texto original, com alterações, cortes ou inserções, fornecendo à história, geralmente, um caráter cômico, humorístico e/ou crítico.</a:t>
            </a:r>
          </a:p>
          <a:p>
            <a:r>
              <a:rPr lang="pt-BR" dirty="0"/>
              <a:t>Normalmente, o efeito cômico é obtido por meio da ironia ou do deboche. </a:t>
            </a:r>
          </a:p>
          <a:p>
            <a:r>
              <a:rPr lang="pt-BR" dirty="0"/>
              <a:t>Gêneros como poemas, letras de canção, contos de fadas e causos podem ser parodiados. </a:t>
            </a:r>
          </a:p>
          <a:p>
            <a:r>
              <a:rPr lang="pt-BR" dirty="0"/>
              <a:t>A paródia pode ocorrer em textos escritos e orais e em textos verbais e não verbais.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29157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Sujeito indeterminado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00347"/>
          </a:xfrm>
        </p:spPr>
        <p:txBody>
          <a:bodyPr>
            <a:normAutofit/>
          </a:bodyPr>
          <a:lstStyle/>
          <a:p>
            <a:r>
              <a:rPr lang="pt-BR" dirty="0"/>
              <a:t>Podemos expressar uma informação sem necessariamente esclarecer quem praticou a ação indicada pelo verbo. Isso costuma acontecer em duas situações: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593874"/>
              </p:ext>
            </p:extLst>
          </p:nvPr>
        </p:nvGraphicFramePr>
        <p:xfrm>
          <a:off x="1113635" y="2152674"/>
          <a:ext cx="9451163" cy="4011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ço Reservado para Conteúdo 1"/>
          <p:cNvSpPr txBox="1">
            <a:spLocks/>
          </p:cNvSpPr>
          <p:nvPr/>
        </p:nvSpPr>
        <p:spPr>
          <a:xfrm>
            <a:off x="852376" y="5475767"/>
            <a:ext cx="10515600" cy="49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Nesses casos, dizemos que o sujeito da oração é </a:t>
            </a:r>
            <a:r>
              <a:rPr lang="pt-BR" b="1" dirty="0"/>
              <a:t>indeterminado</a:t>
            </a:r>
            <a:r>
              <a:rPr lang="pt-BR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1669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6908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sujeito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83490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6229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Tipos de sujeito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5790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Haicai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5257799" cy="4216400"/>
          </a:xfrm>
        </p:spPr>
        <p:txBody>
          <a:bodyPr/>
          <a:lstStyle/>
          <a:p>
            <a:r>
              <a:rPr lang="pt-BR" dirty="0"/>
              <a:t>É um poema de </a:t>
            </a:r>
            <a:r>
              <a:rPr lang="pt-BR" b="1" dirty="0"/>
              <a:t>forma fixa</a:t>
            </a:r>
            <a:r>
              <a:rPr lang="pt-BR" dirty="0"/>
              <a:t>, pois apresenta três versos e uma regularidade em relação à quantidade de sílabas poéticas nos versos. </a:t>
            </a:r>
          </a:p>
          <a:p>
            <a:r>
              <a:rPr lang="pt-BR" dirty="0"/>
              <a:t>No caso do haicai ao lado, as sílabas tônicas ocorrem na 5ª sílaba poética (no 1º e 3º versos) e na 7ª sílaba (no 2º verso).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82700" y="5723075"/>
            <a:ext cx="2757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SOUZA, Angela L. de. </a:t>
            </a:r>
            <a:r>
              <a:rPr lang="pt-BR" sz="1200" b="1" dirty="0"/>
              <a:t>Três gotas de</a:t>
            </a:r>
          </a:p>
          <a:p>
            <a:r>
              <a:rPr lang="pt-BR" sz="1200" b="1" dirty="0"/>
              <a:t>poesia</a:t>
            </a:r>
            <a:r>
              <a:rPr lang="pt-BR" sz="1200" dirty="0"/>
              <a:t>. Ilustrações: Marilda Castanho.</a:t>
            </a:r>
          </a:p>
          <a:p>
            <a:r>
              <a:rPr lang="pt-BR" sz="1200" dirty="0"/>
              <a:t>São Paulo: Moderna, 1996. p. 14.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8995" y="2009117"/>
            <a:ext cx="1143000" cy="105460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00" y="4324108"/>
            <a:ext cx="1143000" cy="1054608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50735" y="3990515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/>
              <a:t>Phuangphech/</a:t>
            </a:r>
          </a:p>
          <a:p>
            <a:r>
              <a:rPr lang="pt-BR" sz="800" dirty="0"/>
              <a:t>Shutterstock.com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710" y="3006686"/>
            <a:ext cx="4306107" cy="1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32492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759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 Unidade 1</vt:lpstr>
      <vt:lpstr>Poema</vt:lpstr>
      <vt:lpstr>Intertextualidade</vt:lpstr>
      <vt:lpstr>Paródia</vt:lpstr>
      <vt:lpstr>Sujeito indeterminado</vt:lpstr>
      <vt:lpstr>Tipos de sujeito</vt:lpstr>
      <vt:lpstr>Tipos de sujeito</vt:lpstr>
      <vt:lpstr>Haicai</vt:lpstr>
      <vt:lpstr>Oração sem sujeito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148</cp:revision>
  <dcterms:created xsi:type="dcterms:W3CDTF">2019-02-21T18:53:00Z</dcterms:created>
  <dcterms:modified xsi:type="dcterms:W3CDTF">2023-06-13T19:18:54Z</dcterms:modified>
</cp:coreProperties>
</file>