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361" r:id="rId2"/>
    <p:sldId id="314" r:id="rId3"/>
    <p:sldId id="343" r:id="rId4"/>
    <p:sldId id="344" r:id="rId5"/>
    <p:sldId id="345" r:id="rId6"/>
    <p:sldId id="346" r:id="rId7"/>
    <p:sldId id="347" r:id="rId8"/>
    <p:sldId id="348" r:id="rId9"/>
    <p:sldId id="349" r:id="rId10"/>
    <p:sldId id="351" r:id="rId11"/>
    <p:sldId id="315" r:id="rId12"/>
    <p:sldId id="352" r:id="rId13"/>
    <p:sldId id="353" r:id="rId14"/>
    <p:sldId id="354" r:id="rId15"/>
    <p:sldId id="355" r:id="rId16"/>
    <p:sldId id="357" r:id="rId17"/>
    <p:sldId id="358" r:id="rId18"/>
    <p:sldId id="359" r:id="rId19"/>
    <p:sldId id="360" r:id="rId2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ção Padrão" id="{6D415F2F-E44C-4E87-8208-9D1033952003}">
          <p14:sldIdLst>
            <p14:sldId id="361"/>
            <p14:sldId id="314"/>
            <p14:sldId id="343"/>
            <p14:sldId id="344"/>
            <p14:sldId id="345"/>
            <p14:sldId id="346"/>
            <p14:sldId id="347"/>
            <p14:sldId id="348"/>
            <p14:sldId id="349"/>
            <p14:sldId id="351"/>
            <p14:sldId id="315"/>
            <p14:sldId id="352"/>
            <p14:sldId id="353"/>
            <p14:sldId id="354"/>
            <p14:sldId id="355"/>
            <p14:sldId id="357"/>
            <p14:sldId id="358"/>
            <p14:sldId id="359"/>
            <p14:sldId id="360"/>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visão" initials="R" lastIdx="36" clrIdx="0"/>
  <p:cmAuthor id="2" name="Lilian Semenichin Nogueira" initials="LSN" lastIdx="20" clrIdx="1"/>
  <p:cmAuthor id="3" name="Marcia Takeuchi"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12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9E9202-A9DF-4E35-A63F-493C90B242DC}" v="40" dt="2019-06-25T17:53:03.5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618"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8B4360-0A65-4628-977C-BDFEF123BB1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pt-BR"/>
        </a:p>
      </dgm:t>
    </dgm:pt>
    <dgm:pt modelId="{2E70C7E8-8CAB-4625-9022-821C5B1B4507}" type="pres">
      <dgm:prSet presAssocID="{E28B4360-0A65-4628-977C-BDFEF123BB10}" presName="Name0" presStyleCnt="0">
        <dgm:presLayoutVars>
          <dgm:chPref val="3"/>
          <dgm:dir/>
          <dgm:animLvl val="lvl"/>
          <dgm:resizeHandles/>
        </dgm:presLayoutVars>
      </dgm:prSet>
      <dgm:spPr/>
    </dgm:pt>
  </dgm:ptLst>
  <dgm:cxnLst>
    <dgm:cxn modelId="{870C9036-A633-477C-B7D7-CFC8332411B8}" type="presOf" srcId="{E28B4360-0A65-4628-977C-BDFEF123BB10}" destId="{2E70C7E8-8CAB-4625-9022-821C5B1B4507}"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E715BCF-56F0-8040-B375-8D07ED4FEE9A}" type="datetimeFigureOut">
              <a:rPr lang="en-US" smtClean="0"/>
              <a:t>6/22/2023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16611E-C143-294D-BAF6-A4FA5C24CFAC}" type="slidenum">
              <a:rPr lang="en-US" smtClean="0"/>
              <a:t>‹nº›</a:t>
            </a:fld>
            <a:endParaRPr lang="en-US" dirty="0"/>
          </a:p>
        </p:txBody>
      </p:sp>
    </p:spTree>
    <p:extLst>
      <p:ext uri="{BB962C8B-B14F-4D97-AF65-F5344CB8AC3E}">
        <p14:creationId xmlns:p14="http://schemas.microsoft.com/office/powerpoint/2010/main" val="23775012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C2A8AA-C865-4CD3-AC2F-DF1D92D37B2F}" type="datetimeFigureOut">
              <a:rPr lang="pt-BR" smtClean="0"/>
              <a:t>22/06/2023</a:t>
            </a:fld>
            <a:endParaRPr lang="pt-BR" dirty="0"/>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03FD05-50D4-4A2F-903A-13670809CFAA}" type="slidenum">
              <a:rPr lang="pt-BR" smtClean="0"/>
              <a:t>‹nº›</a:t>
            </a:fld>
            <a:endParaRPr lang="pt-BR" dirty="0"/>
          </a:p>
        </p:txBody>
      </p:sp>
    </p:spTree>
    <p:extLst>
      <p:ext uri="{BB962C8B-B14F-4D97-AF65-F5344CB8AC3E}">
        <p14:creationId xmlns:p14="http://schemas.microsoft.com/office/powerpoint/2010/main" val="174372197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5c7b04498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5c7b04498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0613E2-A503-4BA7-AF41-D99E7B686DA9}"/>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3B4FFE62-2665-453B-8745-210A5ED42F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13C8B4E-D55B-44B4-B9B6-313C213525FD}"/>
              </a:ext>
            </a:extLst>
          </p:cNvPr>
          <p:cNvSpPr>
            <a:spLocks noGrp="1"/>
          </p:cNvSpPr>
          <p:nvPr>
            <p:ph type="dt" sz="half" idx="10"/>
          </p:nvPr>
        </p:nvSpPr>
        <p:spPr/>
        <p:txBody>
          <a:bodyPr/>
          <a:lstStyle/>
          <a:p>
            <a:fld id="{CF8EDF2B-9BD9-844C-A833-04F133235F6F}" type="datetime1">
              <a:rPr lang="pt-BR" smtClean="0"/>
              <a:t>22/06/2023</a:t>
            </a:fld>
            <a:endParaRPr lang="pt-BR" dirty="0"/>
          </a:p>
        </p:txBody>
      </p:sp>
      <p:sp>
        <p:nvSpPr>
          <p:cNvPr id="5" name="Espaço Reservado para Rodapé 4">
            <a:extLst>
              <a:ext uri="{FF2B5EF4-FFF2-40B4-BE49-F238E27FC236}">
                <a16:creationId xmlns:a16="http://schemas.microsoft.com/office/drawing/2014/main" id="{A4315176-7BFE-4F79-A78B-DEAD33A9E5B4}"/>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E0F04CF7-5993-4B05-9518-19F6155E3B46}"/>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9176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59CC36-4B04-443F-8FC4-61EA7A5CA8EC}"/>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4D0D1BC-9240-4BD1-B38D-563FABB404A4}"/>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A4DFF27-1407-4B25-9C76-0351C7BAB2AD}"/>
              </a:ext>
            </a:extLst>
          </p:cNvPr>
          <p:cNvSpPr>
            <a:spLocks noGrp="1"/>
          </p:cNvSpPr>
          <p:nvPr>
            <p:ph type="dt" sz="half" idx="10"/>
          </p:nvPr>
        </p:nvSpPr>
        <p:spPr/>
        <p:txBody>
          <a:bodyPr/>
          <a:lstStyle/>
          <a:p>
            <a:fld id="{09DF6279-F350-4948-BCAE-596CDE3B4DAC}" type="datetime1">
              <a:rPr lang="pt-BR" smtClean="0"/>
              <a:t>22/06/2023</a:t>
            </a:fld>
            <a:endParaRPr lang="pt-BR" dirty="0"/>
          </a:p>
        </p:txBody>
      </p:sp>
      <p:sp>
        <p:nvSpPr>
          <p:cNvPr id="5" name="Espaço Reservado para Rodapé 4">
            <a:extLst>
              <a:ext uri="{FF2B5EF4-FFF2-40B4-BE49-F238E27FC236}">
                <a16:creationId xmlns:a16="http://schemas.microsoft.com/office/drawing/2014/main" id="{4BACC847-8A4A-4815-BA3A-D29B38F54B47}"/>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4F16EF24-F3EF-4C78-B4B6-38A381E21BB6}"/>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388249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E26CC42-1BC3-4D21-A69C-EFBCDD12F464}"/>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9A04FC76-817B-4E21-9B87-7B047C3C940B}"/>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939CCED-F81C-46DA-AB3D-56649B26303D}"/>
              </a:ext>
            </a:extLst>
          </p:cNvPr>
          <p:cNvSpPr>
            <a:spLocks noGrp="1"/>
          </p:cNvSpPr>
          <p:nvPr>
            <p:ph type="dt" sz="half" idx="10"/>
          </p:nvPr>
        </p:nvSpPr>
        <p:spPr/>
        <p:txBody>
          <a:bodyPr/>
          <a:lstStyle/>
          <a:p>
            <a:fld id="{DE7F0B2A-F921-BD44-BC6C-8E7F67DF835C}" type="datetime1">
              <a:rPr lang="pt-BR" smtClean="0"/>
              <a:t>22/06/2023</a:t>
            </a:fld>
            <a:endParaRPr lang="pt-BR" dirty="0"/>
          </a:p>
        </p:txBody>
      </p:sp>
      <p:sp>
        <p:nvSpPr>
          <p:cNvPr id="5" name="Espaço Reservado para Rodapé 4">
            <a:extLst>
              <a:ext uri="{FF2B5EF4-FFF2-40B4-BE49-F238E27FC236}">
                <a16:creationId xmlns:a16="http://schemas.microsoft.com/office/drawing/2014/main" id="{DCB779FC-494C-4066-B7FD-4A50C4306CD4}"/>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789993E2-7544-4899-86E7-CFF41B83A36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81754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B8EBD8-84B6-4229-9222-7AD9DB0BDE2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414C748E-6271-4663-A3EA-0E60A378CFAB}"/>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6FA75C9-714B-4E22-BE92-A05AB60F363A}"/>
              </a:ext>
            </a:extLst>
          </p:cNvPr>
          <p:cNvSpPr>
            <a:spLocks noGrp="1"/>
          </p:cNvSpPr>
          <p:nvPr>
            <p:ph type="dt" sz="half" idx="10"/>
          </p:nvPr>
        </p:nvSpPr>
        <p:spPr/>
        <p:txBody>
          <a:bodyPr/>
          <a:lstStyle/>
          <a:p>
            <a:fld id="{F95A11C9-FEBB-6A42-BD10-C27BEB382112}" type="datetime1">
              <a:rPr lang="pt-BR" smtClean="0"/>
              <a:t>22/06/2023</a:t>
            </a:fld>
            <a:endParaRPr lang="pt-BR" dirty="0"/>
          </a:p>
        </p:txBody>
      </p:sp>
      <p:sp>
        <p:nvSpPr>
          <p:cNvPr id="5" name="Espaço Reservado para Rodapé 4">
            <a:extLst>
              <a:ext uri="{FF2B5EF4-FFF2-40B4-BE49-F238E27FC236}">
                <a16:creationId xmlns:a16="http://schemas.microsoft.com/office/drawing/2014/main" id="{BA5BBBC3-3899-43D9-95FD-EB5628A90AD5}"/>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82C2D9E1-5961-4706-92E6-D915DA47627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818818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16BBC-2CA3-4B66-890E-8CCA1A6C8293}"/>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3387F530-87FC-4C56-851A-B321920AEB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DAE83903-EB0C-45B7-B5AE-A2ACA519D980}"/>
              </a:ext>
            </a:extLst>
          </p:cNvPr>
          <p:cNvSpPr>
            <a:spLocks noGrp="1"/>
          </p:cNvSpPr>
          <p:nvPr>
            <p:ph type="dt" sz="half" idx="10"/>
          </p:nvPr>
        </p:nvSpPr>
        <p:spPr/>
        <p:txBody>
          <a:bodyPr/>
          <a:lstStyle/>
          <a:p>
            <a:fld id="{927DB683-6EDD-C048-A24B-9CF06CE8969A}" type="datetime1">
              <a:rPr lang="pt-BR" smtClean="0"/>
              <a:t>22/06/2023</a:t>
            </a:fld>
            <a:endParaRPr lang="pt-BR" dirty="0"/>
          </a:p>
        </p:txBody>
      </p:sp>
      <p:sp>
        <p:nvSpPr>
          <p:cNvPr id="5" name="Espaço Reservado para Rodapé 4">
            <a:extLst>
              <a:ext uri="{FF2B5EF4-FFF2-40B4-BE49-F238E27FC236}">
                <a16:creationId xmlns:a16="http://schemas.microsoft.com/office/drawing/2014/main" id="{DE8B169C-A4C5-4186-B22E-DA00CD3BFD5C}"/>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B2015BAE-B68B-4E61-997D-1ADE3C79130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688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EA5B6F-B2CC-4FF4-928D-432D166107E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D5E5DD5-F0CB-489E-92EA-CB360B0B4776}"/>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DE8EF410-4FB9-4911-A86B-E3D01864F3F9}"/>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ED5E7D0-A771-4464-8C44-476F3915788F}"/>
              </a:ext>
            </a:extLst>
          </p:cNvPr>
          <p:cNvSpPr>
            <a:spLocks noGrp="1"/>
          </p:cNvSpPr>
          <p:nvPr>
            <p:ph type="dt" sz="half" idx="10"/>
          </p:nvPr>
        </p:nvSpPr>
        <p:spPr/>
        <p:txBody>
          <a:bodyPr/>
          <a:lstStyle/>
          <a:p>
            <a:fld id="{3CA7963B-2496-844D-A92F-F227EBA20B66}" type="datetime1">
              <a:rPr lang="pt-BR" smtClean="0"/>
              <a:t>22/06/2023</a:t>
            </a:fld>
            <a:endParaRPr lang="pt-BR" dirty="0"/>
          </a:p>
        </p:txBody>
      </p:sp>
      <p:sp>
        <p:nvSpPr>
          <p:cNvPr id="6" name="Espaço Reservado para Rodapé 5">
            <a:extLst>
              <a:ext uri="{FF2B5EF4-FFF2-40B4-BE49-F238E27FC236}">
                <a16:creationId xmlns:a16="http://schemas.microsoft.com/office/drawing/2014/main" id="{5E66A4CD-5AC2-4F91-89E9-5070CBFA42B4}"/>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642E8ABC-4BD4-4262-B706-DF85E016CE90}"/>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2540454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D96227-E5B9-4E65-8D89-45BEFF3CE50E}"/>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13ACD57A-B945-439B-8A88-B20EAA978E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1669EB74-746A-44A2-B380-5FA3075D3D7D}"/>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97FB50B6-3DD4-4003-A39F-B8737B941C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40A51CD1-5299-413E-B0BB-3002D586DB07}"/>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4EFB49B6-49F9-4DF4-94A5-A307605E4B80}"/>
              </a:ext>
            </a:extLst>
          </p:cNvPr>
          <p:cNvSpPr>
            <a:spLocks noGrp="1"/>
          </p:cNvSpPr>
          <p:nvPr>
            <p:ph type="dt" sz="half" idx="10"/>
          </p:nvPr>
        </p:nvSpPr>
        <p:spPr/>
        <p:txBody>
          <a:bodyPr/>
          <a:lstStyle/>
          <a:p>
            <a:fld id="{F9F69F56-F5EB-8B4A-AF58-FB3101449A55}" type="datetime1">
              <a:rPr lang="pt-BR" smtClean="0"/>
              <a:t>22/06/2023</a:t>
            </a:fld>
            <a:endParaRPr lang="pt-BR" dirty="0"/>
          </a:p>
        </p:txBody>
      </p:sp>
      <p:sp>
        <p:nvSpPr>
          <p:cNvPr id="8" name="Espaço Reservado para Rodapé 7">
            <a:extLst>
              <a:ext uri="{FF2B5EF4-FFF2-40B4-BE49-F238E27FC236}">
                <a16:creationId xmlns:a16="http://schemas.microsoft.com/office/drawing/2014/main" id="{8611B1E5-B2B2-4F07-A1F8-8AACA8DF4C2A}"/>
              </a:ext>
            </a:extLst>
          </p:cNvPr>
          <p:cNvSpPr>
            <a:spLocks noGrp="1"/>
          </p:cNvSpPr>
          <p:nvPr>
            <p:ph type="ftr" sz="quarter" idx="11"/>
          </p:nvPr>
        </p:nvSpPr>
        <p:spPr/>
        <p:txBody>
          <a:bodyPr/>
          <a:lstStyle/>
          <a:p>
            <a:endParaRPr lang="pt-BR" dirty="0"/>
          </a:p>
        </p:txBody>
      </p:sp>
      <p:sp>
        <p:nvSpPr>
          <p:cNvPr id="9" name="Espaço Reservado para Número de Slide 8">
            <a:extLst>
              <a:ext uri="{FF2B5EF4-FFF2-40B4-BE49-F238E27FC236}">
                <a16:creationId xmlns:a16="http://schemas.microsoft.com/office/drawing/2014/main" id="{1DEFD123-DD74-4BFE-B3C9-F1A6C2CED0BC}"/>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162205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33F6D9-CF57-4CAF-92EF-A1CC4D845275}"/>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9AC0CA9E-C2AB-47B1-9AA3-5FC4FAFB0296}"/>
              </a:ext>
            </a:extLst>
          </p:cNvPr>
          <p:cNvSpPr>
            <a:spLocks noGrp="1"/>
          </p:cNvSpPr>
          <p:nvPr>
            <p:ph type="dt" sz="half" idx="10"/>
          </p:nvPr>
        </p:nvSpPr>
        <p:spPr/>
        <p:txBody>
          <a:bodyPr/>
          <a:lstStyle/>
          <a:p>
            <a:fld id="{BD7E12B1-8D5D-0A48-981C-D1870D66746C}" type="datetime1">
              <a:rPr lang="pt-BR" smtClean="0"/>
              <a:t>22/06/2023</a:t>
            </a:fld>
            <a:endParaRPr lang="pt-BR" dirty="0"/>
          </a:p>
        </p:txBody>
      </p:sp>
      <p:sp>
        <p:nvSpPr>
          <p:cNvPr id="4" name="Espaço Reservado para Rodapé 3">
            <a:extLst>
              <a:ext uri="{FF2B5EF4-FFF2-40B4-BE49-F238E27FC236}">
                <a16:creationId xmlns:a16="http://schemas.microsoft.com/office/drawing/2014/main" id="{5CED1738-35A2-4F9C-90E1-DFAD841A102D}"/>
              </a:ext>
            </a:extLst>
          </p:cNvPr>
          <p:cNvSpPr>
            <a:spLocks noGrp="1"/>
          </p:cNvSpPr>
          <p:nvPr>
            <p:ph type="ftr" sz="quarter" idx="11"/>
          </p:nvPr>
        </p:nvSpPr>
        <p:spPr/>
        <p:txBody>
          <a:bodyPr/>
          <a:lstStyle/>
          <a:p>
            <a:endParaRPr lang="pt-BR" dirty="0"/>
          </a:p>
        </p:txBody>
      </p:sp>
      <p:sp>
        <p:nvSpPr>
          <p:cNvPr id="5" name="Espaço Reservado para Número de Slide 4">
            <a:extLst>
              <a:ext uri="{FF2B5EF4-FFF2-40B4-BE49-F238E27FC236}">
                <a16:creationId xmlns:a16="http://schemas.microsoft.com/office/drawing/2014/main" id="{E1149CC9-D4DF-4280-BBCE-EBC4F77BC2EB}"/>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639885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0900131-512E-4C9D-B050-62F860E1D081}"/>
              </a:ext>
            </a:extLst>
          </p:cNvPr>
          <p:cNvSpPr>
            <a:spLocks noGrp="1"/>
          </p:cNvSpPr>
          <p:nvPr>
            <p:ph type="dt" sz="half" idx="10"/>
          </p:nvPr>
        </p:nvSpPr>
        <p:spPr/>
        <p:txBody>
          <a:bodyPr/>
          <a:lstStyle/>
          <a:p>
            <a:fld id="{7B39C1B6-D018-084B-8842-40CADA2D1826}" type="datetime1">
              <a:rPr lang="pt-BR" smtClean="0"/>
              <a:t>22/06/2023</a:t>
            </a:fld>
            <a:endParaRPr lang="pt-BR" dirty="0"/>
          </a:p>
        </p:txBody>
      </p:sp>
      <p:sp>
        <p:nvSpPr>
          <p:cNvPr id="3" name="Espaço Reservado para Rodapé 2">
            <a:extLst>
              <a:ext uri="{FF2B5EF4-FFF2-40B4-BE49-F238E27FC236}">
                <a16:creationId xmlns:a16="http://schemas.microsoft.com/office/drawing/2014/main" id="{63C6D9F3-BF68-4E92-AFA3-6C5D8504C295}"/>
              </a:ext>
            </a:extLst>
          </p:cNvPr>
          <p:cNvSpPr>
            <a:spLocks noGrp="1"/>
          </p:cNvSpPr>
          <p:nvPr>
            <p:ph type="ftr" sz="quarter" idx="11"/>
          </p:nvPr>
        </p:nvSpPr>
        <p:spPr/>
        <p:txBody>
          <a:bodyPr/>
          <a:lstStyle/>
          <a:p>
            <a:endParaRPr lang="pt-BR" dirty="0"/>
          </a:p>
        </p:txBody>
      </p:sp>
      <p:sp>
        <p:nvSpPr>
          <p:cNvPr id="4" name="Espaço Reservado para Número de Slide 3">
            <a:extLst>
              <a:ext uri="{FF2B5EF4-FFF2-40B4-BE49-F238E27FC236}">
                <a16:creationId xmlns:a16="http://schemas.microsoft.com/office/drawing/2014/main" id="{B9D31E28-33F3-413D-9CE6-81A07F230DEA}"/>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40144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8360DA-E7C3-487F-8D6A-C605891A9D3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F17E6055-63D2-4D08-853B-DED6ABFD43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C57D873C-E3BA-420C-8D0A-07673AD95E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B0DC85E0-FBF8-4DC8-ACA0-0D851966AF83}"/>
              </a:ext>
            </a:extLst>
          </p:cNvPr>
          <p:cNvSpPr>
            <a:spLocks noGrp="1"/>
          </p:cNvSpPr>
          <p:nvPr>
            <p:ph type="dt" sz="half" idx="10"/>
          </p:nvPr>
        </p:nvSpPr>
        <p:spPr/>
        <p:txBody>
          <a:bodyPr/>
          <a:lstStyle/>
          <a:p>
            <a:fld id="{1B7FD401-1426-C04C-BFC4-069701E0CA49}" type="datetime1">
              <a:rPr lang="pt-BR" smtClean="0"/>
              <a:t>22/06/2023</a:t>
            </a:fld>
            <a:endParaRPr lang="pt-BR" dirty="0"/>
          </a:p>
        </p:txBody>
      </p:sp>
      <p:sp>
        <p:nvSpPr>
          <p:cNvPr id="6" name="Espaço Reservado para Rodapé 5">
            <a:extLst>
              <a:ext uri="{FF2B5EF4-FFF2-40B4-BE49-F238E27FC236}">
                <a16:creationId xmlns:a16="http://schemas.microsoft.com/office/drawing/2014/main" id="{67B35F0F-5DBE-47AA-89E1-12285C678AD1}"/>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C778713E-17F1-4076-84BE-0A9A8203FD3E}"/>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261526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6D89F8-3F78-4011-864D-B7CA1A5D1E2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2C72DF88-D928-4902-A5B7-1A2496A80B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a:extLst>
              <a:ext uri="{FF2B5EF4-FFF2-40B4-BE49-F238E27FC236}">
                <a16:creationId xmlns:a16="http://schemas.microsoft.com/office/drawing/2014/main" id="{17DA43F9-5E2D-4EBB-B364-0C16E8D472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20414D6D-E0A4-4857-B6BF-F5C0E93A1779}"/>
              </a:ext>
            </a:extLst>
          </p:cNvPr>
          <p:cNvSpPr>
            <a:spLocks noGrp="1"/>
          </p:cNvSpPr>
          <p:nvPr>
            <p:ph type="dt" sz="half" idx="10"/>
          </p:nvPr>
        </p:nvSpPr>
        <p:spPr/>
        <p:txBody>
          <a:bodyPr/>
          <a:lstStyle/>
          <a:p>
            <a:fld id="{48DEC2F0-3168-EA4B-B4A4-4A89FC3887FC}" type="datetime1">
              <a:rPr lang="pt-BR" smtClean="0"/>
              <a:t>22/06/2023</a:t>
            </a:fld>
            <a:endParaRPr lang="pt-BR" dirty="0"/>
          </a:p>
        </p:txBody>
      </p:sp>
      <p:sp>
        <p:nvSpPr>
          <p:cNvPr id="6" name="Espaço Reservado para Rodapé 5">
            <a:extLst>
              <a:ext uri="{FF2B5EF4-FFF2-40B4-BE49-F238E27FC236}">
                <a16:creationId xmlns:a16="http://schemas.microsoft.com/office/drawing/2014/main" id="{9AA8B44C-D2E1-4A5F-9D27-04EF750727F9}"/>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85996546-4F04-451E-A9B5-5E3231136FCE}"/>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81972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D463CB8-4688-4CBF-AFAB-0B185AC78F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08E10AE5-E2A0-491F-AAC6-44145BB864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D13E601-36F1-483F-B7F8-44F563C409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770F5-DD59-3F49-8612-D40B324A8314}" type="datetime1">
              <a:rPr lang="pt-BR" smtClean="0"/>
              <a:t>22/06/2023</a:t>
            </a:fld>
            <a:endParaRPr lang="pt-BR" dirty="0"/>
          </a:p>
        </p:txBody>
      </p:sp>
      <p:sp>
        <p:nvSpPr>
          <p:cNvPr id="5" name="Espaço Reservado para Rodapé 4">
            <a:extLst>
              <a:ext uri="{FF2B5EF4-FFF2-40B4-BE49-F238E27FC236}">
                <a16:creationId xmlns:a16="http://schemas.microsoft.com/office/drawing/2014/main" id="{C461B732-F1F5-4DBC-A57B-CFA88A8193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a:extLst>
              <a:ext uri="{FF2B5EF4-FFF2-40B4-BE49-F238E27FC236}">
                <a16:creationId xmlns:a16="http://schemas.microsoft.com/office/drawing/2014/main" id="{7C1881F5-4296-4FBE-8FD4-3C8E36CBB8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214882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F1252"/>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extLst>
              <a:ext uri="{28A0092B-C50C-407E-A947-70E740481C1C}">
                <a14:useLocalDpi xmlns:a14="http://schemas.microsoft.com/office/drawing/2010/main" val="0"/>
              </a:ext>
            </a:extLst>
          </a:blip>
          <a:srcRect r="22936"/>
          <a:stretch/>
        </p:blipFill>
        <p:spPr>
          <a:xfrm>
            <a:off x="0" y="0"/>
            <a:ext cx="9395670" cy="6858005"/>
          </a:xfrm>
          <a:prstGeom prst="rect">
            <a:avLst/>
          </a:prstGeom>
          <a:noFill/>
          <a:ln>
            <a:noFill/>
          </a:ln>
        </p:spPr>
      </p:pic>
    </p:spTree>
    <p:extLst>
      <p:ext uri="{BB962C8B-B14F-4D97-AF65-F5344CB8AC3E}">
        <p14:creationId xmlns:p14="http://schemas.microsoft.com/office/powerpoint/2010/main" val="3728345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E046689A-2400-43A1-85E8-AA272FBF48D4}"/>
              </a:ext>
            </a:extLst>
          </p:cNvPr>
          <p:cNvSpPr txBox="1">
            <a:spLocks/>
          </p:cNvSpPr>
          <p:nvPr/>
        </p:nvSpPr>
        <p:spPr>
          <a:xfrm>
            <a:off x="1308100" y="304801"/>
            <a:ext cx="9766300" cy="1435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4800" dirty="0">
                <a:latin typeface="RobotoBR" pitchFamily="2" charset="0"/>
              </a:rPr>
              <a:t>Espaço ilusório</a:t>
            </a:r>
            <a:endParaRPr lang="pt-BR" sz="4800" i="1"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4" name="Retângulo 3"/>
          <p:cNvSpPr/>
          <p:nvPr/>
        </p:nvSpPr>
        <p:spPr>
          <a:xfrm>
            <a:off x="1090550" y="2348715"/>
            <a:ext cx="9951522" cy="2677656"/>
          </a:xfrm>
          <a:prstGeom prst="rect">
            <a:avLst/>
          </a:prstGeom>
        </p:spPr>
        <p:txBody>
          <a:bodyPr wrap="square">
            <a:spAutoFit/>
          </a:bodyPr>
          <a:lstStyle/>
          <a:p>
            <a:pPr algn="ctr">
              <a:lnSpc>
                <a:spcPct val="150000"/>
              </a:lnSpc>
            </a:pPr>
            <a:r>
              <a:rPr lang="pt-BR" sz="2800" dirty="0">
                <a:latin typeface="RobotoBR" pitchFamily="2" charset="0"/>
              </a:rPr>
              <a:t>Uma forma de obter o efeito de profundidade em uma obra é a técnica da </a:t>
            </a:r>
            <a:r>
              <a:rPr lang="pt-BR" sz="2800" b="1" dirty="0">
                <a:latin typeface="RobotoBR" pitchFamily="2" charset="0"/>
              </a:rPr>
              <a:t>perspectiva atmosférica</a:t>
            </a:r>
            <a:r>
              <a:rPr lang="pt-BR" sz="2800" dirty="0">
                <a:latin typeface="RobotoBR" pitchFamily="2" charset="0"/>
              </a:rPr>
              <a:t>, conhecida também como perspectiva aérea. Nela são utilizadas </a:t>
            </a:r>
            <a:r>
              <a:rPr lang="pt-BR" sz="2800" b="1" dirty="0">
                <a:latin typeface="RobotoBR" pitchFamily="2" charset="0"/>
              </a:rPr>
              <a:t>variações de tonalidades </a:t>
            </a:r>
            <a:r>
              <a:rPr lang="pt-BR" sz="2800" dirty="0">
                <a:latin typeface="RobotoBR" pitchFamily="2" charset="0"/>
              </a:rPr>
              <a:t>e</a:t>
            </a:r>
            <a:r>
              <a:rPr lang="pt-BR" sz="2800" b="1" dirty="0">
                <a:latin typeface="RobotoBR" pitchFamily="2" charset="0"/>
              </a:rPr>
              <a:t> nitidez </a:t>
            </a:r>
            <a:r>
              <a:rPr lang="pt-BR" sz="2800" dirty="0">
                <a:latin typeface="RobotoBR" pitchFamily="2" charset="0"/>
              </a:rPr>
              <a:t>dos elementos na composição.</a:t>
            </a:r>
          </a:p>
        </p:txBody>
      </p:sp>
      <p:sp>
        <p:nvSpPr>
          <p:cNvPr id="5" name="Retângulo: Cantos Arredondados 14">
            <a:extLst>
              <a:ext uri="{FF2B5EF4-FFF2-40B4-BE49-F238E27FC236}">
                <a16:creationId xmlns:a16="http://schemas.microsoft.com/office/drawing/2014/main" id="{6AF8A99A-9CE6-419E-9079-BB2B2CD3EF04}"/>
              </a:ext>
            </a:extLst>
          </p:cNvPr>
          <p:cNvSpPr/>
          <p:nvPr/>
        </p:nvSpPr>
        <p:spPr>
          <a:xfrm>
            <a:off x="1102425" y="2182455"/>
            <a:ext cx="10058400" cy="3030813"/>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2" name="Slide Number Placeholder 1"/>
          <p:cNvSpPr>
            <a:spLocks noGrp="1"/>
          </p:cNvSpPr>
          <p:nvPr>
            <p:ph type="sldNum" sz="quarter" idx="12"/>
          </p:nvPr>
        </p:nvSpPr>
        <p:spPr/>
        <p:txBody>
          <a:bodyPr/>
          <a:lstStyle/>
          <a:p>
            <a:fld id="{58C7F00C-2275-4886-B8AE-3FC82F8469DF}" type="slidenum">
              <a:rPr lang="pt-BR" smtClean="0"/>
              <a:t>10</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936003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A671D0B-1BC8-41CB-AFC6-B8A28E1B7397}"/>
              </a:ext>
            </a:extLst>
          </p:cNvPr>
          <p:cNvSpPr>
            <a:spLocks noGrp="1"/>
          </p:cNvSpPr>
          <p:nvPr>
            <p:ph type="ctrTitle"/>
          </p:nvPr>
        </p:nvSpPr>
        <p:spPr/>
        <p:txBody>
          <a:bodyPr>
            <a:normAutofit/>
          </a:bodyPr>
          <a:lstStyle/>
          <a:p>
            <a:br>
              <a:rPr lang="pt-BR" sz="4800" dirty="0">
                <a:latin typeface="RobotoBR" pitchFamily="2" charset="0"/>
              </a:rPr>
            </a:br>
            <a:r>
              <a:rPr lang="pt-BR" sz="4800" dirty="0">
                <a:latin typeface="RobotoBR" pitchFamily="2" charset="0"/>
              </a:rPr>
              <a:t>Unidade 4 – Capítulo 8</a:t>
            </a:r>
          </a:p>
        </p:txBody>
      </p:sp>
      <p:sp>
        <p:nvSpPr>
          <p:cNvPr id="2" name="Slide Number Placeholder 1"/>
          <p:cNvSpPr>
            <a:spLocks noGrp="1"/>
          </p:cNvSpPr>
          <p:nvPr>
            <p:ph type="sldNum" sz="quarter" idx="12"/>
          </p:nvPr>
        </p:nvSpPr>
        <p:spPr/>
        <p:txBody>
          <a:bodyPr/>
          <a:lstStyle/>
          <a:p>
            <a:fld id="{58C7F00C-2275-4886-B8AE-3FC82F8469DF}" type="slidenum">
              <a:rPr lang="pt-BR" smtClean="0"/>
              <a:t>11</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882004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Arte é política!</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12</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Retângulo: Cantos Arredondados 14">
            <a:extLst>
              <a:ext uri="{FF2B5EF4-FFF2-40B4-BE49-F238E27FC236}">
                <a16:creationId xmlns:a16="http://schemas.microsoft.com/office/drawing/2014/main" id="{6AF8A99A-9CE6-419E-9079-BB2B2CD3EF04}"/>
              </a:ext>
            </a:extLst>
          </p:cNvPr>
          <p:cNvSpPr/>
          <p:nvPr/>
        </p:nvSpPr>
        <p:spPr>
          <a:xfrm>
            <a:off x="1102425" y="2455580"/>
            <a:ext cx="10058400" cy="3030813"/>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9" name="Retângulo 8"/>
          <p:cNvSpPr/>
          <p:nvPr/>
        </p:nvSpPr>
        <p:spPr>
          <a:xfrm>
            <a:off x="1090550" y="2621840"/>
            <a:ext cx="9951522" cy="2677656"/>
          </a:xfrm>
          <a:prstGeom prst="rect">
            <a:avLst/>
          </a:prstGeom>
        </p:spPr>
        <p:txBody>
          <a:bodyPr wrap="square">
            <a:spAutoFit/>
          </a:bodyPr>
          <a:lstStyle/>
          <a:p>
            <a:pPr algn="ctr">
              <a:lnSpc>
                <a:spcPct val="150000"/>
              </a:lnSpc>
            </a:pPr>
            <a:r>
              <a:rPr lang="pt-BR" sz="2800" dirty="0">
                <a:latin typeface="RobotoBR" pitchFamily="2" charset="0"/>
              </a:rPr>
              <a:t>Muitos assuntos podem ser abordados artisticamente. A arte pode denunciar a guerra, a fome e a opressão. Esses temas geralmente têm relação com o momento e o contexto histórico em que o artista vive e realiza sua obra.</a:t>
            </a:r>
          </a:p>
        </p:txBody>
      </p:sp>
    </p:spTree>
    <p:extLst>
      <p:ext uri="{BB962C8B-B14F-4D97-AF65-F5344CB8AC3E}">
        <p14:creationId xmlns:p14="http://schemas.microsoft.com/office/powerpoint/2010/main" val="1924913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Arte para mais pessoas</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4" name="Título 1">
            <a:extLst>
              <a:ext uri="{FF2B5EF4-FFF2-40B4-BE49-F238E27FC236}">
                <a16:creationId xmlns:a16="http://schemas.microsoft.com/office/drawing/2014/main" id="{E046689A-2400-43A1-85E8-AA272FBF48D4}"/>
              </a:ext>
            </a:extLst>
          </p:cNvPr>
          <p:cNvSpPr>
            <a:spLocks noGrp="1"/>
          </p:cNvSpPr>
          <p:nvPr>
            <p:ph type="title"/>
          </p:nvPr>
        </p:nvSpPr>
        <p:spPr>
          <a:xfrm>
            <a:off x="661055" y="2006935"/>
            <a:ext cx="10858995" cy="3906977"/>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lnSpc>
                <a:spcPct val="150000"/>
              </a:lnSpc>
            </a:pPr>
            <a:r>
              <a:rPr lang="pt-BR" sz="2400" dirty="0">
                <a:ln w="0"/>
                <a:solidFill>
                  <a:schemeClr val="bg1"/>
                </a:solidFill>
                <a:effectLst>
                  <a:outerShdw blurRad="38100" dist="19050" dir="2700000" algn="tl" rotWithShape="0">
                    <a:schemeClr val="dk1">
                      <a:alpha val="40000"/>
                    </a:schemeClr>
                  </a:outerShdw>
                </a:effectLst>
                <a:latin typeface="RobotoBR" pitchFamily="2" charset="0"/>
                <a:ea typeface="Roboto" panose="02000000000000000000" pitchFamily="2" charset="0"/>
              </a:rPr>
              <a:t>O </a:t>
            </a:r>
            <a:r>
              <a:rPr lang="pt-BR" sz="2400" b="1" dirty="0">
                <a:ln w="0"/>
                <a:solidFill>
                  <a:schemeClr val="bg1"/>
                </a:solidFill>
                <a:effectLst>
                  <a:outerShdw blurRad="38100" dist="19050" dir="2700000" algn="tl" rotWithShape="0">
                    <a:schemeClr val="dk1">
                      <a:alpha val="40000"/>
                    </a:schemeClr>
                  </a:outerShdw>
                </a:effectLst>
                <a:latin typeface="RobotoBR" pitchFamily="2" charset="0"/>
                <a:ea typeface="Roboto" panose="02000000000000000000" pitchFamily="2" charset="0"/>
              </a:rPr>
              <a:t>muralismo mexicano </a:t>
            </a:r>
            <a:r>
              <a:rPr lang="pt-BR" sz="2400" dirty="0">
                <a:ln w="0"/>
                <a:solidFill>
                  <a:schemeClr val="bg1"/>
                </a:solidFill>
                <a:effectLst>
                  <a:outerShdw blurRad="38100" dist="19050" dir="2700000" algn="tl" rotWithShape="0">
                    <a:schemeClr val="dk1">
                      <a:alpha val="40000"/>
                    </a:schemeClr>
                  </a:outerShdw>
                </a:effectLst>
                <a:latin typeface="RobotoBR" pitchFamily="2" charset="0"/>
                <a:ea typeface="Roboto" panose="02000000000000000000" pitchFamily="2" charset="0"/>
              </a:rPr>
              <a:t>usava os murais para rever acontecimentos relacionados à Guerra de Independência do México, provocada pela revolução camponesa. Os muralistas retratavam os trabalhadores rurais dessa época, ressaltando os valores revolucionários de igualdade, justiça e desejo de mudança. Pintar em murais nos espaços públicos foi o modo como esses artistas encontraram para que tais imagens atingissem mais pessoas.</a:t>
            </a:r>
          </a:p>
        </p:txBody>
      </p:sp>
      <p:sp>
        <p:nvSpPr>
          <p:cNvPr id="2" name="Slide Number Placeholder 1"/>
          <p:cNvSpPr>
            <a:spLocks noGrp="1"/>
          </p:cNvSpPr>
          <p:nvPr>
            <p:ph type="sldNum" sz="quarter" idx="12"/>
          </p:nvPr>
        </p:nvSpPr>
        <p:spPr/>
        <p:txBody>
          <a:bodyPr/>
          <a:lstStyle/>
          <a:p>
            <a:fld id="{58C7F00C-2275-4886-B8AE-3FC82F8469DF}" type="slidenum">
              <a:rPr lang="pt-BR" smtClean="0"/>
              <a:t>13</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38534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A fotografia como arte de denúncia social</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10" name="Elipse 4"/>
          <p:cNvSpPr/>
          <p:nvPr/>
        </p:nvSpPr>
        <p:spPr>
          <a:xfrm>
            <a:off x="5513696" y="651414"/>
            <a:ext cx="4686199" cy="4701532"/>
          </a:xfrm>
          <a:prstGeom prst="rect">
            <a:avLst/>
          </a:prstGeom>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endParaRPr lang="pt-BR" sz="1800" i="1" kern="1200" dirty="0"/>
          </a:p>
        </p:txBody>
      </p:sp>
      <p:sp>
        <p:nvSpPr>
          <p:cNvPr id="6" name="Elipse 5"/>
          <p:cNvSpPr/>
          <p:nvPr/>
        </p:nvSpPr>
        <p:spPr>
          <a:xfrm>
            <a:off x="1805047" y="1900053"/>
            <a:ext cx="8348352" cy="4681502"/>
          </a:xfrm>
          <a:prstGeom prst="ellipse">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a:lstStyle/>
          <a:p>
            <a:pPr>
              <a:lnSpc>
                <a:spcPct val="150000"/>
              </a:lnSpc>
            </a:pPr>
            <a:endParaRPr lang="pt-BR" sz="2800" dirty="0">
              <a:latin typeface="RobotoBR" pitchFamily="2" charset="0"/>
            </a:endParaRPr>
          </a:p>
        </p:txBody>
      </p:sp>
      <p:sp>
        <p:nvSpPr>
          <p:cNvPr id="2" name="Retângulo 1"/>
          <p:cNvSpPr/>
          <p:nvPr/>
        </p:nvSpPr>
        <p:spPr>
          <a:xfrm>
            <a:off x="2327562" y="2424463"/>
            <a:ext cx="7291450" cy="3970318"/>
          </a:xfrm>
          <a:prstGeom prst="rect">
            <a:avLst/>
          </a:prstGeom>
        </p:spPr>
        <p:txBody>
          <a:bodyPr wrap="square">
            <a:spAutoFit/>
          </a:bodyPr>
          <a:lstStyle/>
          <a:p>
            <a:pPr algn="ctr">
              <a:lnSpc>
                <a:spcPct val="150000"/>
              </a:lnSpc>
            </a:pPr>
            <a:r>
              <a:rPr lang="pt-BR" sz="2800" dirty="0">
                <a:latin typeface="RobotoBR" pitchFamily="2" charset="0"/>
              </a:rPr>
              <a:t>A fotografia tem sido utilizada como instrumento de registro e denúncia. No final do século 19, por exemplo, vários fotógrafos denunciavam a miséria em que vivia boa parte da população dos grandes centros urbanos dos Estados Unidos.</a:t>
            </a:r>
          </a:p>
        </p:txBody>
      </p:sp>
      <p:sp>
        <p:nvSpPr>
          <p:cNvPr id="3" name="Slide Number Placeholder 2"/>
          <p:cNvSpPr>
            <a:spLocks noGrp="1"/>
          </p:cNvSpPr>
          <p:nvPr>
            <p:ph type="sldNum" sz="quarter" idx="12"/>
          </p:nvPr>
        </p:nvSpPr>
        <p:spPr/>
        <p:txBody>
          <a:bodyPr/>
          <a:lstStyle/>
          <a:p>
            <a:fld id="{58C7F00C-2275-4886-B8AE-3FC82F8469DF}" type="slidenum">
              <a:rPr lang="pt-BR" smtClean="0"/>
              <a:t>14</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260617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A música como ação política</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5" name="Retângulo 4"/>
          <p:cNvSpPr/>
          <p:nvPr/>
        </p:nvSpPr>
        <p:spPr>
          <a:xfrm>
            <a:off x="1028369" y="2389445"/>
            <a:ext cx="10088251" cy="2677656"/>
          </a:xfrm>
          <a:prstGeom prst="rect">
            <a:avLst/>
          </a:prstGeom>
        </p:spPr>
        <p:txBody>
          <a:bodyPr wrap="square">
            <a:spAutoFit/>
          </a:bodyPr>
          <a:lstStyle/>
          <a:p>
            <a:pPr algn="ctr">
              <a:lnSpc>
                <a:spcPct val="150000"/>
              </a:lnSpc>
            </a:pPr>
            <a:r>
              <a:rPr lang="pt-BR" sz="2800" dirty="0">
                <a:latin typeface="RobotoBR" pitchFamily="2" charset="0"/>
              </a:rPr>
              <a:t>O posicionamento político é uma atitude adotado por vários artistas, inclusive musicistas. São muitos os que, por meio de suas letras, buscam expressar temas como violência, racismo, desigualdades sociais, consumismo e embates políticos.</a:t>
            </a:r>
          </a:p>
        </p:txBody>
      </p:sp>
      <p:sp>
        <p:nvSpPr>
          <p:cNvPr id="6" name="Retângulo: Cantos Arredondados 14">
            <a:extLst>
              <a:ext uri="{FF2B5EF4-FFF2-40B4-BE49-F238E27FC236}">
                <a16:creationId xmlns:a16="http://schemas.microsoft.com/office/drawing/2014/main" id="{6AF8A99A-9CE6-419E-9079-BB2B2CD3EF04}"/>
              </a:ext>
            </a:extLst>
          </p:cNvPr>
          <p:cNvSpPr/>
          <p:nvPr/>
        </p:nvSpPr>
        <p:spPr>
          <a:xfrm>
            <a:off x="937322" y="2389445"/>
            <a:ext cx="10274299" cy="2776322"/>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2" name="Slide Number Placeholder 1"/>
          <p:cNvSpPr>
            <a:spLocks noGrp="1"/>
          </p:cNvSpPr>
          <p:nvPr>
            <p:ph type="sldNum" sz="quarter" idx="12"/>
          </p:nvPr>
        </p:nvSpPr>
        <p:spPr/>
        <p:txBody>
          <a:bodyPr/>
          <a:lstStyle/>
          <a:p>
            <a:fld id="{58C7F00C-2275-4886-B8AE-3FC82F8469DF}" type="slidenum">
              <a:rPr lang="pt-BR" smtClean="0"/>
              <a:t>15</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94136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E046689A-2400-43A1-85E8-AA272FBF48D4}"/>
              </a:ext>
            </a:extLst>
          </p:cNvPr>
          <p:cNvSpPr txBox="1">
            <a:spLocks/>
          </p:cNvSpPr>
          <p:nvPr/>
        </p:nvSpPr>
        <p:spPr>
          <a:xfrm>
            <a:off x="1308100" y="482926"/>
            <a:ext cx="9766300" cy="1435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4400" dirty="0">
                <a:latin typeface="RobotoBR" pitchFamily="2" charset="0"/>
              </a:rPr>
              <a:t>Os festivais de música e a música de protesto no Brasil</a:t>
            </a:r>
            <a:endParaRPr lang="pt-BR" sz="4400" i="1"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11" name="Retângulo 10"/>
          <p:cNvSpPr/>
          <p:nvPr/>
        </p:nvSpPr>
        <p:spPr>
          <a:xfrm>
            <a:off x="1211276" y="2479769"/>
            <a:ext cx="9871199" cy="3323987"/>
          </a:xfrm>
          <a:prstGeom prst="rect">
            <a:avLst/>
          </a:prstGeom>
        </p:spPr>
        <p:txBody>
          <a:bodyPr wrap="square">
            <a:spAutoFit/>
          </a:bodyPr>
          <a:lstStyle/>
          <a:p>
            <a:pPr algn="ctr">
              <a:lnSpc>
                <a:spcPct val="150000"/>
              </a:lnSpc>
            </a:pPr>
            <a:r>
              <a:rPr lang="pt-BR" sz="2800" dirty="0">
                <a:latin typeface="RobotoBR" pitchFamily="2" charset="0"/>
              </a:rPr>
              <a:t>Durante os anos 1960, eram comuns os festivais de música promovidos pelas redes de televisão brasileiras. Mesmo com censura, a música brasileira florescia. Nos festivais, os artistas exploravam novos estilos, introduziram a guitarra elétrica, elaboravam letras provocativas e conquistaram o público.</a:t>
            </a:r>
          </a:p>
        </p:txBody>
      </p:sp>
      <p:sp>
        <p:nvSpPr>
          <p:cNvPr id="2" name="Slide Number Placeholder 1"/>
          <p:cNvSpPr>
            <a:spLocks noGrp="1"/>
          </p:cNvSpPr>
          <p:nvPr>
            <p:ph type="sldNum" sz="quarter" idx="12"/>
          </p:nvPr>
        </p:nvSpPr>
        <p:spPr/>
        <p:txBody>
          <a:bodyPr/>
          <a:lstStyle/>
          <a:p>
            <a:fld id="{58C7F00C-2275-4886-B8AE-3FC82F8469DF}" type="slidenum">
              <a:rPr lang="pt-BR" smtClean="0"/>
              <a:t>16</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13" name="Retângulo: Cantos Arredondados 14">
            <a:extLst>
              <a:ext uri="{FF2B5EF4-FFF2-40B4-BE49-F238E27FC236}">
                <a16:creationId xmlns:a16="http://schemas.microsoft.com/office/drawing/2014/main" id="{6AF8A99A-9CE6-419E-9079-BB2B2CD3EF04}"/>
              </a:ext>
            </a:extLst>
          </p:cNvPr>
          <p:cNvSpPr/>
          <p:nvPr/>
        </p:nvSpPr>
        <p:spPr>
          <a:xfrm>
            <a:off x="1200256" y="2375068"/>
            <a:ext cx="10058400" cy="3598223"/>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636634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O Teatro como consciência histórica</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4" name="Retângulo 3"/>
          <p:cNvSpPr/>
          <p:nvPr/>
        </p:nvSpPr>
        <p:spPr>
          <a:xfrm>
            <a:off x="754512" y="1950395"/>
            <a:ext cx="10546136" cy="4616648"/>
          </a:xfrm>
          <a:prstGeom prst="rect">
            <a:avLst/>
          </a:prstGeom>
        </p:spPr>
        <p:txBody>
          <a:bodyPr wrap="square">
            <a:spAutoFit/>
          </a:bodyPr>
          <a:lstStyle/>
          <a:p>
            <a:pPr algn="ctr">
              <a:lnSpc>
                <a:spcPct val="150000"/>
              </a:lnSpc>
            </a:pPr>
            <a:r>
              <a:rPr lang="pt-BR" sz="2800" dirty="0">
                <a:latin typeface="RobotoBR" pitchFamily="2" charset="0"/>
              </a:rPr>
              <a:t>No teatro, novas teorias e práticas sobre atuação e encenação surgiram, como a do dramaturgo e diretor alemão </a:t>
            </a:r>
            <a:r>
              <a:rPr lang="pt-BR" sz="2800" b="1" dirty="0">
                <a:latin typeface="RobotoBR" pitchFamily="2" charset="0"/>
              </a:rPr>
              <a:t>Bertolt Brecht </a:t>
            </a:r>
            <a:r>
              <a:rPr lang="pt-BR" sz="2800" dirty="0">
                <a:latin typeface="RobotoBR" pitchFamily="2" charset="0"/>
              </a:rPr>
              <a:t>(1898-1956). Para ele, quando o espectador começasse a se emocionar com uma situação vivida pelo personagem, algo em cena deveria acontecer para que ele se distanciasse dessa emoção e sentisse um estranhamento que o levasse a pensar. É o que ele chamava de </a:t>
            </a:r>
            <a:r>
              <a:rPr lang="pt-BR" sz="2800" b="1" dirty="0">
                <a:latin typeface="RobotoBR" pitchFamily="2" charset="0"/>
              </a:rPr>
              <a:t>Teatro épico</a:t>
            </a:r>
            <a:r>
              <a:rPr lang="pt-BR" sz="2800" dirty="0">
                <a:latin typeface="RobotoBR" pitchFamily="2" charset="0"/>
              </a:rPr>
              <a:t>.</a:t>
            </a:r>
          </a:p>
        </p:txBody>
      </p:sp>
      <p:sp>
        <p:nvSpPr>
          <p:cNvPr id="5" name="Retângulo: Cantos Arredondados 14">
            <a:extLst>
              <a:ext uri="{FF2B5EF4-FFF2-40B4-BE49-F238E27FC236}">
                <a16:creationId xmlns:a16="http://schemas.microsoft.com/office/drawing/2014/main" id="{6AF8A99A-9CE6-419E-9079-BB2B2CD3EF04}"/>
              </a:ext>
            </a:extLst>
          </p:cNvPr>
          <p:cNvSpPr/>
          <p:nvPr/>
        </p:nvSpPr>
        <p:spPr>
          <a:xfrm>
            <a:off x="730752" y="2078182"/>
            <a:ext cx="10694297" cy="4381996"/>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2" name="Slide Number Placeholder 1"/>
          <p:cNvSpPr>
            <a:spLocks noGrp="1"/>
          </p:cNvSpPr>
          <p:nvPr>
            <p:ph type="sldNum" sz="quarter" idx="12"/>
          </p:nvPr>
        </p:nvSpPr>
        <p:spPr/>
        <p:txBody>
          <a:bodyPr/>
          <a:lstStyle/>
          <a:p>
            <a:fld id="{58C7F00C-2275-4886-B8AE-3FC82F8469DF}" type="slidenum">
              <a:rPr lang="pt-BR" smtClean="0"/>
              <a:t>17</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832189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E046689A-2400-43A1-85E8-AA272FBF48D4}"/>
              </a:ext>
            </a:extLst>
          </p:cNvPr>
          <p:cNvSpPr txBox="1">
            <a:spLocks/>
          </p:cNvSpPr>
          <p:nvPr/>
        </p:nvSpPr>
        <p:spPr>
          <a:xfrm>
            <a:off x="1308100" y="304801"/>
            <a:ext cx="9766300" cy="1435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4800" dirty="0">
                <a:latin typeface="RobotoBR" pitchFamily="2" charset="0"/>
              </a:rPr>
              <a:t>O ativismo com a câmera na mão</a:t>
            </a:r>
            <a:endParaRPr lang="pt-BR" sz="4800" i="1"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4" name="Retângulo 3"/>
          <p:cNvSpPr/>
          <p:nvPr/>
        </p:nvSpPr>
        <p:spPr>
          <a:xfrm>
            <a:off x="1177059" y="2030066"/>
            <a:ext cx="10028382" cy="3970318"/>
          </a:xfrm>
          <a:prstGeom prst="rect">
            <a:avLst/>
          </a:prstGeom>
        </p:spPr>
        <p:txBody>
          <a:bodyPr wrap="square">
            <a:spAutoFit/>
          </a:bodyPr>
          <a:lstStyle/>
          <a:p>
            <a:pPr algn="ctr">
              <a:lnSpc>
                <a:spcPct val="150000"/>
              </a:lnSpc>
            </a:pPr>
            <a:r>
              <a:rPr lang="pt-BR" sz="2800" dirty="0">
                <a:latin typeface="RobotoBR" pitchFamily="2" charset="0"/>
              </a:rPr>
              <a:t>Na atualidade, muitos artistas enveredam pela </a:t>
            </a:r>
            <a:r>
              <a:rPr lang="pt-BR" sz="2800" b="1" dirty="0">
                <a:latin typeface="RobotoBR" pitchFamily="2" charset="0"/>
              </a:rPr>
              <a:t>arte do documentário</a:t>
            </a:r>
            <a:r>
              <a:rPr lang="pt-BR" sz="2800" dirty="0">
                <a:latin typeface="RobotoBR" pitchFamily="2" charset="0"/>
              </a:rPr>
              <a:t>,</a:t>
            </a:r>
            <a:r>
              <a:rPr lang="pt-BR" sz="2800" b="1" dirty="0">
                <a:latin typeface="RobotoBR" pitchFamily="2" charset="0"/>
              </a:rPr>
              <a:t> </a:t>
            </a:r>
            <a:r>
              <a:rPr lang="pt-BR" sz="2800" dirty="0">
                <a:latin typeface="RobotoBR" pitchFamily="2" charset="0"/>
              </a:rPr>
              <a:t>filmes de caráter informativo que transmitem um ponto de vista sobre determinado assunto. Os documentários podem adquirir um tom jornalístico ou poético. Podem também fazer contestações sobre assuntos como consumo, poluição e desigualdades sociais.</a:t>
            </a:r>
          </a:p>
        </p:txBody>
      </p:sp>
      <p:sp>
        <p:nvSpPr>
          <p:cNvPr id="2" name="Slide Number Placeholder 1"/>
          <p:cNvSpPr>
            <a:spLocks noGrp="1"/>
          </p:cNvSpPr>
          <p:nvPr>
            <p:ph type="sldNum" sz="quarter" idx="12"/>
          </p:nvPr>
        </p:nvSpPr>
        <p:spPr/>
        <p:txBody>
          <a:bodyPr/>
          <a:lstStyle/>
          <a:p>
            <a:fld id="{58C7F00C-2275-4886-B8AE-3FC82F8469DF}" type="slidenum">
              <a:rPr lang="pt-BR" smtClean="0"/>
              <a:t>18</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Retângulo: Cantos Arredondados 14">
            <a:extLst>
              <a:ext uri="{FF2B5EF4-FFF2-40B4-BE49-F238E27FC236}">
                <a16:creationId xmlns:a16="http://schemas.microsoft.com/office/drawing/2014/main" id="{6AF8A99A-9CE6-419E-9079-BB2B2CD3EF04}"/>
              </a:ext>
            </a:extLst>
          </p:cNvPr>
          <p:cNvSpPr/>
          <p:nvPr/>
        </p:nvSpPr>
        <p:spPr>
          <a:xfrm>
            <a:off x="1177059" y="2078182"/>
            <a:ext cx="10028382" cy="3922202"/>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3676961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As marcas da destruição</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6" name="CaixaDeTexto 5">
            <a:extLst>
              <a:ext uri="{FF2B5EF4-FFF2-40B4-BE49-F238E27FC236}">
                <a16:creationId xmlns:a16="http://schemas.microsoft.com/office/drawing/2014/main" id="{97DC7532-0517-436C-A4CC-06A41C901677}"/>
              </a:ext>
            </a:extLst>
          </p:cNvPr>
          <p:cNvSpPr txBox="1"/>
          <p:nvPr/>
        </p:nvSpPr>
        <p:spPr>
          <a:xfrm>
            <a:off x="695700" y="2098131"/>
            <a:ext cx="10811494" cy="4053288"/>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99568" tIns="35560" rIns="35560" bIns="35560" numCol="1" spcCol="1270" anchor="t" anchorCtr="0">
            <a:noAutofit/>
          </a:bodyPr>
          <a:lstStyle/>
          <a:p>
            <a:pPr algn="ctr">
              <a:lnSpc>
                <a:spcPct val="150000"/>
              </a:lnSpc>
            </a:pPr>
            <a:r>
              <a:rPr lang="pt-BR" sz="2800" dirty="0">
                <a:latin typeface="RobotoBR" pitchFamily="2" charset="0"/>
              </a:rPr>
              <a:t>Árvores retorcidas e troncos queimados e mortos. Essas são as principais características da obra do escultor </a:t>
            </a:r>
            <a:r>
              <a:rPr lang="pt-BR" sz="2800" b="1" dirty="0" err="1">
                <a:latin typeface="RobotoBR" pitchFamily="2" charset="0"/>
              </a:rPr>
              <a:t>Frans</a:t>
            </a:r>
            <a:r>
              <a:rPr lang="pt-BR" sz="2800" b="1" dirty="0">
                <a:latin typeface="RobotoBR" pitchFamily="2" charset="0"/>
              </a:rPr>
              <a:t> Krajcberg </a:t>
            </a:r>
            <a:r>
              <a:rPr lang="pt-BR" sz="2800" dirty="0">
                <a:latin typeface="RobotoBR" pitchFamily="2" charset="0"/>
              </a:rPr>
              <a:t>(1921-2017). Essa imagem forte pode nos revelar tanto a destruição causada pelas indústrias e ações humanas em espaços naturais, quanto à destruição que </a:t>
            </a:r>
            <a:r>
              <a:rPr lang="pt-BR" sz="2800" dirty="0" err="1">
                <a:latin typeface="RobotoBR" pitchFamily="2" charset="0"/>
              </a:rPr>
              <a:t>Krajcberg</a:t>
            </a:r>
            <a:r>
              <a:rPr lang="pt-BR" sz="2800" dirty="0">
                <a:latin typeface="RobotoBR" pitchFamily="2" charset="0"/>
              </a:rPr>
              <a:t> viu em sua adolescência, quando a Polônia foi invadida pela Alemanha nazista.</a:t>
            </a:r>
            <a:endParaRPr lang="pt-BR" kern="1200" dirty="0"/>
          </a:p>
        </p:txBody>
      </p:sp>
      <p:sp>
        <p:nvSpPr>
          <p:cNvPr id="2" name="Slide Number Placeholder 1"/>
          <p:cNvSpPr>
            <a:spLocks noGrp="1"/>
          </p:cNvSpPr>
          <p:nvPr>
            <p:ph type="sldNum" sz="quarter" idx="12"/>
          </p:nvPr>
        </p:nvSpPr>
        <p:spPr/>
        <p:txBody>
          <a:bodyPr/>
          <a:lstStyle/>
          <a:p>
            <a:fld id="{58C7F00C-2275-4886-B8AE-3FC82F8469DF}" type="slidenum">
              <a:rPr lang="pt-BR" smtClean="0"/>
              <a:t>19</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637703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A671D0B-1BC8-41CB-AFC6-B8A28E1B7397}"/>
              </a:ext>
            </a:extLst>
          </p:cNvPr>
          <p:cNvSpPr>
            <a:spLocks noGrp="1"/>
          </p:cNvSpPr>
          <p:nvPr>
            <p:ph type="ctrTitle"/>
          </p:nvPr>
        </p:nvSpPr>
        <p:spPr/>
        <p:txBody>
          <a:bodyPr>
            <a:normAutofit/>
          </a:bodyPr>
          <a:lstStyle/>
          <a:p>
            <a:br>
              <a:rPr lang="pt-BR" sz="4800" dirty="0">
                <a:latin typeface="RobotoBR" pitchFamily="2" charset="0"/>
              </a:rPr>
            </a:br>
            <a:r>
              <a:rPr lang="pt-BR" sz="4800" dirty="0">
                <a:latin typeface="RobotoBR" pitchFamily="2" charset="0"/>
              </a:rPr>
              <a:t>Unidade 4 – Capítulo 7</a:t>
            </a:r>
          </a:p>
        </p:txBody>
      </p:sp>
      <p:sp>
        <p:nvSpPr>
          <p:cNvPr id="2" name="Slide Number Placeholder 1"/>
          <p:cNvSpPr>
            <a:spLocks noGrp="1"/>
          </p:cNvSpPr>
          <p:nvPr>
            <p:ph type="sldNum" sz="quarter" idx="12"/>
          </p:nvPr>
        </p:nvSpPr>
        <p:spPr/>
        <p:txBody>
          <a:bodyPr/>
          <a:lstStyle/>
          <a:p>
            <a:fld id="{58C7F00C-2275-4886-B8AE-3FC82F8469DF}" type="slidenum">
              <a:rPr lang="pt-BR" smtClean="0"/>
              <a:t>2</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142724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Construções que contam histórias</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5" name="Retângulo: Cantos Arredondados 14">
            <a:extLst>
              <a:ext uri="{FF2B5EF4-FFF2-40B4-BE49-F238E27FC236}">
                <a16:creationId xmlns:a16="http://schemas.microsoft.com/office/drawing/2014/main" id="{6AF8A99A-9CE6-419E-9079-BB2B2CD3EF04}"/>
              </a:ext>
            </a:extLst>
          </p:cNvPr>
          <p:cNvSpPr/>
          <p:nvPr/>
        </p:nvSpPr>
        <p:spPr>
          <a:xfrm>
            <a:off x="1007423" y="2276100"/>
            <a:ext cx="10274299" cy="2949040"/>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6" name="Retângulo 5"/>
          <p:cNvSpPr/>
          <p:nvPr/>
        </p:nvSpPr>
        <p:spPr>
          <a:xfrm>
            <a:off x="1087397" y="2455605"/>
            <a:ext cx="10019349" cy="2677656"/>
          </a:xfrm>
          <a:prstGeom prst="rect">
            <a:avLst/>
          </a:prstGeom>
        </p:spPr>
        <p:txBody>
          <a:bodyPr wrap="square">
            <a:spAutoFit/>
          </a:bodyPr>
          <a:lstStyle/>
          <a:p>
            <a:pPr algn="ctr">
              <a:lnSpc>
                <a:spcPct val="150000"/>
              </a:lnSpc>
            </a:pPr>
            <a:r>
              <a:rPr lang="pt-BR" sz="2800" dirty="0">
                <a:latin typeface="RobotoBR" pitchFamily="2" charset="0"/>
              </a:rPr>
              <a:t>Já pensou se uma construção falasse? Imagine o quanto de história ela teria para contar. As construções revelam pistas sobre as cidades em que estão, seus bairros e até o estilo de vida de seus moradores.</a:t>
            </a:r>
          </a:p>
        </p:txBody>
      </p:sp>
      <p:sp>
        <p:nvSpPr>
          <p:cNvPr id="2" name="Slide Number Placeholder 1"/>
          <p:cNvSpPr>
            <a:spLocks noGrp="1"/>
          </p:cNvSpPr>
          <p:nvPr>
            <p:ph type="sldNum" sz="quarter" idx="12"/>
          </p:nvPr>
        </p:nvSpPr>
        <p:spPr/>
        <p:txBody>
          <a:bodyPr/>
          <a:lstStyle/>
          <a:p>
            <a:fld id="{58C7F00C-2275-4886-B8AE-3FC82F8469DF}" type="slidenum">
              <a:rPr lang="pt-BR" smtClean="0"/>
              <a:t>3</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546184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Construir para habitar</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3" name="Retângulo 2"/>
          <p:cNvSpPr/>
          <p:nvPr/>
        </p:nvSpPr>
        <p:spPr>
          <a:xfrm>
            <a:off x="1138047" y="2368305"/>
            <a:ext cx="9906001" cy="2677656"/>
          </a:xfrm>
          <a:prstGeom prst="rect">
            <a:avLst/>
          </a:prstGeom>
        </p:spPr>
        <p:txBody>
          <a:bodyPr wrap="square">
            <a:spAutoFit/>
          </a:bodyPr>
          <a:lstStyle/>
          <a:p>
            <a:pPr algn="ctr">
              <a:lnSpc>
                <a:spcPct val="150000"/>
              </a:lnSpc>
            </a:pPr>
            <a:r>
              <a:rPr lang="pt-BR" sz="2800" dirty="0">
                <a:latin typeface="RobotoBR" pitchFamily="2" charset="0"/>
              </a:rPr>
              <a:t>A arquitetura está intimamente ligada à história da humanidade. No início, as construções atendiam apenas à necessidade de abrigo do ser humano. Mas, no decorrer do tempo, elas também ganharam novas funções. </a:t>
            </a:r>
          </a:p>
        </p:txBody>
      </p:sp>
      <p:sp>
        <p:nvSpPr>
          <p:cNvPr id="4" name="Slide Number Placeholder 3"/>
          <p:cNvSpPr>
            <a:spLocks noGrp="1"/>
          </p:cNvSpPr>
          <p:nvPr>
            <p:ph type="sldNum" sz="quarter" idx="12"/>
          </p:nvPr>
        </p:nvSpPr>
        <p:spPr/>
        <p:txBody>
          <a:bodyPr/>
          <a:lstStyle/>
          <a:p>
            <a:fld id="{58C7F00C-2275-4886-B8AE-3FC82F8469DF}" type="slidenum">
              <a:rPr lang="pt-BR" smtClean="0"/>
              <a:t>4</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Retângulo: Cantos Arredondados 14">
            <a:extLst>
              <a:ext uri="{FF2B5EF4-FFF2-40B4-BE49-F238E27FC236}">
                <a16:creationId xmlns:a16="http://schemas.microsoft.com/office/drawing/2014/main" id="{6AF8A99A-9CE6-419E-9079-BB2B2CD3EF04}"/>
              </a:ext>
            </a:extLst>
          </p:cNvPr>
          <p:cNvSpPr/>
          <p:nvPr/>
        </p:nvSpPr>
        <p:spPr>
          <a:xfrm>
            <a:off x="1007423" y="2276101"/>
            <a:ext cx="10274299" cy="2901542"/>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2324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Diferentes tipos de construções</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30" name="CaixaDeTexto 29">
            <a:extLst>
              <a:ext uri="{FF2B5EF4-FFF2-40B4-BE49-F238E27FC236}">
                <a16:creationId xmlns:a16="http://schemas.microsoft.com/office/drawing/2014/main" id="{97DC7532-0517-436C-A4CC-06A41C901677}"/>
              </a:ext>
            </a:extLst>
          </p:cNvPr>
          <p:cNvSpPr txBox="1"/>
          <p:nvPr/>
        </p:nvSpPr>
        <p:spPr>
          <a:xfrm>
            <a:off x="612574" y="2120216"/>
            <a:ext cx="2213759" cy="4149955"/>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99568" tIns="35560" rIns="35560" bIns="35560" numCol="1" spcCol="1270" anchor="t" anchorCtr="0">
            <a:noAutofit/>
          </a:bodyPr>
          <a:lstStyle/>
          <a:p>
            <a:pPr algn="ctr">
              <a:lnSpc>
                <a:spcPct val="150000"/>
              </a:lnSpc>
            </a:pPr>
            <a:r>
              <a:rPr lang="pt-BR" sz="2000" b="1" dirty="0">
                <a:latin typeface="RobotoBR" pitchFamily="2" charset="0"/>
              </a:rPr>
              <a:t>Vernacular</a:t>
            </a:r>
            <a:br>
              <a:rPr lang="pt-BR" sz="2000" dirty="0">
                <a:latin typeface="RobotoBR" pitchFamily="2" charset="0"/>
              </a:rPr>
            </a:br>
            <a:r>
              <a:rPr lang="pt-BR" sz="2000" dirty="0">
                <a:latin typeface="RobotoBR" pitchFamily="2" charset="0"/>
              </a:rPr>
              <a:t>É a arquitetura mais tradicional de um lugar. São construções feitas com técnicas e materiais locais que se integram ao ambiente.</a:t>
            </a:r>
            <a:endParaRPr lang="pt-BR" b="1" kern="1200" dirty="0"/>
          </a:p>
        </p:txBody>
      </p:sp>
      <p:sp>
        <p:nvSpPr>
          <p:cNvPr id="51" name="CaixaDeTexto 50">
            <a:extLst>
              <a:ext uri="{FF2B5EF4-FFF2-40B4-BE49-F238E27FC236}">
                <a16:creationId xmlns:a16="http://schemas.microsoft.com/office/drawing/2014/main" id="{97DC7532-0517-436C-A4CC-06A41C901677}"/>
              </a:ext>
            </a:extLst>
          </p:cNvPr>
          <p:cNvSpPr txBox="1"/>
          <p:nvPr/>
        </p:nvSpPr>
        <p:spPr>
          <a:xfrm>
            <a:off x="2911274" y="2139171"/>
            <a:ext cx="2011216" cy="4130999"/>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99568" tIns="35560" rIns="35560" bIns="35560" numCol="1" spcCol="1270" anchor="t" anchorCtr="0">
            <a:noAutofit/>
          </a:bodyPr>
          <a:lstStyle/>
          <a:p>
            <a:pPr algn="ctr">
              <a:lnSpc>
                <a:spcPct val="150000"/>
              </a:lnSpc>
            </a:pPr>
            <a:r>
              <a:rPr lang="pt-BR" sz="2000" b="1" dirty="0">
                <a:latin typeface="RobotoBR" pitchFamily="2" charset="0"/>
              </a:rPr>
              <a:t>Religiosa</a:t>
            </a:r>
            <a:br>
              <a:rPr lang="pt-BR" sz="2000" dirty="0">
                <a:latin typeface="RobotoBR" pitchFamily="2" charset="0"/>
              </a:rPr>
            </a:br>
            <a:r>
              <a:rPr lang="pt-BR" sz="2000" dirty="0">
                <a:latin typeface="RobotoBR" pitchFamily="2" charset="0"/>
              </a:rPr>
              <a:t>Construções onde as pessoas se reúnem para expressar sua devoção religiosa, como igrejas, templos e santuários. </a:t>
            </a:r>
            <a:endParaRPr lang="pt-BR" b="1" kern="1200" dirty="0"/>
          </a:p>
        </p:txBody>
      </p:sp>
      <p:sp>
        <p:nvSpPr>
          <p:cNvPr id="52" name="CaixaDeTexto 51">
            <a:extLst>
              <a:ext uri="{FF2B5EF4-FFF2-40B4-BE49-F238E27FC236}">
                <a16:creationId xmlns:a16="http://schemas.microsoft.com/office/drawing/2014/main" id="{97DC7532-0517-436C-A4CC-06A41C901677}"/>
              </a:ext>
            </a:extLst>
          </p:cNvPr>
          <p:cNvSpPr txBox="1"/>
          <p:nvPr/>
        </p:nvSpPr>
        <p:spPr>
          <a:xfrm>
            <a:off x="5005615" y="2139170"/>
            <a:ext cx="2158999" cy="4130999"/>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99568" tIns="35560" rIns="35560" bIns="35560" numCol="1" spcCol="1270" anchor="t" anchorCtr="0">
            <a:noAutofit/>
          </a:bodyPr>
          <a:lstStyle/>
          <a:p>
            <a:pPr algn="ctr">
              <a:lnSpc>
                <a:spcPct val="150000"/>
              </a:lnSpc>
            </a:pPr>
            <a:r>
              <a:rPr lang="pt-BR" sz="2000" b="1" dirty="0">
                <a:latin typeface="RobotoBR" pitchFamily="2" charset="0"/>
              </a:rPr>
              <a:t>Monumento</a:t>
            </a:r>
            <a:br>
              <a:rPr lang="pt-BR" sz="2000" dirty="0">
                <a:latin typeface="RobotoBR" pitchFamily="2" charset="0"/>
              </a:rPr>
            </a:br>
            <a:r>
              <a:rPr lang="pt-BR" sz="2000" dirty="0">
                <a:latin typeface="RobotoBR" pitchFamily="2" charset="0"/>
              </a:rPr>
              <a:t>Obras que geralmente representam a identidade cultural de um povo e têm grande valor histórico.</a:t>
            </a:r>
            <a:endParaRPr lang="pt-BR" sz="2000" b="1" kern="1200" dirty="0">
              <a:latin typeface="RobotoBR" pitchFamily="2" charset="0"/>
            </a:endParaRPr>
          </a:p>
        </p:txBody>
      </p:sp>
      <p:sp>
        <p:nvSpPr>
          <p:cNvPr id="53" name="CaixaDeTexto 52">
            <a:extLst>
              <a:ext uri="{FF2B5EF4-FFF2-40B4-BE49-F238E27FC236}">
                <a16:creationId xmlns:a16="http://schemas.microsoft.com/office/drawing/2014/main" id="{97DC7532-0517-436C-A4CC-06A41C901677}"/>
              </a:ext>
            </a:extLst>
          </p:cNvPr>
          <p:cNvSpPr txBox="1"/>
          <p:nvPr/>
        </p:nvSpPr>
        <p:spPr>
          <a:xfrm>
            <a:off x="7247744" y="2139171"/>
            <a:ext cx="2053465" cy="4130998"/>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99568" tIns="35560" rIns="35560" bIns="35560" numCol="1" spcCol="1270" anchor="t" anchorCtr="0">
            <a:noAutofit/>
          </a:bodyPr>
          <a:lstStyle/>
          <a:p>
            <a:pPr algn="ctr">
              <a:lnSpc>
                <a:spcPct val="150000"/>
              </a:lnSpc>
            </a:pPr>
            <a:r>
              <a:rPr lang="pt-BR" sz="2000" b="1" dirty="0">
                <a:latin typeface="RobotoBR" pitchFamily="2" charset="0"/>
              </a:rPr>
              <a:t>Comercial</a:t>
            </a:r>
            <a:br>
              <a:rPr lang="pt-BR" sz="2000" b="1" dirty="0">
                <a:latin typeface="RobotoBR" pitchFamily="2" charset="0"/>
              </a:rPr>
            </a:br>
            <a:r>
              <a:rPr lang="pt-BR" sz="2000" dirty="0">
                <a:latin typeface="RobotoBR" pitchFamily="2" charset="0"/>
              </a:rPr>
              <a:t> Ambientes em que as pessoas se sintam confortáveis e propensas ao consumo de bens ou serviços.</a:t>
            </a:r>
            <a:endParaRPr lang="pt-BR" sz="2000" b="1" kern="1200" dirty="0">
              <a:latin typeface="RobotoBR" pitchFamily="2" charset="0"/>
            </a:endParaRPr>
          </a:p>
        </p:txBody>
      </p:sp>
      <p:sp>
        <p:nvSpPr>
          <p:cNvPr id="54" name="CaixaDeTexto 53">
            <a:extLst>
              <a:ext uri="{FF2B5EF4-FFF2-40B4-BE49-F238E27FC236}">
                <a16:creationId xmlns:a16="http://schemas.microsoft.com/office/drawing/2014/main" id="{97DC7532-0517-436C-A4CC-06A41C901677}"/>
              </a:ext>
            </a:extLst>
          </p:cNvPr>
          <p:cNvSpPr txBox="1"/>
          <p:nvPr/>
        </p:nvSpPr>
        <p:spPr>
          <a:xfrm>
            <a:off x="9392326" y="2139171"/>
            <a:ext cx="2222500" cy="4130998"/>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99568" tIns="35560" rIns="35560" bIns="35560" numCol="1" spcCol="1270" anchor="t" anchorCtr="0">
            <a:noAutofit/>
          </a:bodyPr>
          <a:lstStyle/>
          <a:p>
            <a:pPr algn="ctr">
              <a:lnSpc>
                <a:spcPct val="150000"/>
              </a:lnSpc>
            </a:pPr>
            <a:r>
              <a:rPr lang="pt-BR" sz="2000" b="1" dirty="0">
                <a:latin typeface="RobotoBR" pitchFamily="2" charset="0"/>
              </a:rPr>
              <a:t>Tumular</a:t>
            </a:r>
            <a:br>
              <a:rPr lang="pt-BR" sz="2000" dirty="0">
                <a:latin typeface="RobotoBR" pitchFamily="2" charset="0"/>
              </a:rPr>
            </a:br>
            <a:r>
              <a:rPr lang="pt-BR" sz="2000" dirty="0">
                <a:latin typeface="RobotoBR" pitchFamily="2" charset="0"/>
              </a:rPr>
              <a:t>Destinada ao sepultamento dos mortos, como as pirâmides de Gizé e o Taj Mahal.</a:t>
            </a:r>
            <a:br>
              <a:rPr lang="pt-BR" sz="2000" b="1" dirty="0">
                <a:latin typeface="RobotoBR" pitchFamily="2" charset="0"/>
                <a:ea typeface="Roboto" panose="02000000000000000000" pitchFamily="2" charset="0"/>
              </a:rPr>
            </a:br>
            <a:endParaRPr lang="pt-BR" sz="2000" b="1" kern="1200" dirty="0">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5</a:t>
            </a:fld>
            <a:endParaRPr lang="pt-BR" dirty="0"/>
          </a:p>
        </p:txBody>
      </p:sp>
      <p:pic>
        <p:nvPicPr>
          <p:cNvPr id="11"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528203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E046689A-2400-43A1-85E8-AA272FBF48D4}"/>
              </a:ext>
            </a:extLst>
          </p:cNvPr>
          <p:cNvSpPr txBox="1">
            <a:spLocks/>
          </p:cNvSpPr>
          <p:nvPr/>
        </p:nvSpPr>
        <p:spPr>
          <a:xfrm>
            <a:off x="1308100" y="304801"/>
            <a:ext cx="9766300" cy="1435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4800" dirty="0">
                <a:latin typeface="RobotoBR" pitchFamily="2" charset="0"/>
              </a:rPr>
              <a:t>Técnica e arte</a:t>
            </a:r>
            <a:endParaRPr lang="pt-BR" sz="4800" i="1"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6" name="CaixaDeTexto 5">
            <a:extLst>
              <a:ext uri="{FF2B5EF4-FFF2-40B4-BE49-F238E27FC236}">
                <a16:creationId xmlns:a16="http://schemas.microsoft.com/office/drawing/2014/main" id="{97DC7532-0517-436C-A4CC-06A41C901677}"/>
              </a:ext>
            </a:extLst>
          </p:cNvPr>
          <p:cNvSpPr txBox="1"/>
          <p:nvPr/>
        </p:nvSpPr>
        <p:spPr>
          <a:xfrm>
            <a:off x="1308100" y="2194972"/>
            <a:ext cx="9766300" cy="3398296"/>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99568" tIns="35560" rIns="35560" bIns="35560" numCol="1" spcCol="1270" anchor="t" anchorCtr="0">
            <a:noAutofit/>
          </a:bodyPr>
          <a:lstStyle/>
          <a:p>
            <a:pPr algn="ctr">
              <a:lnSpc>
                <a:spcPct val="150000"/>
              </a:lnSpc>
            </a:pPr>
            <a:r>
              <a:rPr lang="pt-BR" sz="2800" dirty="0">
                <a:latin typeface="RobotoBR" pitchFamily="2" charset="0"/>
              </a:rPr>
              <a:t>Para fazer uma construção inovadora, são necessários conhecimentos não apenas de Arquitetura e de Arte, mas também de diferentes áreas, em especial de Engenharia. </a:t>
            </a:r>
          </a:p>
          <a:p>
            <a:pPr algn="ctr">
              <a:lnSpc>
                <a:spcPct val="150000"/>
              </a:lnSpc>
            </a:pPr>
            <a:r>
              <a:rPr lang="pt-BR" sz="2800" dirty="0">
                <a:latin typeface="RobotoBR" pitchFamily="2" charset="0"/>
              </a:rPr>
              <a:t>O </a:t>
            </a:r>
            <a:r>
              <a:rPr lang="pt-BR" sz="2800" b="1" dirty="0">
                <a:latin typeface="RobotoBR" pitchFamily="2" charset="0"/>
              </a:rPr>
              <a:t>arquiteto</a:t>
            </a:r>
            <a:r>
              <a:rPr lang="pt-BR" sz="2800" dirty="0">
                <a:latin typeface="RobotoBR" pitchFamily="2" charset="0"/>
              </a:rPr>
              <a:t> é o profissional que une dois elementos em suas construções: a arte e a técnica.</a:t>
            </a:r>
            <a:endParaRPr lang="pt-BR" kern="1200" dirty="0"/>
          </a:p>
        </p:txBody>
      </p:sp>
      <p:sp>
        <p:nvSpPr>
          <p:cNvPr id="2" name="Slide Number Placeholder 1"/>
          <p:cNvSpPr>
            <a:spLocks noGrp="1"/>
          </p:cNvSpPr>
          <p:nvPr>
            <p:ph type="sldNum" sz="quarter" idx="12"/>
          </p:nvPr>
        </p:nvSpPr>
        <p:spPr/>
        <p:txBody>
          <a:bodyPr/>
          <a:lstStyle/>
          <a:p>
            <a:fld id="{58C7F00C-2275-4886-B8AE-3FC82F8469DF}" type="slidenum">
              <a:rPr lang="pt-BR" smtClean="0"/>
              <a:t>6</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775441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Antes que acabe</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5" name="Retângulo 4"/>
          <p:cNvSpPr/>
          <p:nvPr/>
        </p:nvSpPr>
        <p:spPr>
          <a:xfrm>
            <a:off x="403763" y="1873646"/>
            <a:ext cx="11424060" cy="4616648"/>
          </a:xfrm>
          <a:prstGeom prst="rect">
            <a:avLst/>
          </a:prstGeom>
        </p:spPr>
        <p:txBody>
          <a:bodyPr wrap="square">
            <a:spAutoFit/>
          </a:bodyPr>
          <a:lstStyle/>
          <a:p>
            <a:pPr algn="ctr">
              <a:lnSpc>
                <a:spcPct val="150000"/>
              </a:lnSpc>
            </a:pPr>
            <a:r>
              <a:rPr lang="pt-BR" sz="2800" dirty="0">
                <a:latin typeface="RobotoBR" pitchFamily="2" charset="0"/>
              </a:rPr>
              <a:t>Muitas construções resistem ao tempo, mas isso não acontece com frequência. A maioria das cidades substitui as antigas construções por novas. Assim, </a:t>
            </a:r>
            <a:r>
              <a:rPr lang="pt-BR" sz="2800" b="1" dirty="0">
                <a:latin typeface="RobotoBR" pitchFamily="2" charset="0"/>
              </a:rPr>
              <a:t>a paisagem se transforma</a:t>
            </a:r>
            <a:r>
              <a:rPr lang="pt-BR" sz="2800" dirty="0">
                <a:latin typeface="RobotoBR" pitchFamily="2" charset="0"/>
              </a:rPr>
              <a:t>,</a:t>
            </a:r>
            <a:r>
              <a:rPr lang="pt-BR" sz="2800" b="1" dirty="0">
                <a:latin typeface="RobotoBR" pitchFamily="2" charset="0"/>
              </a:rPr>
              <a:t> </a:t>
            </a:r>
            <a:r>
              <a:rPr lang="pt-BR" sz="2800" dirty="0">
                <a:latin typeface="RobotoBR" pitchFamily="2" charset="0"/>
              </a:rPr>
              <a:t>e muitas construções que contavam histórias do passado deixam de existir. O artista visual </a:t>
            </a:r>
          </a:p>
          <a:p>
            <a:pPr algn="ctr">
              <a:lnSpc>
                <a:spcPct val="150000"/>
              </a:lnSpc>
            </a:pPr>
            <a:r>
              <a:rPr lang="pt-BR" sz="2800" b="1" dirty="0">
                <a:latin typeface="RobotoBR" pitchFamily="2" charset="0"/>
              </a:rPr>
              <a:t>João Galera </a:t>
            </a:r>
            <a:r>
              <a:rPr lang="pt-BR" sz="2800" dirty="0">
                <a:latin typeface="RobotoBR" pitchFamily="2" charset="0"/>
              </a:rPr>
              <a:t>fez uma série de desenhos chamada “Antes que acabe” registrando casas e sobrados que resistem à passagem do tempo </a:t>
            </a:r>
          </a:p>
          <a:p>
            <a:pPr algn="ctr">
              <a:lnSpc>
                <a:spcPct val="150000"/>
              </a:lnSpc>
            </a:pPr>
            <a:r>
              <a:rPr lang="pt-BR" sz="2800" dirty="0">
                <a:latin typeface="RobotoBR" pitchFamily="2" charset="0"/>
              </a:rPr>
              <a:t>na cidade de São Paulo.</a:t>
            </a:r>
          </a:p>
        </p:txBody>
      </p:sp>
      <p:sp>
        <p:nvSpPr>
          <p:cNvPr id="2" name="Slide Number Placeholder 1"/>
          <p:cNvSpPr>
            <a:spLocks noGrp="1"/>
          </p:cNvSpPr>
          <p:nvPr>
            <p:ph type="sldNum" sz="quarter" idx="12"/>
          </p:nvPr>
        </p:nvSpPr>
        <p:spPr/>
        <p:txBody>
          <a:bodyPr/>
          <a:lstStyle/>
          <a:p>
            <a:fld id="{58C7F00C-2275-4886-B8AE-3FC82F8469DF}" type="slidenum">
              <a:rPr lang="pt-BR" smtClean="0"/>
              <a:t>7</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Retângulo: Cantos Arredondados 14">
            <a:extLst>
              <a:ext uri="{FF2B5EF4-FFF2-40B4-BE49-F238E27FC236}">
                <a16:creationId xmlns:a16="http://schemas.microsoft.com/office/drawing/2014/main" id="{6AF8A99A-9CE6-419E-9079-BB2B2CD3EF04}"/>
              </a:ext>
            </a:extLst>
          </p:cNvPr>
          <p:cNvSpPr/>
          <p:nvPr/>
        </p:nvSpPr>
        <p:spPr>
          <a:xfrm>
            <a:off x="403763" y="1949846"/>
            <a:ext cx="11463938" cy="4450830"/>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2078114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A escadaria Selarón</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5" name="CaixaDeTexto 4">
            <a:extLst>
              <a:ext uri="{FF2B5EF4-FFF2-40B4-BE49-F238E27FC236}">
                <a16:creationId xmlns:a16="http://schemas.microsoft.com/office/drawing/2014/main" id="{97DC7532-0517-436C-A4CC-06A41C901677}"/>
              </a:ext>
            </a:extLst>
          </p:cNvPr>
          <p:cNvSpPr txBox="1"/>
          <p:nvPr/>
        </p:nvSpPr>
        <p:spPr>
          <a:xfrm>
            <a:off x="843149" y="2145552"/>
            <a:ext cx="10497786" cy="4019924"/>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99568" tIns="35560" rIns="35560" bIns="35560" numCol="1" spcCol="1270" anchor="t" anchorCtr="0">
            <a:noAutofit/>
          </a:bodyPr>
          <a:lstStyle/>
          <a:p>
            <a:pPr algn="ctr">
              <a:lnSpc>
                <a:spcPct val="150000"/>
              </a:lnSpc>
            </a:pPr>
            <a:r>
              <a:rPr lang="pt-BR" sz="2800" dirty="0">
                <a:latin typeface="RobotoBR" pitchFamily="2" charset="0"/>
              </a:rPr>
              <a:t>Localizada no Rio de Janeiro, é uma escadaria revestida com mais de dois mil azulejos por obra do artista plástico chileno </a:t>
            </a:r>
            <a:r>
              <a:rPr lang="pt-BR" sz="2800" b="1" dirty="0">
                <a:latin typeface="RobotoBR" pitchFamily="2" charset="0"/>
              </a:rPr>
              <a:t>Jorge Selarón</a:t>
            </a:r>
            <a:r>
              <a:rPr lang="pt-BR" sz="2800" dirty="0">
                <a:latin typeface="RobotoBR" pitchFamily="2" charset="0"/>
              </a:rPr>
              <a:t>. É possível encontrar peças cerâmicas doadas por visitantes de pelo menos 60 países e cerca de 300 peças pintadas pelo próprio artista. Em 2015, por interesse histórico, a Escadaria Selarón foi tombada pela Câmara Municipal do Rio de Janeiro.</a:t>
            </a:r>
            <a:endParaRPr lang="pt-BR" sz="2800" kern="1200" dirty="0">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8</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426065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A arte pode criar pontes</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graphicFrame>
        <p:nvGraphicFramePr>
          <p:cNvPr id="5" name="Espaço Reservado para Conteúdo 4">
            <a:extLst>
              <a:ext uri="{FF2B5EF4-FFF2-40B4-BE49-F238E27FC236}">
                <a16:creationId xmlns:a16="http://schemas.microsoft.com/office/drawing/2014/main" id="{5F53B5A5-538A-46E7-990B-868E237B9F8E}"/>
              </a:ext>
            </a:extLst>
          </p:cNvPr>
          <p:cNvGraphicFramePr>
            <a:graphicFrameLocks noGrp="1"/>
          </p:cNvGraphicFramePr>
          <p:nvPr>
            <p:ph idx="1"/>
            <p:extLst>
              <p:ext uri="{D42A27DB-BD31-4B8C-83A1-F6EECF244321}">
                <p14:modId xmlns:p14="http://schemas.microsoft.com/office/powerpoint/2010/main" val="22947715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eta: Pentágono 10">
            <a:extLst>
              <a:ext uri="{FF2B5EF4-FFF2-40B4-BE49-F238E27FC236}">
                <a16:creationId xmlns:a16="http://schemas.microsoft.com/office/drawing/2014/main" id="{89F06BFB-5597-4757-9691-CE41B1D07394}"/>
              </a:ext>
            </a:extLst>
          </p:cNvPr>
          <p:cNvSpPr/>
          <p:nvPr/>
        </p:nvSpPr>
        <p:spPr>
          <a:xfrm>
            <a:off x="838198" y="2208812"/>
            <a:ext cx="5467599" cy="3776352"/>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pt-B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pPr>
            <a:r>
              <a:rPr lang="pt-BR" sz="2400" dirty="0">
                <a:latin typeface="Roboto" panose="02000000000000000000" pitchFamily="2" charset="0"/>
                <a:ea typeface="Roboto" panose="02000000000000000000" pitchFamily="2" charset="0"/>
              </a:rPr>
              <a:t>O pensamento arquitetônico não está voltado apenas para projetar edificações, ele também </a:t>
            </a:r>
            <a:r>
              <a:rPr lang="pt-BR" sz="2400" b="1" dirty="0">
                <a:latin typeface="Roboto" panose="02000000000000000000" pitchFamily="2" charset="0"/>
                <a:ea typeface="Roboto" panose="02000000000000000000" pitchFamily="2" charset="0"/>
              </a:rPr>
              <a:t>organiza </a:t>
            </a:r>
            <a:r>
              <a:rPr lang="pt-BR" sz="2400" dirty="0">
                <a:latin typeface="Roboto" panose="02000000000000000000" pitchFamily="2" charset="0"/>
                <a:ea typeface="Roboto" panose="02000000000000000000" pitchFamily="2" charset="0"/>
              </a:rPr>
              <a:t>e</a:t>
            </a:r>
            <a:r>
              <a:rPr lang="pt-BR" sz="2400" b="1" dirty="0">
                <a:latin typeface="Roboto" panose="02000000000000000000" pitchFamily="2" charset="0"/>
                <a:ea typeface="Roboto" panose="02000000000000000000" pitchFamily="2" charset="0"/>
              </a:rPr>
              <a:t> produz espaços </a:t>
            </a:r>
            <a:r>
              <a:rPr lang="pt-BR" sz="2400" dirty="0">
                <a:latin typeface="Roboto" panose="02000000000000000000" pitchFamily="2" charset="0"/>
                <a:ea typeface="Roboto" panose="02000000000000000000" pitchFamily="2" charset="0"/>
              </a:rPr>
              <a:t>para os mais variados tipos de atividades. </a:t>
            </a:r>
            <a:endParaRPr lang="pt-BR" sz="1600" dirty="0"/>
          </a:p>
        </p:txBody>
      </p:sp>
      <p:sp>
        <p:nvSpPr>
          <p:cNvPr id="2" name="Slide Number Placeholder 1"/>
          <p:cNvSpPr>
            <a:spLocks noGrp="1"/>
          </p:cNvSpPr>
          <p:nvPr>
            <p:ph type="sldNum" sz="quarter" idx="12"/>
          </p:nvPr>
        </p:nvSpPr>
        <p:spPr/>
        <p:txBody>
          <a:bodyPr/>
          <a:lstStyle/>
          <a:p>
            <a:fld id="{58C7F00C-2275-4886-B8AE-3FC82F8469DF}" type="slidenum">
              <a:rPr lang="pt-BR" smtClean="0"/>
              <a:t>9</a:t>
            </a:fld>
            <a:endParaRPr lang="pt-BR" dirty="0"/>
          </a:p>
        </p:txBody>
      </p:sp>
      <p:pic>
        <p:nvPicPr>
          <p:cNvPr id="7" name="Google Shape;67;p15"/>
          <p:cNvPicPr preferRelativeResize="0"/>
          <p:nvPr/>
        </p:nvPicPr>
        <p:blipFill rotWithShape="1">
          <a:blip r:embed="rId7">
            <a:alphaModFix/>
          </a:blip>
          <a:srcRect/>
          <a:stretch/>
        </p:blipFill>
        <p:spPr>
          <a:xfrm>
            <a:off x="0" y="0"/>
            <a:ext cx="12192000" cy="561975"/>
          </a:xfrm>
          <a:prstGeom prst="rect">
            <a:avLst/>
          </a:prstGeom>
          <a:noFill/>
          <a:ln>
            <a:noFill/>
          </a:ln>
        </p:spPr>
      </p:pic>
      <p:sp>
        <p:nvSpPr>
          <p:cNvPr id="9" name="Retângulo 8"/>
          <p:cNvSpPr/>
          <p:nvPr/>
        </p:nvSpPr>
        <p:spPr>
          <a:xfrm>
            <a:off x="6354300" y="2405108"/>
            <a:ext cx="5184575" cy="4062651"/>
          </a:xfrm>
          <a:prstGeom prst="rect">
            <a:avLst/>
          </a:prstGeom>
        </p:spPr>
        <p:txBody>
          <a:bodyPr wrap="square">
            <a:spAutoFit/>
          </a:bodyPr>
          <a:lstStyle/>
          <a:p>
            <a:pPr algn="ctr">
              <a:lnSpc>
                <a:spcPct val="150000"/>
              </a:lnSpc>
            </a:pPr>
            <a:r>
              <a:rPr lang="pt-BR" sz="2400" dirty="0">
                <a:latin typeface="Roboto" panose="02000000000000000000" pitchFamily="2" charset="0"/>
                <a:ea typeface="Roboto" panose="02000000000000000000" pitchFamily="2" charset="0"/>
              </a:rPr>
              <a:t>Na obra </a:t>
            </a:r>
            <a:r>
              <a:rPr lang="pt-BR" sz="2400" b="1" dirty="0">
                <a:latin typeface="Roboto" panose="02000000000000000000" pitchFamily="2" charset="0"/>
                <a:ea typeface="Roboto" panose="02000000000000000000" pitchFamily="2" charset="0"/>
              </a:rPr>
              <a:t>Os cais de flutuação</a:t>
            </a:r>
            <a:r>
              <a:rPr lang="pt-BR" sz="2400" dirty="0">
                <a:latin typeface="Roboto" panose="02000000000000000000" pitchFamily="2" charset="0"/>
                <a:ea typeface="Roboto" panose="02000000000000000000" pitchFamily="2" charset="0"/>
              </a:rPr>
              <a:t>, </a:t>
            </a:r>
            <a:br>
              <a:rPr lang="pt-BR" sz="2400" dirty="0">
                <a:latin typeface="Roboto" panose="02000000000000000000" pitchFamily="2" charset="0"/>
                <a:ea typeface="Roboto" panose="02000000000000000000" pitchFamily="2" charset="0"/>
              </a:rPr>
            </a:br>
            <a:r>
              <a:rPr lang="pt-BR" sz="2400" dirty="0">
                <a:latin typeface="Roboto" panose="02000000000000000000" pitchFamily="2" charset="0"/>
                <a:ea typeface="Roboto" panose="02000000000000000000" pitchFamily="2" charset="0"/>
              </a:rPr>
              <a:t>os</a:t>
            </a:r>
            <a:r>
              <a:rPr lang="pt-BR" sz="2400" b="1" dirty="0">
                <a:latin typeface="Roboto" panose="02000000000000000000" pitchFamily="2" charset="0"/>
                <a:ea typeface="Roboto" panose="02000000000000000000" pitchFamily="2" charset="0"/>
              </a:rPr>
              <a:t> </a:t>
            </a:r>
            <a:r>
              <a:rPr lang="pt-BR" sz="2400" dirty="0">
                <a:latin typeface="Roboto" panose="02000000000000000000" pitchFamily="2" charset="0"/>
                <a:ea typeface="Roboto" panose="02000000000000000000" pitchFamily="2" charset="0"/>
              </a:rPr>
              <a:t>artistas </a:t>
            </a:r>
            <a:r>
              <a:rPr lang="pt-BR" sz="2400" dirty="0" err="1">
                <a:latin typeface="Roboto" panose="02000000000000000000" pitchFamily="2" charset="0"/>
                <a:ea typeface="Roboto" panose="02000000000000000000" pitchFamily="2" charset="0"/>
              </a:rPr>
              <a:t>Christo</a:t>
            </a:r>
            <a:r>
              <a:rPr lang="pt-BR" sz="2400" dirty="0">
                <a:latin typeface="Roboto" panose="02000000000000000000" pitchFamily="2" charset="0"/>
                <a:ea typeface="Roboto" panose="02000000000000000000" pitchFamily="2" charset="0"/>
              </a:rPr>
              <a:t> e </a:t>
            </a:r>
            <a:r>
              <a:rPr lang="pt-BR" sz="2400" dirty="0" err="1">
                <a:latin typeface="Roboto" panose="02000000000000000000" pitchFamily="2" charset="0"/>
                <a:ea typeface="Roboto" panose="02000000000000000000" pitchFamily="2" charset="0"/>
              </a:rPr>
              <a:t>Jeanne-Claude</a:t>
            </a:r>
            <a:r>
              <a:rPr lang="pt-BR" sz="2400" dirty="0">
                <a:latin typeface="Roboto" panose="02000000000000000000" pitchFamily="2" charset="0"/>
                <a:ea typeface="Roboto" panose="02000000000000000000" pitchFamily="2" charset="0"/>
              </a:rPr>
              <a:t> criaram uma ponte temporária unindo a ilha de San Paolo às cidades italianas de </a:t>
            </a:r>
            <a:r>
              <a:rPr lang="pt-BR" sz="2400" dirty="0" err="1">
                <a:latin typeface="Roboto" panose="02000000000000000000" pitchFamily="2" charset="0"/>
                <a:ea typeface="Roboto" panose="02000000000000000000" pitchFamily="2" charset="0"/>
              </a:rPr>
              <a:t>Sulzano</a:t>
            </a:r>
            <a:r>
              <a:rPr lang="pt-BR" sz="2400" dirty="0">
                <a:latin typeface="Roboto" panose="02000000000000000000" pitchFamily="2" charset="0"/>
                <a:ea typeface="Roboto" panose="02000000000000000000" pitchFamily="2" charset="0"/>
              </a:rPr>
              <a:t> e </a:t>
            </a:r>
            <a:r>
              <a:rPr lang="pt-BR" sz="2400" dirty="0" err="1">
                <a:latin typeface="Roboto" panose="02000000000000000000" pitchFamily="2" charset="0"/>
                <a:ea typeface="Roboto" panose="02000000000000000000" pitchFamily="2" charset="0"/>
              </a:rPr>
              <a:t>Peschiera</a:t>
            </a:r>
            <a:r>
              <a:rPr lang="pt-BR" sz="2400" dirty="0">
                <a:latin typeface="Roboto" panose="02000000000000000000" pitchFamily="2" charset="0"/>
                <a:ea typeface="Roboto" panose="02000000000000000000" pitchFamily="2" charset="0"/>
              </a:rPr>
              <a:t> </a:t>
            </a:r>
            <a:r>
              <a:rPr lang="pt-BR" sz="2400" dirty="0" err="1">
                <a:latin typeface="Roboto" panose="02000000000000000000" pitchFamily="2" charset="0"/>
                <a:ea typeface="Roboto" panose="02000000000000000000" pitchFamily="2" charset="0"/>
              </a:rPr>
              <a:t>Maraglio</a:t>
            </a:r>
            <a:r>
              <a:rPr lang="pt-BR" sz="2400" dirty="0">
                <a:latin typeface="Roboto" panose="02000000000000000000" pitchFamily="2" charset="0"/>
                <a:ea typeface="Roboto" panose="02000000000000000000" pitchFamily="2" charset="0"/>
              </a:rPr>
              <a:t>. </a:t>
            </a:r>
            <a:endParaRPr lang="pt-BR" sz="2400" dirty="0"/>
          </a:p>
          <a:p>
            <a:pPr algn="ctr">
              <a:lnSpc>
                <a:spcPct val="150000"/>
              </a:lnSpc>
            </a:pPr>
            <a:endParaRPr lang="pt-BR" sz="2800" dirty="0">
              <a:latin typeface="RobotoBR" pitchFamily="2" charset="0"/>
            </a:endParaRPr>
          </a:p>
        </p:txBody>
      </p:sp>
      <p:sp>
        <p:nvSpPr>
          <p:cNvPr id="10" name="Retângulo: Cantos Arredondados 14">
            <a:extLst>
              <a:ext uri="{FF2B5EF4-FFF2-40B4-BE49-F238E27FC236}">
                <a16:creationId xmlns:a16="http://schemas.microsoft.com/office/drawing/2014/main" id="{6AF8A99A-9CE6-419E-9079-BB2B2CD3EF04}"/>
              </a:ext>
            </a:extLst>
          </p:cNvPr>
          <p:cNvSpPr/>
          <p:nvPr/>
        </p:nvSpPr>
        <p:spPr>
          <a:xfrm>
            <a:off x="6436427" y="2393233"/>
            <a:ext cx="5094515" cy="3591931"/>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1378779150"/>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3637</TotalTime>
  <Words>989</Words>
  <Application>Microsoft Office PowerPoint</Application>
  <PresentationFormat>Widescreen</PresentationFormat>
  <Paragraphs>60</Paragraphs>
  <Slides>19</Slides>
  <Notes>1</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19</vt:i4>
      </vt:variant>
    </vt:vector>
  </HeadingPairs>
  <TitlesOfParts>
    <vt:vector size="25" baseType="lpstr">
      <vt:lpstr>Arial</vt:lpstr>
      <vt:lpstr>Calibri</vt:lpstr>
      <vt:lpstr>Calibri Light</vt:lpstr>
      <vt:lpstr>Roboto</vt:lpstr>
      <vt:lpstr>RobotoBR</vt:lpstr>
      <vt:lpstr>Tema do Office</vt:lpstr>
      <vt:lpstr>Apresentação do PowerPoint</vt:lpstr>
      <vt:lpstr> Unidade 4 – Capítulo 7</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 Unidade 4 – Capítulo 8</vt:lpstr>
      <vt:lpstr>Apresentação do PowerPoint</vt:lpstr>
      <vt:lpstr>O muralismo mexicano usava os murais para rever acontecimentos relacionados à Guerra de Independência do México, provocada pela revolução camponesa. Os muralistas retratavam os trabalhadores rurais dessa época, ressaltando os valores revolucionários de igualdade, justiça e desejo de mudança. Pintar em murais nos espaços públicos foi o modo como esses artistas encontraram para que tais imagens atingissem mais pessoas.</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Sarita Borelli</dc:creator>
  <cp:lastModifiedBy> </cp:lastModifiedBy>
  <cp:revision>384</cp:revision>
  <dcterms:created xsi:type="dcterms:W3CDTF">2019-02-19T17:58:13Z</dcterms:created>
  <dcterms:modified xsi:type="dcterms:W3CDTF">2023-06-22T18:53:43Z</dcterms:modified>
</cp:coreProperties>
</file>