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61" r:id="rId2"/>
    <p:sldId id="312" r:id="rId3"/>
    <p:sldId id="270" r:id="rId4"/>
    <p:sldId id="271" r:id="rId5"/>
    <p:sldId id="272" r:id="rId6"/>
    <p:sldId id="274" r:id="rId7"/>
    <p:sldId id="275" r:id="rId8"/>
    <p:sldId id="276" r:id="rId9"/>
    <p:sldId id="278" r:id="rId10"/>
    <p:sldId id="313" r:id="rId11"/>
    <p:sldId id="336" r:id="rId12"/>
    <p:sldId id="363" r:id="rId13"/>
    <p:sldId id="338" r:id="rId14"/>
    <p:sldId id="340" r:id="rId15"/>
    <p:sldId id="341" r:id="rId16"/>
    <p:sldId id="277" r:id="rId17"/>
    <p:sldId id="342" r:id="rId18"/>
    <p:sldId id="364" r:id="rId19"/>
    <p:sldId id="365" r:id="rId20"/>
    <p:sldId id="279" r:id="rId21"/>
    <p:sldId id="366" r:id="rId2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6D415F2F-E44C-4E87-8208-9D1033952003}">
          <p14:sldIdLst>
            <p14:sldId id="361"/>
            <p14:sldId id="312"/>
            <p14:sldId id="270"/>
            <p14:sldId id="271"/>
            <p14:sldId id="272"/>
            <p14:sldId id="274"/>
            <p14:sldId id="275"/>
            <p14:sldId id="276"/>
            <p14:sldId id="278"/>
            <p14:sldId id="313"/>
            <p14:sldId id="336"/>
            <p14:sldId id="363"/>
            <p14:sldId id="338"/>
            <p14:sldId id="340"/>
            <p14:sldId id="341"/>
            <p14:sldId id="277"/>
            <p14:sldId id="342"/>
            <p14:sldId id="364"/>
            <p14:sldId id="365"/>
            <p14:sldId id="279"/>
            <p14:sldId id="36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ão" initials="R" lastIdx="36" clrIdx="0"/>
  <p:cmAuthor id="2" name="Lilian Semenichin Nogueira" initials="LSN" lastIdx="20"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1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E9202-A9DF-4E35-A63F-493C90B242DC}" v="40" dt="2019-06-25T17:53:03.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35" autoAdjust="0"/>
    <p:restoredTop sz="94660"/>
  </p:normalViewPr>
  <p:slideViewPr>
    <p:cSldViewPr snapToGrid="0">
      <p:cViewPr varScale="1">
        <p:scale>
          <a:sx n="72" d="100"/>
          <a:sy n="72" d="100"/>
        </p:scale>
        <p:origin x="324"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715BCF-56F0-8040-B375-8D07ED4FEE9A}" type="datetimeFigureOut">
              <a:rPr lang="en-US" smtClean="0"/>
              <a:t>6/22/2023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16611E-C143-294D-BAF6-A4FA5C24CFAC}" type="slidenum">
              <a:rPr lang="en-US" smtClean="0"/>
              <a:t>‹nº›</a:t>
            </a:fld>
            <a:endParaRPr lang="en-US" dirty="0"/>
          </a:p>
        </p:txBody>
      </p:sp>
    </p:spTree>
    <p:extLst>
      <p:ext uri="{BB962C8B-B14F-4D97-AF65-F5344CB8AC3E}">
        <p14:creationId xmlns:p14="http://schemas.microsoft.com/office/powerpoint/2010/main" val="2377501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2A8AA-C865-4CD3-AC2F-DF1D92D37B2F}" type="datetimeFigureOut">
              <a:rPr lang="pt-BR" smtClean="0"/>
              <a:t>22/06/2023</a:t>
            </a:fld>
            <a:endParaRPr lang="pt-BR" dirty="0"/>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3FD05-50D4-4A2F-903A-13670809CFAA}" type="slidenum">
              <a:rPr lang="pt-BR" smtClean="0"/>
              <a:t>‹nº›</a:t>
            </a:fld>
            <a:endParaRPr lang="pt-BR" dirty="0"/>
          </a:p>
        </p:txBody>
      </p:sp>
    </p:spTree>
    <p:extLst>
      <p:ext uri="{BB962C8B-B14F-4D97-AF65-F5344CB8AC3E}">
        <p14:creationId xmlns:p14="http://schemas.microsoft.com/office/powerpoint/2010/main" val="17437219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CF8EDF2B-9BD9-844C-A833-04F133235F6F}"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09DF6279-F350-4948-BCAE-596CDE3B4DAC}"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DE7F0B2A-F921-BD44-BC6C-8E7F67DF835C}"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F95A11C9-FEBB-6A42-BD10-C27BEB382112}"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927DB683-6EDD-C048-A24B-9CF06CE8969A}"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3CA7963B-2496-844D-A92F-F227EBA20B66}"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F9F69F56-F5EB-8B4A-AF58-FB3101449A55}"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BD7E12B1-8D5D-0A48-981C-D1870D66746C}"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7B39C1B6-D018-084B-8842-40CADA2D1826}"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1B7FD401-1426-C04C-BFC4-069701E0CA49}"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48DEC2F0-3168-EA4B-B4A4-4A89FC3887FC}"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770F5-DD59-3F49-8612-D40B324A8314}"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F1252"/>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2936"/>
          <a:stretch/>
        </p:blipFill>
        <p:spPr>
          <a:xfrm>
            <a:off x="0" y="0"/>
            <a:ext cx="9395670" cy="6858005"/>
          </a:xfrm>
          <a:prstGeom prst="rect">
            <a:avLst/>
          </a:prstGeom>
          <a:noFill/>
          <a:ln>
            <a:noFill/>
          </a:ln>
        </p:spPr>
      </p:pic>
    </p:spTree>
    <p:extLst>
      <p:ext uri="{BB962C8B-B14F-4D97-AF65-F5344CB8AC3E}">
        <p14:creationId xmlns:p14="http://schemas.microsoft.com/office/powerpoint/2010/main" val="3728345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3 – Capítulo 6</a:t>
            </a:r>
          </a:p>
        </p:txBody>
      </p:sp>
      <p:sp>
        <p:nvSpPr>
          <p:cNvPr id="2" name="Slide Number Placeholder 1"/>
          <p:cNvSpPr>
            <a:spLocks noGrp="1"/>
          </p:cNvSpPr>
          <p:nvPr>
            <p:ph type="sldNum" sz="quarter" idx="12"/>
          </p:nvPr>
        </p:nvSpPr>
        <p:spPr/>
        <p:txBody>
          <a:bodyPr/>
          <a:lstStyle/>
          <a:p>
            <a:fld id="{58C7F00C-2275-4886-B8AE-3FC82F8469DF}" type="slidenum">
              <a:rPr lang="pt-BR" smtClean="0"/>
              <a:t>10</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69459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Música, tradições e as inovações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Título 1">
            <a:extLst>
              <a:ext uri="{FF2B5EF4-FFF2-40B4-BE49-F238E27FC236}">
                <a16:creationId xmlns:a16="http://schemas.microsoft.com/office/drawing/2014/main" id="{E046689A-2400-43A1-85E8-AA272FBF48D4}"/>
              </a:ext>
            </a:extLst>
          </p:cNvPr>
          <p:cNvSpPr>
            <a:spLocks noGrp="1"/>
          </p:cNvSpPr>
          <p:nvPr>
            <p:ph type="title"/>
          </p:nvPr>
        </p:nvSpPr>
        <p:spPr>
          <a:xfrm>
            <a:off x="838200" y="2410693"/>
            <a:ext cx="10477500" cy="3004457"/>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lnSpc>
                <a:spcPct val="150000"/>
              </a:lnSpc>
            </a:pPr>
            <a:r>
              <a:rPr lang="pt-BR" sz="2800" dirty="0">
                <a:ln w="0"/>
                <a:solidFill>
                  <a:schemeClr val="bg1"/>
                </a:solidFill>
                <a:effectLst>
                  <a:outerShdw blurRad="38100" dist="19050" dir="2700000" algn="tl" rotWithShape="0">
                    <a:schemeClr val="dk1">
                      <a:alpha val="40000"/>
                    </a:schemeClr>
                  </a:outerShdw>
                </a:effectLst>
                <a:latin typeface="RobotoBR" pitchFamily="2" charset="0"/>
              </a:rPr>
              <a:t>O Brasil tem o maior mercado de música da América Latina, sendo considerado um dos principais do mundo. Atualmente, as pessoas podem ouvir as músicas do artista ou da banda de que mais gostam pela internet, mas isso nem sempre foi assim.</a:t>
            </a: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430982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9" name="Retângulo 8"/>
          <p:cNvSpPr/>
          <p:nvPr/>
        </p:nvSpPr>
        <p:spPr>
          <a:xfrm>
            <a:off x="961895" y="1678154"/>
            <a:ext cx="10379039" cy="3323987"/>
          </a:xfrm>
          <a:prstGeom prst="rect">
            <a:avLst/>
          </a:prstGeom>
        </p:spPr>
        <p:txBody>
          <a:bodyPr wrap="square">
            <a:spAutoFit/>
          </a:bodyPr>
          <a:lstStyle/>
          <a:p>
            <a:pPr algn="ctr">
              <a:lnSpc>
                <a:spcPct val="150000"/>
              </a:lnSpc>
            </a:pPr>
            <a:r>
              <a:rPr lang="pt-BR" sz="2800" dirty="0">
                <a:latin typeface="RobotoBR" pitchFamily="2" charset="0"/>
              </a:rPr>
              <a:t>Ao ter a possibilidade de gravar sons, houve uma transformação no modo como os artistas passaram a produzir música, explorando diferentes efeitos de edição, por exemplo, dando destaque a sons específicos e não tão evidentes, que, em um palco, praticamente não seriam notados.</a:t>
            </a:r>
          </a:p>
        </p:txBody>
      </p:sp>
      <p:sp>
        <p:nvSpPr>
          <p:cNvPr id="10" name="Retângulo: Cantos Arredondados 14">
            <a:extLst>
              <a:ext uri="{FF2B5EF4-FFF2-40B4-BE49-F238E27FC236}">
                <a16:creationId xmlns:a16="http://schemas.microsoft.com/office/drawing/2014/main" id="{6AF8A99A-9CE6-419E-9079-BB2B2CD3EF04}"/>
              </a:ext>
            </a:extLst>
          </p:cNvPr>
          <p:cNvSpPr/>
          <p:nvPr/>
        </p:nvSpPr>
        <p:spPr>
          <a:xfrm>
            <a:off x="890649" y="1678154"/>
            <a:ext cx="10474036" cy="345201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58588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E046689A-2400-43A1-85E8-AA272FBF48D4}"/>
              </a:ext>
            </a:extLst>
          </p:cNvPr>
          <p:cNvSpPr txBox="1">
            <a:spLocks/>
          </p:cNvSpPr>
          <p:nvPr/>
        </p:nvSpPr>
        <p:spPr>
          <a:xfrm>
            <a:off x="1308100" y="485776"/>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A música brasileira</a:t>
            </a:r>
          </a:p>
        </p:txBody>
      </p:sp>
      <p:sp>
        <p:nvSpPr>
          <p:cNvPr id="6" name="Retângulo 5"/>
          <p:cNvSpPr/>
          <p:nvPr/>
        </p:nvSpPr>
        <p:spPr>
          <a:xfrm>
            <a:off x="817300" y="2404383"/>
            <a:ext cx="10517450" cy="3970318"/>
          </a:xfrm>
          <a:prstGeom prst="rect">
            <a:avLst/>
          </a:prstGeom>
        </p:spPr>
        <p:txBody>
          <a:bodyPr wrap="square">
            <a:spAutoFit/>
          </a:bodyPr>
          <a:lstStyle/>
          <a:p>
            <a:pPr algn="ctr">
              <a:lnSpc>
                <a:spcPct val="150000"/>
              </a:lnSpc>
            </a:pPr>
            <a:r>
              <a:rPr lang="pt-BR" sz="2800" dirty="0">
                <a:latin typeface="RobotoBR" pitchFamily="2" charset="0"/>
              </a:rPr>
              <a:t>Entre as décadas de 1930 e 1960, o rádio foi importante para a formação da chamada </a:t>
            </a:r>
            <a:r>
              <a:rPr lang="pt-BR" sz="2800" b="1" dirty="0">
                <a:latin typeface="RobotoBR" pitchFamily="2" charset="0"/>
              </a:rPr>
              <a:t>Música Popular Brasileira</a:t>
            </a:r>
            <a:r>
              <a:rPr lang="pt-BR" sz="2800" dirty="0">
                <a:latin typeface="RobotoBR" pitchFamily="2" charset="0"/>
              </a:rPr>
              <a:t> (MPB).</a:t>
            </a:r>
            <a:br>
              <a:rPr lang="pt-BR" sz="2800" dirty="0">
                <a:latin typeface="RobotoBR" pitchFamily="2" charset="0"/>
              </a:rPr>
            </a:br>
            <a:r>
              <a:rPr lang="pt-BR" sz="2800" dirty="0">
                <a:latin typeface="RobotoBR" pitchFamily="2" charset="0"/>
              </a:rPr>
              <a:t> Nesse período, a principal emissora era a Rádio Nacional, fundada em 1936, com sede no Rio de Janeiro, então capital do Brasil. Por sua importância, a Rádio Nacional atraiu artistas de todos os cantos do país. </a:t>
            </a:r>
          </a:p>
        </p:txBody>
      </p:sp>
      <p:sp>
        <p:nvSpPr>
          <p:cNvPr id="2" name="Slide Number Placeholder 1"/>
          <p:cNvSpPr>
            <a:spLocks noGrp="1"/>
          </p:cNvSpPr>
          <p:nvPr>
            <p:ph type="sldNum" sz="quarter" idx="12"/>
          </p:nvPr>
        </p:nvSpPr>
        <p:spPr/>
        <p:txBody>
          <a:bodyPr/>
          <a:lstStyle/>
          <a:p>
            <a:fld id="{58C7F00C-2275-4886-B8AE-3FC82F8469DF}" type="slidenum">
              <a:rPr lang="pt-BR" smtClean="0"/>
              <a:t>13</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704607" y="2333133"/>
            <a:ext cx="10739418" cy="397031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1526894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Elementos da música</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7" name="Retângulo 6"/>
          <p:cNvSpPr/>
          <p:nvPr/>
        </p:nvSpPr>
        <p:spPr>
          <a:xfrm>
            <a:off x="707692" y="1916784"/>
            <a:ext cx="11096385" cy="1384995"/>
          </a:xfrm>
          <a:prstGeom prst="rect">
            <a:avLst/>
          </a:prstGeom>
        </p:spPr>
        <p:txBody>
          <a:bodyPr wrap="square">
            <a:spAutoFit/>
          </a:bodyPr>
          <a:lstStyle/>
          <a:p>
            <a:pPr>
              <a:lnSpc>
                <a:spcPct val="150000"/>
              </a:lnSpc>
            </a:pPr>
            <a:r>
              <a:rPr lang="pt-BR" sz="2800" dirty="0">
                <a:latin typeface="RobotoBR" pitchFamily="2" charset="0"/>
              </a:rPr>
              <a:t>Ao ouvir com atenção uma música, é possível perceber a que gênero musical ela pertence por conta de algumas características, como:</a:t>
            </a:r>
          </a:p>
        </p:txBody>
      </p:sp>
      <p:grpSp>
        <p:nvGrpSpPr>
          <p:cNvPr id="23" name="Grupo 22"/>
          <p:cNvGrpSpPr/>
          <p:nvPr/>
        </p:nvGrpSpPr>
        <p:grpSpPr>
          <a:xfrm>
            <a:off x="8154415" y="3690078"/>
            <a:ext cx="2107205" cy="2097300"/>
            <a:chOff x="262442" y="564648"/>
            <a:chExt cx="2051260" cy="2051260"/>
          </a:xfrm>
          <a:scene3d>
            <a:camera prst="orthographicFront"/>
            <a:lightRig rig="flat" dir="t"/>
          </a:scene3d>
        </p:grpSpPr>
        <p:sp>
          <p:nvSpPr>
            <p:cNvPr id="24" name="Elipse 23"/>
            <p:cNvSpPr/>
            <p:nvPr/>
          </p:nvSpPr>
          <p:spPr>
            <a:xfrm>
              <a:off x="262442" y="564648"/>
              <a:ext cx="2051260" cy="2051260"/>
            </a:xfrm>
            <a:prstGeom prst="ellipse">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25" name="Elipse 4"/>
            <p:cNvSpPr/>
            <p:nvPr/>
          </p:nvSpPr>
          <p:spPr>
            <a:xfrm>
              <a:off x="562841" y="1208711"/>
              <a:ext cx="1450460" cy="99149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pt-BR" sz="2800" kern="1200" dirty="0">
                  <a:latin typeface="RobotoBR" pitchFamily="2" charset="0"/>
                </a:rPr>
                <a:t>Ritmo</a:t>
              </a:r>
            </a:p>
            <a:p>
              <a:pPr lvl="0" algn="ctr" defTabSz="1955800">
                <a:lnSpc>
                  <a:spcPct val="90000"/>
                </a:lnSpc>
                <a:spcBef>
                  <a:spcPct val="0"/>
                </a:spcBef>
                <a:spcAft>
                  <a:spcPct val="35000"/>
                </a:spcAft>
              </a:pPr>
              <a:endParaRPr lang="pt-BR" sz="1800" i="1" kern="1200" dirty="0"/>
            </a:p>
          </p:txBody>
        </p:sp>
      </p:grpSp>
      <p:grpSp>
        <p:nvGrpSpPr>
          <p:cNvPr id="35" name="Grupo 34"/>
          <p:cNvGrpSpPr/>
          <p:nvPr/>
        </p:nvGrpSpPr>
        <p:grpSpPr>
          <a:xfrm>
            <a:off x="1706879" y="3666338"/>
            <a:ext cx="2061949" cy="2121040"/>
            <a:chOff x="658052" y="913"/>
            <a:chExt cx="2051260" cy="2051260"/>
          </a:xfrm>
          <a:scene3d>
            <a:camera prst="orthographicFront"/>
            <a:lightRig rig="flat" dir="t"/>
          </a:scene3d>
        </p:grpSpPr>
        <p:sp>
          <p:nvSpPr>
            <p:cNvPr id="36" name="Elipse 35"/>
            <p:cNvSpPr/>
            <p:nvPr/>
          </p:nvSpPr>
          <p:spPr>
            <a:xfrm>
              <a:off x="658052" y="913"/>
              <a:ext cx="2051260" cy="2051260"/>
            </a:xfrm>
            <a:prstGeom prst="ellipse">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37" name="Elipse 4"/>
            <p:cNvSpPr/>
            <p:nvPr/>
          </p:nvSpPr>
          <p:spPr>
            <a:xfrm>
              <a:off x="808251" y="501820"/>
              <a:ext cx="1750862" cy="145046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pt-BR" sz="2800" kern="1200" dirty="0">
                  <a:latin typeface="RobotoBR" pitchFamily="2" charset="0"/>
                </a:rPr>
                <a:t>Melodia</a:t>
              </a:r>
            </a:p>
            <a:p>
              <a:pPr lvl="0" algn="ctr" defTabSz="1955800">
                <a:lnSpc>
                  <a:spcPct val="90000"/>
                </a:lnSpc>
                <a:spcBef>
                  <a:spcPct val="0"/>
                </a:spcBef>
                <a:spcAft>
                  <a:spcPct val="35000"/>
                </a:spcAft>
              </a:pPr>
              <a:endParaRPr lang="pt-BR" sz="1800" i="1" kern="1200" dirty="0"/>
            </a:p>
          </p:txBody>
        </p:sp>
      </p:grpSp>
      <p:grpSp>
        <p:nvGrpSpPr>
          <p:cNvPr id="38" name="Grupo 37"/>
          <p:cNvGrpSpPr/>
          <p:nvPr/>
        </p:nvGrpSpPr>
        <p:grpSpPr>
          <a:xfrm>
            <a:off x="4668842" y="3675541"/>
            <a:ext cx="2551354" cy="2111837"/>
            <a:chOff x="451441" y="913"/>
            <a:chExt cx="2464481" cy="2051260"/>
          </a:xfrm>
          <a:scene3d>
            <a:camera prst="orthographicFront"/>
            <a:lightRig rig="flat" dir="t"/>
          </a:scene3d>
        </p:grpSpPr>
        <p:sp>
          <p:nvSpPr>
            <p:cNvPr id="39" name="Elipse 38"/>
            <p:cNvSpPr/>
            <p:nvPr/>
          </p:nvSpPr>
          <p:spPr>
            <a:xfrm>
              <a:off x="658052" y="913"/>
              <a:ext cx="2051260" cy="2051260"/>
            </a:xfrm>
            <a:prstGeom prst="ellipse">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40" name="Elipse 4"/>
            <p:cNvSpPr/>
            <p:nvPr/>
          </p:nvSpPr>
          <p:spPr>
            <a:xfrm>
              <a:off x="451441" y="270890"/>
              <a:ext cx="2464481" cy="1450460"/>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pt-BR" sz="2800" dirty="0">
                  <a:latin typeface="RobotoBR" pitchFamily="2" charset="0"/>
                </a:rPr>
                <a:t>Harmonia</a:t>
              </a:r>
              <a:endParaRPr lang="pt-BR" sz="1800" i="1" kern="1200" dirty="0"/>
            </a:p>
          </p:txBody>
        </p:sp>
      </p:grpSp>
      <p:sp>
        <p:nvSpPr>
          <p:cNvPr id="2" name="Slide Number Placeholder 1"/>
          <p:cNvSpPr>
            <a:spLocks noGrp="1"/>
          </p:cNvSpPr>
          <p:nvPr>
            <p:ph type="sldNum" sz="quarter" idx="12"/>
          </p:nvPr>
        </p:nvSpPr>
        <p:spPr/>
        <p:txBody>
          <a:bodyPr/>
          <a:lstStyle/>
          <a:p>
            <a:fld id="{58C7F00C-2275-4886-B8AE-3FC82F8469DF}" type="slidenum">
              <a:rPr lang="pt-BR" smtClean="0"/>
              <a:t>14</a:t>
            </a:fld>
            <a:endParaRPr lang="pt-BR" dirty="0"/>
          </a:p>
        </p:txBody>
      </p:sp>
      <p:pic>
        <p:nvPicPr>
          <p:cNvPr id="14"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6" name="Retângulo: Cantos Arredondados 14">
            <a:extLst>
              <a:ext uri="{FF2B5EF4-FFF2-40B4-BE49-F238E27FC236}">
                <a16:creationId xmlns:a16="http://schemas.microsoft.com/office/drawing/2014/main" id="{6AF8A99A-9CE6-419E-9079-BB2B2CD3EF04}"/>
              </a:ext>
            </a:extLst>
          </p:cNvPr>
          <p:cNvSpPr/>
          <p:nvPr/>
        </p:nvSpPr>
        <p:spPr>
          <a:xfrm>
            <a:off x="463137" y="1916784"/>
            <a:ext cx="11234057" cy="147955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660309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Música e comunidade</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Retângulo 3"/>
          <p:cNvSpPr/>
          <p:nvPr/>
        </p:nvSpPr>
        <p:spPr>
          <a:xfrm>
            <a:off x="897575" y="1688395"/>
            <a:ext cx="10413306" cy="4678204"/>
          </a:xfrm>
          <a:prstGeom prst="rect">
            <a:avLst/>
          </a:prstGeom>
        </p:spPr>
        <p:txBody>
          <a:bodyPr wrap="square">
            <a:spAutoFit/>
          </a:bodyPr>
          <a:lstStyle/>
          <a:p>
            <a:endParaRPr lang="pt-BR" dirty="0"/>
          </a:p>
          <a:p>
            <a:pPr algn="ctr"/>
            <a:endParaRPr lang="pt-BR" sz="2800" dirty="0">
              <a:latin typeface="RobotoBR" pitchFamily="2" charset="0"/>
            </a:endParaRPr>
          </a:p>
          <a:p>
            <a:pPr algn="ctr">
              <a:lnSpc>
                <a:spcPct val="150000"/>
              </a:lnSpc>
            </a:pPr>
            <a:r>
              <a:rPr lang="pt-BR" sz="2800" dirty="0">
                <a:latin typeface="RobotoBR" pitchFamily="2" charset="0"/>
              </a:rPr>
              <a:t>A música e as cidades têm uma relação antiga, muito anterior à Era do rádio e da televisão. No Brasil, há muitos exemplos de como músicas tradicionais tiveram grande notoriedade no</a:t>
            </a:r>
          </a:p>
          <a:p>
            <a:pPr algn="ctr">
              <a:lnSpc>
                <a:spcPct val="150000"/>
              </a:lnSpc>
            </a:pPr>
            <a:r>
              <a:rPr lang="pt-BR" sz="2800" dirty="0">
                <a:latin typeface="RobotoBR" pitchFamily="2" charset="0"/>
              </a:rPr>
              <a:t>espaço urbano em razão de </a:t>
            </a:r>
            <a:r>
              <a:rPr lang="pt-BR" sz="2800" b="1" dirty="0">
                <a:latin typeface="RobotoBR" pitchFamily="2" charset="0"/>
              </a:rPr>
              <a:t>festas e tradições populares</a:t>
            </a:r>
            <a:r>
              <a:rPr lang="pt-BR" sz="2800" dirty="0">
                <a:latin typeface="RobotoBR" pitchFamily="2" charset="0"/>
              </a:rPr>
              <a:t>. Nesses casos, a música faz parte de uma tradição oral, passada de pessoa a pessoa.</a:t>
            </a:r>
          </a:p>
        </p:txBody>
      </p:sp>
      <p:sp>
        <p:nvSpPr>
          <p:cNvPr id="2" name="Slide Number Placeholder 1"/>
          <p:cNvSpPr>
            <a:spLocks noGrp="1"/>
          </p:cNvSpPr>
          <p:nvPr>
            <p:ph type="sldNum" sz="quarter" idx="12"/>
          </p:nvPr>
        </p:nvSpPr>
        <p:spPr/>
        <p:txBody>
          <a:bodyPr/>
          <a:lstStyle/>
          <a:p>
            <a:fld id="{58C7F00C-2275-4886-B8AE-3FC82F8469DF}" type="slidenum">
              <a:rPr lang="pt-BR" smtClean="0"/>
              <a:t>15</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Retângulo: Cantos Arredondados 14">
            <a:extLst>
              <a:ext uri="{FF2B5EF4-FFF2-40B4-BE49-F238E27FC236}">
                <a16:creationId xmlns:a16="http://schemas.microsoft.com/office/drawing/2014/main" id="{6AF8A99A-9CE6-419E-9079-BB2B2CD3EF04}"/>
              </a:ext>
            </a:extLst>
          </p:cNvPr>
          <p:cNvSpPr/>
          <p:nvPr/>
        </p:nvSpPr>
        <p:spPr>
          <a:xfrm>
            <a:off x="763982" y="2285633"/>
            <a:ext cx="10739418" cy="397031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323881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 cantar na era da comunicação</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CaixaDeTexto 4">
            <a:extLst>
              <a:ext uri="{FF2B5EF4-FFF2-40B4-BE49-F238E27FC236}">
                <a16:creationId xmlns:a16="http://schemas.microsoft.com/office/drawing/2014/main" id="{97DC7532-0517-436C-A4CC-06A41C901677}"/>
              </a:ext>
            </a:extLst>
          </p:cNvPr>
          <p:cNvSpPr txBox="1"/>
          <p:nvPr/>
        </p:nvSpPr>
        <p:spPr>
          <a:xfrm>
            <a:off x="1096137" y="1988001"/>
            <a:ext cx="9981127" cy="4489824"/>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800" dirty="0">
                <a:latin typeface="Roboto" panose="02000000000000000000" pitchFamily="2" charset="0"/>
                <a:ea typeface="Roboto" panose="02000000000000000000" pitchFamily="2" charset="0"/>
              </a:rPr>
              <a:t>Atualmente, vive-se uma realidade cada vez mais distante das tradições orais. Assim, podemos perceber que o aprendizado de cantos ocorre não mais pelo contato direto com artistas que representam tradições musicais, mas sim por meio do contato com artistas que estão em maior evidência na mídia. O apelo comercial, e não mais a tradição, define quais são as músicas a compor nosso imaginário.</a:t>
            </a:r>
            <a:endParaRPr lang="pt-BR" kern="1200" dirty="0"/>
          </a:p>
        </p:txBody>
      </p:sp>
      <p:sp>
        <p:nvSpPr>
          <p:cNvPr id="2" name="Slide Number Placeholder 1"/>
          <p:cNvSpPr>
            <a:spLocks noGrp="1"/>
          </p:cNvSpPr>
          <p:nvPr>
            <p:ph type="sldNum" sz="quarter" idx="12"/>
          </p:nvPr>
        </p:nvSpPr>
        <p:spPr/>
        <p:txBody>
          <a:bodyPr/>
          <a:lstStyle/>
          <a:p>
            <a:fld id="{58C7F00C-2275-4886-B8AE-3FC82F8469DF}" type="slidenum">
              <a:rPr lang="pt-BR" smtClean="0"/>
              <a:t>16</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635134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Elementos da música clássica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4"/>
          <p:cNvSpPr/>
          <p:nvPr/>
        </p:nvSpPr>
        <p:spPr>
          <a:xfrm>
            <a:off x="439386" y="2239832"/>
            <a:ext cx="11174681" cy="3970318"/>
          </a:xfrm>
          <a:prstGeom prst="rect">
            <a:avLst/>
          </a:prstGeom>
        </p:spPr>
        <p:txBody>
          <a:bodyPr wrap="square">
            <a:spAutoFit/>
          </a:bodyPr>
          <a:lstStyle/>
          <a:p>
            <a:pPr algn="ctr">
              <a:lnSpc>
                <a:spcPct val="150000"/>
              </a:lnSpc>
            </a:pPr>
            <a:r>
              <a:rPr lang="pt-BR" sz="2800" dirty="0">
                <a:latin typeface="RobotoBR" pitchFamily="2" charset="0"/>
              </a:rPr>
              <a:t>A música clássica ocidental tem um </a:t>
            </a:r>
            <a:r>
              <a:rPr lang="pt-BR" sz="2800" b="1" dirty="0">
                <a:latin typeface="RobotoBR" pitchFamily="2" charset="0"/>
              </a:rPr>
              <a:t>sistema de notação musical</a:t>
            </a:r>
            <a:r>
              <a:rPr lang="pt-BR" sz="2800" dirty="0">
                <a:latin typeface="RobotoBR" pitchFamily="2" charset="0"/>
              </a:rPr>
              <a:t> em partituras. Ele serve para indicar ao músico que irá interpretar a obra elementos como a melodia, a harmonia e o ritmo da música. Na música clássica, as obras geralmente são executadas por </a:t>
            </a:r>
            <a:r>
              <a:rPr lang="pt-BR" sz="2800" b="1" dirty="0">
                <a:latin typeface="RobotoBR" pitchFamily="2" charset="0"/>
              </a:rPr>
              <a:t>orquestras</a:t>
            </a:r>
            <a:r>
              <a:rPr lang="pt-BR" sz="2800" dirty="0">
                <a:latin typeface="RobotoBR" pitchFamily="2" charset="0"/>
              </a:rPr>
              <a:t>, que contam com variados instrumentos, por isso é necessário uma partitura com a escrita específica para cada um deles. </a:t>
            </a:r>
          </a:p>
        </p:txBody>
      </p:sp>
      <p:sp>
        <p:nvSpPr>
          <p:cNvPr id="2" name="Slide Number Placeholder 1"/>
          <p:cNvSpPr>
            <a:spLocks noGrp="1"/>
          </p:cNvSpPr>
          <p:nvPr>
            <p:ph type="sldNum" sz="quarter" idx="12"/>
          </p:nvPr>
        </p:nvSpPr>
        <p:spPr/>
        <p:txBody>
          <a:bodyPr/>
          <a:lstStyle/>
          <a:p>
            <a:fld id="{58C7F00C-2275-4886-B8AE-3FC82F8469DF}" type="slidenum">
              <a:rPr lang="pt-BR" smtClean="0"/>
              <a:t>17</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439386" y="2149434"/>
            <a:ext cx="11269684" cy="4106517"/>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712566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Os instrumentos musicais</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4"/>
          <p:cNvSpPr/>
          <p:nvPr/>
        </p:nvSpPr>
        <p:spPr>
          <a:xfrm>
            <a:off x="1389387" y="2526682"/>
            <a:ext cx="9440884" cy="2677656"/>
          </a:xfrm>
          <a:prstGeom prst="rect">
            <a:avLst/>
          </a:prstGeom>
        </p:spPr>
        <p:txBody>
          <a:bodyPr wrap="square">
            <a:spAutoFit/>
          </a:bodyPr>
          <a:lstStyle/>
          <a:p>
            <a:pPr algn="ctr">
              <a:lnSpc>
                <a:spcPct val="150000"/>
              </a:lnSpc>
            </a:pPr>
            <a:r>
              <a:rPr lang="pt-BR" sz="2800" dirty="0">
                <a:latin typeface="RobotoBR" pitchFamily="2" charset="0"/>
              </a:rPr>
              <a:t>Os instrumentos podem ser agrupados de acordo com algumas características semelhantes que apresentam. </a:t>
            </a:r>
          </a:p>
          <a:p>
            <a:pPr algn="ctr">
              <a:lnSpc>
                <a:spcPct val="150000"/>
              </a:lnSpc>
            </a:pPr>
            <a:r>
              <a:rPr lang="pt-BR" sz="2800" dirty="0">
                <a:latin typeface="RobotoBR" pitchFamily="2" charset="0"/>
              </a:rPr>
              <a:t>Eles podem ser classificados como instrumentos de </a:t>
            </a:r>
            <a:r>
              <a:rPr lang="pt-BR" sz="2800" b="1" dirty="0">
                <a:latin typeface="RobotoBR" pitchFamily="2" charset="0"/>
              </a:rPr>
              <a:t>cordas</a:t>
            </a:r>
            <a:r>
              <a:rPr lang="pt-BR" sz="2800" dirty="0">
                <a:latin typeface="RobotoBR" pitchFamily="2" charset="0"/>
              </a:rPr>
              <a:t>, de </a:t>
            </a:r>
            <a:r>
              <a:rPr lang="pt-BR" sz="2800" b="1" dirty="0">
                <a:latin typeface="RobotoBR" pitchFamily="2" charset="0"/>
              </a:rPr>
              <a:t>sopro</a:t>
            </a:r>
            <a:r>
              <a:rPr lang="pt-BR" sz="2800" dirty="0">
                <a:latin typeface="RobotoBR" pitchFamily="2" charset="0"/>
              </a:rPr>
              <a:t> e de </a:t>
            </a:r>
            <a:r>
              <a:rPr lang="pt-BR" sz="2800" b="1" dirty="0">
                <a:latin typeface="RobotoBR" pitchFamily="2" charset="0"/>
              </a:rPr>
              <a:t>percussão</a:t>
            </a:r>
            <a:r>
              <a:rPr lang="pt-BR" sz="2800" dirty="0">
                <a:latin typeface="RobotoBR" pitchFamily="2" charset="0"/>
              </a:rPr>
              <a:t>.</a:t>
            </a:r>
          </a:p>
        </p:txBody>
      </p:sp>
      <p:sp>
        <p:nvSpPr>
          <p:cNvPr id="2" name="Slide Number Placeholder 1"/>
          <p:cNvSpPr>
            <a:spLocks noGrp="1"/>
          </p:cNvSpPr>
          <p:nvPr>
            <p:ph type="sldNum" sz="quarter" idx="12"/>
          </p:nvPr>
        </p:nvSpPr>
        <p:spPr/>
        <p:txBody>
          <a:bodyPr/>
          <a:lstStyle/>
          <a:p>
            <a:fld id="{58C7F00C-2275-4886-B8AE-3FC82F8469DF}" type="slidenum">
              <a:rPr lang="pt-BR" smtClean="0"/>
              <a:t>18</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Cantos Arredondados 14">
            <a:extLst>
              <a:ext uri="{FF2B5EF4-FFF2-40B4-BE49-F238E27FC236}">
                <a16:creationId xmlns:a16="http://schemas.microsoft.com/office/drawing/2014/main" id="{6AF8A99A-9CE6-419E-9079-BB2B2CD3EF04}"/>
              </a:ext>
            </a:extLst>
          </p:cNvPr>
          <p:cNvSpPr/>
          <p:nvPr/>
        </p:nvSpPr>
        <p:spPr>
          <a:xfrm>
            <a:off x="1223154" y="2526681"/>
            <a:ext cx="9761518" cy="284096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3891908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8C7F00C-2275-4886-B8AE-3FC82F8469DF}" type="slidenum">
              <a:rPr lang="pt-BR" smtClean="0"/>
              <a:t>19</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9" name="Retângulo 18"/>
          <p:cNvSpPr/>
          <p:nvPr/>
        </p:nvSpPr>
        <p:spPr>
          <a:xfrm>
            <a:off x="4265230" y="1007507"/>
            <a:ext cx="5876296" cy="1200329"/>
          </a:xfrm>
          <a:prstGeom prst="rect">
            <a:avLst/>
          </a:prstGeom>
        </p:spPr>
        <p:txBody>
          <a:bodyPr wrap="square">
            <a:spAutoFit/>
          </a:bodyPr>
          <a:lstStyle/>
          <a:p>
            <a:pPr algn="ctr"/>
            <a:r>
              <a:rPr lang="pt-BR" sz="2400" dirty="0">
                <a:latin typeface="RobotoBR" pitchFamily="2" charset="0"/>
              </a:rPr>
              <a:t>Violino;</a:t>
            </a:r>
          </a:p>
          <a:p>
            <a:pPr algn="ctr"/>
            <a:r>
              <a:rPr lang="pt-BR" sz="2400" dirty="0">
                <a:latin typeface="RobotoBR" pitchFamily="2" charset="0"/>
              </a:rPr>
              <a:t>Violoncelo;</a:t>
            </a:r>
          </a:p>
          <a:p>
            <a:pPr algn="ctr"/>
            <a:r>
              <a:rPr lang="pt-BR" sz="2400" dirty="0">
                <a:latin typeface="RobotoBR" pitchFamily="2" charset="0"/>
              </a:rPr>
              <a:t>Contrabaixo.</a:t>
            </a:r>
          </a:p>
        </p:txBody>
      </p:sp>
      <p:sp>
        <p:nvSpPr>
          <p:cNvPr id="20" name="Seta: Pentágono 10">
            <a:extLst>
              <a:ext uri="{FF2B5EF4-FFF2-40B4-BE49-F238E27FC236}">
                <a16:creationId xmlns:a16="http://schemas.microsoft.com/office/drawing/2014/main" id="{89F06BFB-5597-4757-9691-CE41B1D07394}"/>
              </a:ext>
            </a:extLst>
          </p:cNvPr>
          <p:cNvSpPr/>
          <p:nvPr/>
        </p:nvSpPr>
        <p:spPr>
          <a:xfrm>
            <a:off x="1007031" y="1048258"/>
            <a:ext cx="2792073" cy="1237083"/>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Instrumentos de cordas</a:t>
            </a:r>
            <a:endParaRPr lang="pt-BR" sz="2600" b="1" dirty="0">
              <a:latin typeface="RobotoBR" pitchFamily="2" charset="0"/>
            </a:endParaRPr>
          </a:p>
        </p:txBody>
      </p:sp>
      <p:sp>
        <p:nvSpPr>
          <p:cNvPr id="21" name="Retângulo: Cantos Arredondados 14">
            <a:extLst>
              <a:ext uri="{FF2B5EF4-FFF2-40B4-BE49-F238E27FC236}">
                <a16:creationId xmlns:a16="http://schemas.microsoft.com/office/drawing/2014/main" id="{6AF8A99A-9CE6-419E-9079-BB2B2CD3EF04}"/>
              </a:ext>
            </a:extLst>
          </p:cNvPr>
          <p:cNvSpPr/>
          <p:nvPr/>
        </p:nvSpPr>
        <p:spPr>
          <a:xfrm>
            <a:off x="4243456" y="960398"/>
            <a:ext cx="5898070" cy="128723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2" name="Retângulo 21"/>
          <p:cNvSpPr/>
          <p:nvPr/>
        </p:nvSpPr>
        <p:spPr>
          <a:xfrm>
            <a:off x="3970326" y="2830326"/>
            <a:ext cx="6426523" cy="1200329"/>
          </a:xfrm>
          <a:prstGeom prst="rect">
            <a:avLst/>
          </a:prstGeom>
        </p:spPr>
        <p:txBody>
          <a:bodyPr wrap="square">
            <a:spAutoFit/>
          </a:bodyPr>
          <a:lstStyle/>
          <a:p>
            <a:pPr algn="ctr"/>
            <a:r>
              <a:rPr lang="pt-BR" sz="2400" dirty="0">
                <a:latin typeface="RobotoBR" pitchFamily="2" charset="0"/>
              </a:rPr>
              <a:t>Podem ser divididos em madeiras e metais. </a:t>
            </a:r>
          </a:p>
          <a:p>
            <a:pPr algn="ctr"/>
            <a:r>
              <a:rPr lang="pt-BR" sz="2400" b="1" dirty="0">
                <a:latin typeface="RobotoBR" pitchFamily="2" charset="0"/>
              </a:rPr>
              <a:t>Madeiras</a:t>
            </a:r>
            <a:r>
              <a:rPr lang="pt-BR" sz="2400" dirty="0">
                <a:latin typeface="RobotoBR" pitchFamily="2" charset="0"/>
              </a:rPr>
              <a:t>: saxofone e clarineta.</a:t>
            </a:r>
          </a:p>
          <a:p>
            <a:pPr algn="ctr"/>
            <a:r>
              <a:rPr lang="pt-BR" sz="2400" b="1" dirty="0">
                <a:latin typeface="RobotoBR" pitchFamily="2" charset="0"/>
              </a:rPr>
              <a:t>Metais</a:t>
            </a:r>
            <a:r>
              <a:rPr lang="pt-BR" sz="2400" dirty="0">
                <a:latin typeface="RobotoBR" pitchFamily="2" charset="0"/>
              </a:rPr>
              <a:t>: trompete e tuba.</a:t>
            </a:r>
          </a:p>
        </p:txBody>
      </p:sp>
      <p:sp>
        <p:nvSpPr>
          <p:cNvPr id="23" name="Seta: Pentágono 10">
            <a:extLst>
              <a:ext uri="{FF2B5EF4-FFF2-40B4-BE49-F238E27FC236}">
                <a16:creationId xmlns:a16="http://schemas.microsoft.com/office/drawing/2014/main" id="{89F06BFB-5597-4757-9691-CE41B1D07394}"/>
              </a:ext>
            </a:extLst>
          </p:cNvPr>
          <p:cNvSpPr/>
          <p:nvPr/>
        </p:nvSpPr>
        <p:spPr>
          <a:xfrm>
            <a:off x="1016931" y="2830326"/>
            <a:ext cx="2792073" cy="1237083"/>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Instrumentos de sopro</a:t>
            </a:r>
            <a:endParaRPr lang="pt-BR" sz="2600" b="1" dirty="0">
              <a:latin typeface="RobotoBR" pitchFamily="2" charset="0"/>
            </a:endParaRPr>
          </a:p>
        </p:txBody>
      </p:sp>
      <p:sp>
        <p:nvSpPr>
          <p:cNvPr id="24" name="Retângulo: Cantos Arredondados 14">
            <a:extLst>
              <a:ext uri="{FF2B5EF4-FFF2-40B4-BE49-F238E27FC236}">
                <a16:creationId xmlns:a16="http://schemas.microsoft.com/office/drawing/2014/main" id="{6AF8A99A-9CE6-419E-9079-BB2B2CD3EF04}"/>
              </a:ext>
            </a:extLst>
          </p:cNvPr>
          <p:cNvSpPr/>
          <p:nvPr/>
        </p:nvSpPr>
        <p:spPr>
          <a:xfrm>
            <a:off x="4243455" y="2780178"/>
            <a:ext cx="5898071" cy="128723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5" name="Retângulo 24"/>
          <p:cNvSpPr/>
          <p:nvPr/>
        </p:nvSpPr>
        <p:spPr>
          <a:xfrm>
            <a:off x="3992101" y="4680851"/>
            <a:ext cx="6426523" cy="1569660"/>
          </a:xfrm>
          <a:prstGeom prst="rect">
            <a:avLst/>
          </a:prstGeom>
        </p:spPr>
        <p:txBody>
          <a:bodyPr wrap="square">
            <a:spAutoFit/>
          </a:bodyPr>
          <a:lstStyle/>
          <a:p>
            <a:pPr algn="ctr"/>
            <a:r>
              <a:rPr lang="pt-BR" sz="2400" dirty="0">
                <a:latin typeface="RobotoBR" pitchFamily="2" charset="0"/>
              </a:rPr>
              <a:t>Podem ser divididos em idiofones e </a:t>
            </a:r>
            <a:r>
              <a:rPr lang="pt-BR" sz="2400" dirty="0" err="1">
                <a:latin typeface="RobotoBR" pitchFamily="2" charset="0"/>
              </a:rPr>
              <a:t>membranofones</a:t>
            </a:r>
            <a:r>
              <a:rPr lang="pt-BR" sz="2400" dirty="0">
                <a:latin typeface="RobotoBR" pitchFamily="2" charset="0"/>
              </a:rPr>
              <a:t>.</a:t>
            </a:r>
          </a:p>
          <a:p>
            <a:pPr algn="ctr"/>
            <a:r>
              <a:rPr lang="pt-BR" sz="2400" b="1" dirty="0">
                <a:latin typeface="RobotoBR" pitchFamily="2" charset="0"/>
              </a:rPr>
              <a:t>Idiofones</a:t>
            </a:r>
            <a:r>
              <a:rPr lang="pt-BR" sz="2400" dirty="0">
                <a:latin typeface="RobotoBR" pitchFamily="2" charset="0"/>
              </a:rPr>
              <a:t>: triângulo e xilofone.</a:t>
            </a:r>
          </a:p>
          <a:p>
            <a:pPr algn="ctr"/>
            <a:r>
              <a:rPr lang="pt-BR" sz="2400" b="1" dirty="0">
                <a:latin typeface="RobotoBR" pitchFamily="2" charset="0"/>
              </a:rPr>
              <a:t>Membranofones</a:t>
            </a:r>
            <a:r>
              <a:rPr lang="pt-BR" sz="2400" dirty="0">
                <a:latin typeface="RobotoBR" pitchFamily="2" charset="0"/>
              </a:rPr>
              <a:t>: tímpano e gongo.</a:t>
            </a:r>
          </a:p>
        </p:txBody>
      </p:sp>
      <p:sp>
        <p:nvSpPr>
          <p:cNvPr id="26" name="Seta: Pentágono 10">
            <a:extLst>
              <a:ext uri="{FF2B5EF4-FFF2-40B4-BE49-F238E27FC236}">
                <a16:creationId xmlns:a16="http://schemas.microsoft.com/office/drawing/2014/main" id="{89F06BFB-5597-4757-9691-CE41B1D07394}"/>
              </a:ext>
            </a:extLst>
          </p:cNvPr>
          <p:cNvSpPr/>
          <p:nvPr/>
        </p:nvSpPr>
        <p:spPr>
          <a:xfrm>
            <a:off x="1038706" y="4680851"/>
            <a:ext cx="2792073" cy="1237083"/>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Instrumentos de percussão</a:t>
            </a:r>
            <a:endParaRPr lang="pt-BR" sz="2600" b="1" dirty="0">
              <a:latin typeface="RobotoBR" pitchFamily="2" charset="0"/>
            </a:endParaRPr>
          </a:p>
        </p:txBody>
      </p:sp>
      <p:sp>
        <p:nvSpPr>
          <p:cNvPr id="27" name="Retângulo: Cantos Arredondados 14">
            <a:extLst>
              <a:ext uri="{FF2B5EF4-FFF2-40B4-BE49-F238E27FC236}">
                <a16:creationId xmlns:a16="http://schemas.microsoft.com/office/drawing/2014/main" id="{6AF8A99A-9CE6-419E-9079-BB2B2CD3EF04}"/>
              </a:ext>
            </a:extLst>
          </p:cNvPr>
          <p:cNvSpPr/>
          <p:nvPr/>
        </p:nvSpPr>
        <p:spPr>
          <a:xfrm>
            <a:off x="4265230" y="4630703"/>
            <a:ext cx="5898071" cy="179384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46839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3 – Capítulo 5</a:t>
            </a:r>
          </a:p>
        </p:txBody>
      </p:sp>
      <p:sp>
        <p:nvSpPr>
          <p:cNvPr id="2" name="Slide Number Placeholder 1"/>
          <p:cNvSpPr>
            <a:spLocks noGrp="1"/>
          </p:cNvSpPr>
          <p:nvPr>
            <p:ph type="sldNum" sz="quarter" idx="12"/>
          </p:nvPr>
        </p:nvSpPr>
        <p:spPr/>
        <p:txBody>
          <a:bodyPr/>
          <a:lstStyle/>
          <a:p>
            <a:fld id="{58C7F00C-2275-4886-B8AE-3FC82F8469DF}" type="slidenum">
              <a:rPr lang="pt-BR" smtClean="0"/>
              <a:t>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659560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diversidade de vozes e o cantar</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1" name="Retângulo 10"/>
          <p:cNvSpPr/>
          <p:nvPr/>
        </p:nvSpPr>
        <p:spPr>
          <a:xfrm>
            <a:off x="1146951" y="2133171"/>
            <a:ext cx="10015846" cy="3970318"/>
          </a:xfrm>
          <a:prstGeom prst="rect">
            <a:avLst/>
          </a:prstGeom>
        </p:spPr>
        <p:txBody>
          <a:bodyPr wrap="square">
            <a:spAutoFit/>
          </a:bodyPr>
          <a:lstStyle/>
          <a:p>
            <a:pPr algn="ctr">
              <a:lnSpc>
                <a:spcPct val="150000"/>
              </a:lnSpc>
            </a:pPr>
            <a:r>
              <a:rPr lang="pt-BR" sz="2800" dirty="0">
                <a:latin typeface="RobotoBR" pitchFamily="2" charset="0"/>
              </a:rPr>
              <a:t>O formato dos ossos influencia no timbre da voz, assim como a postura corporal altera o ritmo, a intensidade e a altura com que a pessoa canta. O corpo é o primeiro meio de comunicação e o primeiro instrumento musical, sendo, inclusive, a voz produzida e definida por ele. Portanto, diferentes corpos resultam em diferentes vozes.</a:t>
            </a:r>
          </a:p>
        </p:txBody>
      </p:sp>
      <p:sp>
        <p:nvSpPr>
          <p:cNvPr id="9" name="Retângulo: Cantos Arredondados 14">
            <a:extLst>
              <a:ext uri="{FF2B5EF4-FFF2-40B4-BE49-F238E27FC236}">
                <a16:creationId xmlns:a16="http://schemas.microsoft.com/office/drawing/2014/main" id="{6AF8A99A-9CE6-419E-9079-BB2B2CD3EF04}"/>
              </a:ext>
            </a:extLst>
          </p:cNvPr>
          <p:cNvSpPr/>
          <p:nvPr/>
        </p:nvSpPr>
        <p:spPr>
          <a:xfrm>
            <a:off x="843154" y="2133170"/>
            <a:ext cx="10320646" cy="397031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20</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50983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046689A-2400-43A1-85E8-AA272FBF48D4}"/>
              </a:ext>
            </a:extLst>
          </p:cNvPr>
          <p:cNvSpPr txBox="1">
            <a:spLocks/>
          </p:cNvSpPr>
          <p:nvPr/>
        </p:nvSpPr>
        <p:spPr>
          <a:xfrm>
            <a:off x="1308100" y="304801"/>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Classificação vocal</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21</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Retângulo 9"/>
          <p:cNvSpPr/>
          <p:nvPr/>
        </p:nvSpPr>
        <p:spPr>
          <a:xfrm>
            <a:off x="5444991" y="4925590"/>
            <a:ext cx="3532088" cy="1200329"/>
          </a:xfrm>
          <a:prstGeom prst="rect">
            <a:avLst/>
          </a:prstGeom>
        </p:spPr>
        <p:txBody>
          <a:bodyPr wrap="square">
            <a:spAutoFit/>
          </a:bodyPr>
          <a:lstStyle/>
          <a:p>
            <a:r>
              <a:rPr lang="pt-BR" sz="2400" b="1" dirty="0" err="1">
                <a:latin typeface="RobotoBR" pitchFamily="2" charset="0"/>
              </a:rPr>
              <a:t>Mezzo</a:t>
            </a:r>
            <a:r>
              <a:rPr lang="pt-BR" sz="2400" b="1" dirty="0">
                <a:latin typeface="RobotoBR" pitchFamily="2" charset="0"/>
              </a:rPr>
              <a:t>-soprano</a:t>
            </a:r>
            <a:r>
              <a:rPr lang="pt-BR" sz="2400" dirty="0">
                <a:latin typeface="RobotoBR" pitchFamily="2" charset="0"/>
              </a:rPr>
              <a:t>: </a:t>
            </a:r>
          </a:p>
          <a:p>
            <a:r>
              <a:rPr lang="pt-BR" sz="2400" dirty="0">
                <a:latin typeface="RobotoBR" pitchFamily="2" charset="0"/>
              </a:rPr>
              <a:t>Marisa Monte</a:t>
            </a:r>
          </a:p>
          <a:p>
            <a:r>
              <a:rPr lang="pt-BR" sz="2400" b="1" dirty="0">
                <a:latin typeface="RobotoBR" pitchFamily="2" charset="0"/>
              </a:rPr>
              <a:t>Barítono</a:t>
            </a:r>
            <a:r>
              <a:rPr lang="pt-BR" sz="2400" dirty="0">
                <a:latin typeface="RobotoBR" pitchFamily="2" charset="0"/>
              </a:rPr>
              <a:t>: Renato Russo</a:t>
            </a:r>
          </a:p>
        </p:txBody>
      </p:sp>
      <p:sp>
        <p:nvSpPr>
          <p:cNvPr id="20" name="Retângulo: Cantos Arredondados 14">
            <a:extLst>
              <a:ext uri="{FF2B5EF4-FFF2-40B4-BE49-F238E27FC236}">
                <a16:creationId xmlns:a16="http://schemas.microsoft.com/office/drawing/2014/main" id="{6AF8A99A-9CE6-419E-9079-BB2B2CD3EF04}"/>
              </a:ext>
            </a:extLst>
          </p:cNvPr>
          <p:cNvSpPr/>
          <p:nvPr/>
        </p:nvSpPr>
        <p:spPr>
          <a:xfrm>
            <a:off x="5450685" y="4918346"/>
            <a:ext cx="3371767" cy="128723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2" name="Seta: Pentágono 10">
            <a:extLst>
              <a:ext uri="{FF2B5EF4-FFF2-40B4-BE49-F238E27FC236}">
                <a16:creationId xmlns:a16="http://schemas.microsoft.com/office/drawing/2014/main" id="{89F06BFB-5597-4757-9691-CE41B1D07394}"/>
              </a:ext>
            </a:extLst>
          </p:cNvPr>
          <p:cNvSpPr/>
          <p:nvPr/>
        </p:nvSpPr>
        <p:spPr>
          <a:xfrm>
            <a:off x="2940864" y="5003584"/>
            <a:ext cx="2349502" cy="867752"/>
          </a:xfrm>
          <a:prstGeom prst="homePlate">
            <a:avLst/>
          </a:prstGeom>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Vozes médias</a:t>
            </a:r>
            <a:endParaRPr lang="pt-BR" sz="2600" b="1" dirty="0">
              <a:latin typeface="RobotoBR" pitchFamily="2" charset="0"/>
            </a:endParaRPr>
          </a:p>
        </p:txBody>
      </p:sp>
      <p:sp>
        <p:nvSpPr>
          <p:cNvPr id="24" name="Retângulo 23"/>
          <p:cNvSpPr/>
          <p:nvPr/>
        </p:nvSpPr>
        <p:spPr>
          <a:xfrm>
            <a:off x="5397209" y="2007567"/>
            <a:ext cx="3463344" cy="830997"/>
          </a:xfrm>
          <a:prstGeom prst="rect">
            <a:avLst/>
          </a:prstGeom>
        </p:spPr>
        <p:txBody>
          <a:bodyPr wrap="square">
            <a:spAutoFit/>
          </a:bodyPr>
          <a:lstStyle/>
          <a:p>
            <a:r>
              <a:rPr lang="pt-BR" sz="2400" b="1" dirty="0">
                <a:latin typeface="RobotoBR" pitchFamily="2" charset="0"/>
              </a:rPr>
              <a:t>Contralto</a:t>
            </a:r>
            <a:r>
              <a:rPr lang="pt-BR" sz="2400" dirty="0">
                <a:latin typeface="RobotoBR" pitchFamily="2" charset="0"/>
              </a:rPr>
              <a:t>: Cássia Eller</a:t>
            </a:r>
          </a:p>
          <a:p>
            <a:r>
              <a:rPr lang="pt-BR" sz="2400" b="1" dirty="0">
                <a:latin typeface="RobotoBR" pitchFamily="2" charset="0"/>
              </a:rPr>
              <a:t>Baixo</a:t>
            </a:r>
            <a:r>
              <a:rPr lang="pt-BR" sz="2400" dirty="0">
                <a:latin typeface="RobotoBR" pitchFamily="2" charset="0"/>
              </a:rPr>
              <a:t>: Arnaldo Antunes</a:t>
            </a:r>
          </a:p>
        </p:txBody>
      </p:sp>
      <p:sp>
        <p:nvSpPr>
          <p:cNvPr id="25" name="Seta: Pentágono 10">
            <a:extLst>
              <a:ext uri="{FF2B5EF4-FFF2-40B4-BE49-F238E27FC236}">
                <a16:creationId xmlns:a16="http://schemas.microsoft.com/office/drawing/2014/main" id="{89F06BFB-5597-4757-9691-CE41B1D07394}"/>
              </a:ext>
            </a:extLst>
          </p:cNvPr>
          <p:cNvSpPr/>
          <p:nvPr/>
        </p:nvSpPr>
        <p:spPr>
          <a:xfrm>
            <a:off x="2940864" y="2049330"/>
            <a:ext cx="2349502" cy="867752"/>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Vozes graves</a:t>
            </a:r>
            <a:endParaRPr lang="pt-BR" sz="2600" b="1" dirty="0">
              <a:latin typeface="RobotoBR" pitchFamily="2" charset="0"/>
            </a:endParaRPr>
          </a:p>
        </p:txBody>
      </p:sp>
      <p:sp>
        <p:nvSpPr>
          <p:cNvPr id="26" name="Retângulo: Cantos Arredondados 14">
            <a:extLst>
              <a:ext uri="{FF2B5EF4-FFF2-40B4-BE49-F238E27FC236}">
                <a16:creationId xmlns:a16="http://schemas.microsoft.com/office/drawing/2014/main" id="{6AF8A99A-9CE6-419E-9079-BB2B2CD3EF04}"/>
              </a:ext>
            </a:extLst>
          </p:cNvPr>
          <p:cNvSpPr/>
          <p:nvPr/>
        </p:nvSpPr>
        <p:spPr>
          <a:xfrm>
            <a:off x="5450686" y="3421376"/>
            <a:ext cx="3371766" cy="95491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7" name="Retângulo 26"/>
          <p:cNvSpPr/>
          <p:nvPr/>
        </p:nvSpPr>
        <p:spPr>
          <a:xfrm>
            <a:off x="5443886" y="3478613"/>
            <a:ext cx="3585522" cy="830997"/>
          </a:xfrm>
          <a:prstGeom prst="rect">
            <a:avLst/>
          </a:prstGeom>
        </p:spPr>
        <p:txBody>
          <a:bodyPr wrap="square">
            <a:spAutoFit/>
          </a:bodyPr>
          <a:lstStyle/>
          <a:p>
            <a:r>
              <a:rPr lang="pt-BR" sz="2400" b="1" dirty="0">
                <a:latin typeface="RobotoBR" pitchFamily="2" charset="0"/>
              </a:rPr>
              <a:t>Soprano</a:t>
            </a:r>
            <a:r>
              <a:rPr lang="pt-BR" sz="2400" dirty="0">
                <a:latin typeface="RobotoBR" pitchFamily="2" charset="0"/>
              </a:rPr>
              <a:t>: Sandy</a:t>
            </a:r>
          </a:p>
          <a:p>
            <a:r>
              <a:rPr lang="pt-BR" sz="2400" b="1" dirty="0">
                <a:latin typeface="RobotoBR" pitchFamily="2" charset="0"/>
              </a:rPr>
              <a:t>Tenor</a:t>
            </a:r>
            <a:r>
              <a:rPr lang="pt-BR" sz="2400" dirty="0">
                <a:latin typeface="RobotoBR" pitchFamily="2" charset="0"/>
              </a:rPr>
              <a:t>: Ney Matogrosso</a:t>
            </a:r>
          </a:p>
        </p:txBody>
      </p:sp>
      <p:sp>
        <p:nvSpPr>
          <p:cNvPr id="28" name="Seta: Pentágono 10">
            <a:extLst>
              <a:ext uri="{FF2B5EF4-FFF2-40B4-BE49-F238E27FC236}">
                <a16:creationId xmlns:a16="http://schemas.microsoft.com/office/drawing/2014/main" id="{89F06BFB-5597-4757-9691-CE41B1D07394}"/>
              </a:ext>
            </a:extLst>
          </p:cNvPr>
          <p:cNvSpPr/>
          <p:nvPr/>
        </p:nvSpPr>
        <p:spPr>
          <a:xfrm>
            <a:off x="2940864" y="3462366"/>
            <a:ext cx="2349502" cy="867752"/>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sz="2800" b="1" dirty="0">
                <a:latin typeface="RobotoBR" pitchFamily="2" charset="0"/>
              </a:rPr>
              <a:t>Vozes agudas</a:t>
            </a:r>
            <a:endParaRPr lang="pt-BR" sz="2600" b="1" dirty="0">
              <a:latin typeface="RobotoBR" pitchFamily="2" charset="0"/>
            </a:endParaRPr>
          </a:p>
        </p:txBody>
      </p:sp>
      <p:sp>
        <p:nvSpPr>
          <p:cNvPr id="29" name="Retângulo: Cantos Arredondados 14">
            <a:extLst>
              <a:ext uri="{FF2B5EF4-FFF2-40B4-BE49-F238E27FC236}">
                <a16:creationId xmlns:a16="http://schemas.microsoft.com/office/drawing/2014/main" id="{6AF8A99A-9CE6-419E-9079-BB2B2CD3EF04}"/>
              </a:ext>
            </a:extLst>
          </p:cNvPr>
          <p:cNvSpPr/>
          <p:nvPr/>
        </p:nvSpPr>
        <p:spPr>
          <a:xfrm>
            <a:off x="5438397" y="1988518"/>
            <a:ext cx="3384055" cy="928564"/>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591947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arte multimídia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4"/>
          <p:cNvSpPr/>
          <p:nvPr/>
        </p:nvSpPr>
        <p:spPr>
          <a:xfrm>
            <a:off x="1294408" y="2439841"/>
            <a:ext cx="9595260" cy="2677656"/>
          </a:xfrm>
          <a:prstGeom prst="rect">
            <a:avLst/>
          </a:prstGeom>
        </p:spPr>
        <p:txBody>
          <a:bodyPr wrap="square">
            <a:spAutoFit/>
          </a:bodyPr>
          <a:lstStyle/>
          <a:p>
            <a:pPr algn="ctr">
              <a:lnSpc>
                <a:spcPct val="150000"/>
              </a:lnSpc>
            </a:pPr>
            <a:r>
              <a:rPr lang="pt-BR" sz="2800" dirty="0">
                <a:latin typeface="RobotoBR" pitchFamily="2" charset="0"/>
              </a:rPr>
              <a:t>Cada vez mais, a </a:t>
            </a:r>
            <a:r>
              <a:rPr lang="pt-BR" sz="2800" b="1" dirty="0">
                <a:latin typeface="RobotoBR" pitchFamily="2" charset="0"/>
              </a:rPr>
              <a:t>tecnologia</a:t>
            </a:r>
            <a:r>
              <a:rPr lang="pt-BR" sz="2800" dirty="0">
                <a:latin typeface="RobotoBR" pitchFamily="2" charset="0"/>
              </a:rPr>
              <a:t> está presente em nosso cotidiano, possibilitando novas maneiras de interação entre as pessoas. Antenados ao seu tempo, os artistas não deixaram a tecnologia fora de suas obras. </a:t>
            </a:r>
          </a:p>
        </p:txBody>
      </p:sp>
      <p:sp>
        <p:nvSpPr>
          <p:cNvPr id="6" name="Retângulo: Cantos Arredondados 14">
            <a:extLst>
              <a:ext uri="{FF2B5EF4-FFF2-40B4-BE49-F238E27FC236}">
                <a16:creationId xmlns:a16="http://schemas.microsoft.com/office/drawing/2014/main" id="{6AF8A99A-9CE6-419E-9079-BB2B2CD3EF04}"/>
              </a:ext>
            </a:extLst>
          </p:cNvPr>
          <p:cNvSpPr/>
          <p:nvPr/>
        </p:nvSpPr>
        <p:spPr>
          <a:xfrm>
            <a:off x="1053983" y="2155481"/>
            <a:ext cx="9948667" cy="325966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01489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E046689A-2400-43A1-85E8-AA272FBF48D4}"/>
              </a:ext>
            </a:extLst>
          </p:cNvPr>
          <p:cNvSpPr txBox="1">
            <a:spLocks/>
          </p:cNvSpPr>
          <p:nvPr/>
        </p:nvSpPr>
        <p:spPr>
          <a:xfrm>
            <a:off x="1308100" y="485776"/>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Instalação: uma obra de arte integrada ao espaço</a:t>
            </a:r>
          </a:p>
        </p:txBody>
      </p:sp>
      <p:sp>
        <p:nvSpPr>
          <p:cNvPr id="2" name="Slide Number Placeholder 1"/>
          <p:cNvSpPr>
            <a:spLocks noGrp="1"/>
          </p:cNvSpPr>
          <p:nvPr>
            <p:ph type="sldNum" sz="quarter" idx="12"/>
          </p:nvPr>
        </p:nvSpPr>
        <p:spPr/>
        <p:txBody>
          <a:bodyPr/>
          <a:lstStyle/>
          <a:p>
            <a:fld id="{58C7F00C-2275-4886-B8AE-3FC82F8469DF}" type="slidenum">
              <a:rPr lang="pt-BR" smtClean="0"/>
              <a:t>4</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Espaço Reservado para Conteúdo 2">
            <a:extLst>
              <a:ext uri="{FF2B5EF4-FFF2-40B4-BE49-F238E27FC236}">
                <a16:creationId xmlns:a16="http://schemas.microsoft.com/office/drawing/2014/main" id="{DD463F65-98A4-467E-9F95-8E3521A46805}"/>
              </a:ext>
            </a:extLst>
          </p:cNvPr>
          <p:cNvSpPr txBox="1">
            <a:spLocks/>
          </p:cNvSpPr>
          <p:nvPr/>
        </p:nvSpPr>
        <p:spPr>
          <a:xfrm>
            <a:off x="766611" y="2739323"/>
            <a:ext cx="10610939" cy="1844542"/>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pt-BR" b="1" dirty="0">
                <a:latin typeface="RobotoBR" pitchFamily="2" charset="0"/>
              </a:rPr>
              <a:t>Instalação</a:t>
            </a:r>
            <a:r>
              <a:rPr lang="pt-BR" dirty="0">
                <a:latin typeface="RobotoBR" pitchFamily="2" charset="0"/>
              </a:rPr>
              <a:t> é um tipo de uma obra integrada a ambientes, salas e espaços arquitetônicos. O público interage com a obra livremente, experimentando diversas sensações visuais, táteis e auditivas. </a:t>
            </a:r>
            <a:endParaRPr lang="pt-BR" dirty="0">
              <a:ln w="0"/>
              <a:solidFill>
                <a:schemeClr val="bg1"/>
              </a:solidFill>
              <a:effectLst>
                <a:outerShdw blurRad="38100" dist="19050" dir="2700000" algn="tl" rotWithShape="0">
                  <a:schemeClr val="dk1">
                    <a:alpha val="40000"/>
                  </a:schemeClr>
                </a:outerShdw>
              </a:effectLst>
              <a:latin typeface="RobotoBR" pitchFamily="2" charset="0"/>
            </a:endParaRPr>
          </a:p>
        </p:txBody>
      </p:sp>
    </p:spTree>
    <p:extLst>
      <p:ext uri="{BB962C8B-B14F-4D97-AF65-F5344CB8AC3E}">
        <p14:creationId xmlns:p14="http://schemas.microsoft.com/office/powerpoint/2010/main" val="171547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É gente! É máquina!</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Retângulo 3"/>
          <p:cNvSpPr/>
          <p:nvPr/>
        </p:nvSpPr>
        <p:spPr>
          <a:xfrm>
            <a:off x="843151" y="2274838"/>
            <a:ext cx="10429173" cy="3323987"/>
          </a:xfrm>
          <a:prstGeom prst="rect">
            <a:avLst/>
          </a:prstGeom>
        </p:spPr>
        <p:txBody>
          <a:bodyPr wrap="square">
            <a:spAutoFit/>
          </a:bodyPr>
          <a:lstStyle/>
          <a:p>
            <a:pPr algn="ctr">
              <a:lnSpc>
                <a:spcPct val="150000"/>
              </a:lnSpc>
            </a:pPr>
            <a:r>
              <a:rPr lang="pt-BR" sz="2800" dirty="0">
                <a:latin typeface="RobotoBR" pitchFamily="2" charset="0"/>
              </a:rPr>
              <a:t>O artista </a:t>
            </a:r>
            <a:r>
              <a:rPr lang="pt-BR" sz="2800" b="1" dirty="0">
                <a:latin typeface="RobotoBR" pitchFamily="2" charset="0"/>
              </a:rPr>
              <a:t>Otávio Donasci </a:t>
            </a:r>
            <a:r>
              <a:rPr lang="pt-BR" sz="2800" dirty="0">
                <a:latin typeface="RobotoBR" pitchFamily="2" charset="0"/>
              </a:rPr>
              <a:t>(1952-) uniu sua experiência com o teatro e a tecnologia para produzir suas </a:t>
            </a:r>
            <a:r>
              <a:rPr lang="pt-BR" sz="2800" b="1" i="1" dirty="0" err="1">
                <a:latin typeface="RobotoBR" pitchFamily="2" charset="0"/>
              </a:rPr>
              <a:t>videoperformances</a:t>
            </a:r>
            <a:r>
              <a:rPr lang="pt-BR" sz="2800" dirty="0">
                <a:latin typeface="RobotoBR" pitchFamily="2" charset="0"/>
              </a:rPr>
              <a:t>. </a:t>
            </a:r>
            <a:r>
              <a:rPr lang="pt-BR" sz="2800" dirty="0" err="1">
                <a:latin typeface="RobotoBR" pitchFamily="2" charset="0"/>
              </a:rPr>
              <a:t>Donasci</a:t>
            </a:r>
            <a:r>
              <a:rPr lang="pt-BR" sz="2800" dirty="0">
                <a:latin typeface="RobotoBR" pitchFamily="2" charset="0"/>
              </a:rPr>
              <a:t> potencializou e ampliou a sua própria expressão facial por meio do uso de monitores, criando seres surpreendentes que parecem metade gente, metade máquina.</a:t>
            </a:r>
          </a:p>
        </p:txBody>
      </p:sp>
      <p:sp>
        <p:nvSpPr>
          <p:cNvPr id="2" name="Slide Number Placeholder 1"/>
          <p:cNvSpPr>
            <a:spLocks noGrp="1"/>
          </p:cNvSpPr>
          <p:nvPr>
            <p:ph type="sldNum" sz="quarter" idx="12"/>
          </p:nvPr>
        </p:nvSpPr>
        <p:spPr/>
        <p:txBody>
          <a:bodyPr/>
          <a:lstStyle/>
          <a:p>
            <a:fld id="{58C7F00C-2275-4886-B8AE-3FC82F8469DF}" type="slidenum">
              <a:rPr lang="pt-BR" smtClean="0"/>
              <a:t>5</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Retângulo: Cantos Arredondados 14">
            <a:extLst>
              <a:ext uri="{FF2B5EF4-FFF2-40B4-BE49-F238E27FC236}">
                <a16:creationId xmlns:a16="http://schemas.microsoft.com/office/drawing/2014/main" id="{6AF8A99A-9CE6-419E-9079-BB2B2CD3EF04}"/>
              </a:ext>
            </a:extLst>
          </p:cNvPr>
          <p:cNvSpPr/>
          <p:nvPr/>
        </p:nvSpPr>
        <p:spPr>
          <a:xfrm>
            <a:off x="838201" y="2155481"/>
            <a:ext cx="10515600" cy="359217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015567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História da animação</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grpSp>
        <p:nvGrpSpPr>
          <p:cNvPr id="9" name="Grupo 8"/>
          <p:cNvGrpSpPr/>
          <p:nvPr/>
        </p:nvGrpSpPr>
        <p:grpSpPr>
          <a:xfrm>
            <a:off x="1211120" y="2458575"/>
            <a:ext cx="4180257" cy="2882449"/>
            <a:chOff x="897932" y="3352"/>
            <a:chExt cx="8719734" cy="1371403"/>
          </a:xfrm>
        </p:grpSpPr>
        <p:sp>
          <p:nvSpPr>
            <p:cNvPr id="25" name="Retângulo de cantos arredondados 24"/>
            <p:cNvSpPr/>
            <p:nvPr/>
          </p:nvSpPr>
          <p:spPr>
            <a:xfrm>
              <a:off x="897932" y="3352"/>
              <a:ext cx="8719734" cy="131701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Retângulo 25"/>
            <p:cNvSpPr/>
            <p:nvPr/>
          </p:nvSpPr>
          <p:spPr>
            <a:xfrm>
              <a:off x="1033352" y="3352"/>
              <a:ext cx="8448893" cy="13714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35560" rIns="53340" bIns="35560" numCol="1" spcCol="1270" anchor="ctr" anchorCtr="0">
              <a:noAutofit/>
            </a:bodyPr>
            <a:lstStyle/>
            <a:p>
              <a:pPr algn="ctr">
                <a:lnSpc>
                  <a:spcPct val="80000"/>
                </a:lnSpc>
              </a:pPr>
              <a:r>
                <a:rPr lang="pt-BR" sz="2800" dirty="0">
                  <a:latin typeface="RobotoBR" pitchFamily="2" charset="0"/>
                </a:rPr>
                <a:t>Aparelhos e técnicas de imagens em movimento </a:t>
              </a:r>
              <a:br>
                <a:rPr lang="pt-BR" sz="2800" dirty="0">
                  <a:latin typeface="RobotoBR" pitchFamily="2" charset="0"/>
                </a:rPr>
              </a:br>
              <a:r>
                <a:rPr lang="pt-BR" sz="2800" dirty="0">
                  <a:latin typeface="RobotoBR" pitchFamily="2" charset="0"/>
                </a:rPr>
                <a:t>são coisas antigas, inventadas no século 19. </a:t>
              </a:r>
              <a:br>
                <a:rPr lang="pt-BR" sz="2800" dirty="0">
                  <a:latin typeface="RobotoBR" pitchFamily="2" charset="0"/>
                </a:rPr>
              </a:br>
              <a:r>
                <a:rPr lang="pt-BR" sz="2800" dirty="0">
                  <a:latin typeface="RobotoBR" pitchFamily="2" charset="0"/>
                </a:rPr>
                <a:t>Conheça alguns deles</a:t>
              </a:r>
              <a:r>
                <a:rPr lang="pt-BR" sz="2800" dirty="0">
                  <a:latin typeface="RobotoBR" pitchFamily="2" charset="0"/>
                  <a:ea typeface="Roboto" panose="02000000000000000000" pitchFamily="2" charset="0"/>
                </a:rPr>
                <a:t>: </a:t>
              </a:r>
              <a:endParaRPr lang="pt-BR" sz="2800" kern="1200" dirty="0">
                <a:latin typeface="RobotoBR" pitchFamily="2" charset="0"/>
                <a:ea typeface="Roboto" panose="02000000000000000000" pitchFamily="2" charset="0"/>
              </a:endParaRPr>
            </a:p>
          </p:txBody>
        </p:sp>
      </p:grpSp>
      <p:grpSp>
        <p:nvGrpSpPr>
          <p:cNvPr id="13" name="Grupo 12"/>
          <p:cNvGrpSpPr/>
          <p:nvPr/>
        </p:nvGrpSpPr>
        <p:grpSpPr>
          <a:xfrm>
            <a:off x="7659564" y="2421360"/>
            <a:ext cx="3146875" cy="828190"/>
            <a:chOff x="2641879" y="1487974"/>
            <a:chExt cx="5511074" cy="999426"/>
          </a:xfrm>
        </p:grpSpPr>
        <p:sp>
          <p:nvSpPr>
            <p:cNvPr id="23" name="Retângulo de cantos arredondados 22"/>
            <p:cNvSpPr/>
            <p:nvPr/>
          </p:nvSpPr>
          <p:spPr>
            <a:xfrm>
              <a:off x="2641879" y="1649624"/>
              <a:ext cx="5511074" cy="619617"/>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Retângulo 23"/>
            <p:cNvSpPr/>
            <p:nvPr/>
          </p:nvSpPr>
          <p:spPr>
            <a:xfrm>
              <a:off x="2660028" y="1487974"/>
              <a:ext cx="5474779" cy="99942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b="1" dirty="0">
                  <a:latin typeface="RobotoBR" pitchFamily="2" charset="0"/>
                  <a:ea typeface="Roboto" panose="02000000000000000000" pitchFamily="2" charset="0"/>
                </a:rPr>
                <a:t>Fenaquistoscópio</a:t>
              </a:r>
              <a:endParaRPr lang="pt-BR" sz="2800" b="1" kern="1200" dirty="0">
                <a:latin typeface="RobotoBR" pitchFamily="2" charset="0"/>
                <a:ea typeface="Roboto" panose="02000000000000000000" pitchFamily="2" charset="0"/>
              </a:endParaRPr>
            </a:p>
          </p:txBody>
        </p:sp>
      </p:grpSp>
      <p:grpSp>
        <p:nvGrpSpPr>
          <p:cNvPr id="15" name="Grupo 14"/>
          <p:cNvGrpSpPr/>
          <p:nvPr/>
        </p:nvGrpSpPr>
        <p:grpSpPr>
          <a:xfrm>
            <a:off x="7659564" y="3294435"/>
            <a:ext cx="3183940" cy="435143"/>
            <a:chOff x="2679277" y="2537676"/>
            <a:chExt cx="5573111" cy="742257"/>
          </a:xfrm>
        </p:grpSpPr>
        <p:sp>
          <p:nvSpPr>
            <p:cNvPr id="21" name="Retângulo de cantos arredondados 20"/>
            <p:cNvSpPr/>
            <p:nvPr/>
          </p:nvSpPr>
          <p:spPr>
            <a:xfrm>
              <a:off x="2679277" y="2537676"/>
              <a:ext cx="5573111" cy="742257"/>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etângulo 21"/>
            <p:cNvSpPr/>
            <p:nvPr/>
          </p:nvSpPr>
          <p:spPr>
            <a:xfrm>
              <a:off x="2722756" y="2581156"/>
              <a:ext cx="5529631" cy="69877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b="1" dirty="0">
                  <a:latin typeface="RobotoBR" pitchFamily="2" charset="0"/>
                  <a:ea typeface="Roboto" panose="02000000000000000000" pitchFamily="2" charset="0"/>
                </a:rPr>
                <a:t>Zootrópio</a:t>
              </a:r>
              <a:endParaRPr lang="pt-BR" sz="2800" b="1" kern="1200" dirty="0">
                <a:latin typeface="RobotoBR" pitchFamily="2" charset="0"/>
                <a:ea typeface="Roboto" panose="02000000000000000000" pitchFamily="2" charset="0"/>
              </a:endParaRPr>
            </a:p>
          </p:txBody>
        </p:sp>
      </p:grpSp>
      <p:grpSp>
        <p:nvGrpSpPr>
          <p:cNvPr id="17" name="Grupo 16"/>
          <p:cNvGrpSpPr/>
          <p:nvPr/>
        </p:nvGrpSpPr>
        <p:grpSpPr>
          <a:xfrm>
            <a:off x="7649202" y="4695453"/>
            <a:ext cx="3157237" cy="454134"/>
            <a:chOff x="2623519" y="3658859"/>
            <a:chExt cx="5593557" cy="744213"/>
          </a:xfrm>
        </p:grpSpPr>
        <p:sp>
          <p:nvSpPr>
            <p:cNvPr id="19" name="Retângulo de cantos arredondados 18"/>
            <p:cNvSpPr/>
            <p:nvPr/>
          </p:nvSpPr>
          <p:spPr>
            <a:xfrm>
              <a:off x="2641879" y="3670008"/>
              <a:ext cx="5575197" cy="73306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0" name="Retângulo 19"/>
            <p:cNvSpPr/>
            <p:nvPr/>
          </p:nvSpPr>
          <p:spPr>
            <a:xfrm>
              <a:off x="2623519" y="3658859"/>
              <a:ext cx="5532255" cy="69012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b="1" dirty="0">
                  <a:latin typeface="RobotoBR" pitchFamily="2" charset="0"/>
                  <a:ea typeface="Roboto" panose="02000000000000000000" pitchFamily="2" charset="0"/>
                </a:rPr>
                <a:t>Taumatroscópio</a:t>
              </a:r>
              <a:endParaRPr lang="pt-BR" sz="2800" b="1" kern="1200" dirty="0">
                <a:latin typeface="RobotoBR" pitchFamily="2" charset="0"/>
                <a:ea typeface="Roboto" panose="02000000000000000000" pitchFamily="2" charset="0"/>
              </a:endParaRPr>
            </a:p>
          </p:txBody>
        </p:sp>
      </p:grpSp>
      <p:grpSp>
        <p:nvGrpSpPr>
          <p:cNvPr id="30" name="Grupo 29"/>
          <p:cNvGrpSpPr/>
          <p:nvPr/>
        </p:nvGrpSpPr>
        <p:grpSpPr>
          <a:xfrm>
            <a:off x="7659564" y="3980715"/>
            <a:ext cx="3157237" cy="454134"/>
            <a:chOff x="2623519" y="3658859"/>
            <a:chExt cx="5593557" cy="744213"/>
          </a:xfrm>
        </p:grpSpPr>
        <p:sp>
          <p:nvSpPr>
            <p:cNvPr id="31" name="Retângulo de cantos arredondados 30"/>
            <p:cNvSpPr/>
            <p:nvPr/>
          </p:nvSpPr>
          <p:spPr>
            <a:xfrm>
              <a:off x="2641879" y="3670008"/>
              <a:ext cx="5575197" cy="733064"/>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Retângulo 31"/>
            <p:cNvSpPr/>
            <p:nvPr/>
          </p:nvSpPr>
          <p:spPr>
            <a:xfrm>
              <a:off x="2623519" y="3658859"/>
              <a:ext cx="5532255" cy="69012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pt-BR" sz="2800" b="1" dirty="0">
                  <a:latin typeface="RobotoBR" pitchFamily="2" charset="0"/>
                  <a:ea typeface="Roboto" panose="02000000000000000000" pitchFamily="2" charset="0"/>
                </a:rPr>
                <a:t>Cinetoscópio</a:t>
              </a:r>
              <a:endParaRPr lang="pt-BR" sz="2800" b="1" kern="1200" dirty="0">
                <a:latin typeface="RobotoBR" pitchFamily="2" charset="0"/>
                <a:ea typeface="Roboto" panose="02000000000000000000" pitchFamily="2" charset="0"/>
              </a:endParaRPr>
            </a:p>
          </p:txBody>
        </p:sp>
      </p:grpSp>
      <p:cxnSp>
        <p:nvCxnSpPr>
          <p:cNvPr id="7" name="Conector reto 6"/>
          <p:cNvCxnSpPr/>
          <p:nvPr/>
        </p:nvCxnSpPr>
        <p:spPr>
          <a:xfrm flipV="1">
            <a:off x="5391377" y="2811704"/>
            <a:ext cx="2256312"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a:off x="5292506" y="3512007"/>
            <a:ext cx="23551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ector reto 34"/>
          <p:cNvCxnSpPr/>
          <p:nvPr/>
        </p:nvCxnSpPr>
        <p:spPr>
          <a:xfrm flipV="1">
            <a:off x="5137753" y="4134988"/>
            <a:ext cx="2509936" cy="12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ector reto 35"/>
          <p:cNvCxnSpPr/>
          <p:nvPr/>
        </p:nvCxnSpPr>
        <p:spPr>
          <a:xfrm>
            <a:off x="5238887" y="4922520"/>
            <a:ext cx="2408802"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2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52723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Filmes de animação</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1" name="Retângulo 10"/>
          <p:cNvSpPr/>
          <p:nvPr/>
        </p:nvSpPr>
        <p:spPr>
          <a:xfrm>
            <a:off x="1196274" y="2155796"/>
            <a:ext cx="9966531" cy="3970318"/>
          </a:xfrm>
          <a:prstGeom prst="rect">
            <a:avLst/>
          </a:prstGeom>
        </p:spPr>
        <p:txBody>
          <a:bodyPr wrap="square">
            <a:spAutoFit/>
          </a:bodyPr>
          <a:lstStyle/>
          <a:p>
            <a:pPr algn="ctr">
              <a:lnSpc>
                <a:spcPct val="150000"/>
              </a:lnSpc>
            </a:pPr>
            <a:r>
              <a:rPr lang="pt-BR" sz="2800" dirty="0">
                <a:latin typeface="RobotoBR" pitchFamily="2" charset="0"/>
              </a:rPr>
              <a:t>A animação é usada nos filmes em que os personagens são representados por desenhos, colagens, bonecos de massinha, imagens computadorizadas etc. As técnicas tradicionais de criação desses filmes consistem na produção de vários desenhos que, postos em sequência rápida, produzem a ilusão de movimento ao espectador.</a:t>
            </a:r>
          </a:p>
        </p:txBody>
      </p:sp>
      <p:sp>
        <p:nvSpPr>
          <p:cNvPr id="2" name="Slide Number Placeholder 1"/>
          <p:cNvSpPr>
            <a:spLocks noGrp="1"/>
          </p:cNvSpPr>
          <p:nvPr>
            <p:ph type="sldNum" sz="quarter" idx="12"/>
          </p:nvPr>
        </p:nvSpPr>
        <p:spPr/>
        <p:txBody>
          <a:bodyPr/>
          <a:lstStyle/>
          <a:p>
            <a:fld id="{58C7F00C-2275-4886-B8AE-3FC82F8469DF}" type="slidenum">
              <a:rPr lang="pt-BR" smtClean="0"/>
              <a:t>7</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3" name="Retângulo: Cantos Arredondados 14">
            <a:extLst>
              <a:ext uri="{FF2B5EF4-FFF2-40B4-BE49-F238E27FC236}">
                <a16:creationId xmlns:a16="http://schemas.microsoft.com/office/drawing/2014/main" id="{6AF8A99A-9CE6-419E-9079-BB2B2CD3EF04}"/>
              </a:ext>
            </a:extLst>
          </p:cNvPr>
          <p:cNvSpPr/>
          <p:nvPr/>
        </p:nvSpPr>
        <p:spPr>
          <a:xfrm>
            <a:off x="885701" y="2155480"/>
            <a:ext cx="10515600" cy="397063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404605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49327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A cultura do videoclipe</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6" name="CaixaDeTexto 5">
            <a:extLst>
              <a:ext uri="{FF2B5EF4-FFF2-40B4-BE49-F238E27FC236}">
                <a16:creationId xmlns:a16="http://schemas.microsoft.com/office/drawing/2014/main" id="{97DC7532-0517-436C-A4CC-06A41C901677}"/>
              </a:ext>
            </a:extLst>
          </p:cNvPr>
          <p:cNvSpPr txBox="1"/>
          <p:nvPr/>
        </p:nvSpPr>
        <p:spPr>
          <a:xfrm>
            <a:off x="838200" y="2169055"/>
            <a:ext cx="10515600" cy="3911114"/>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gn="ctr">
              <a:lnSpc>
                <a:spcPct val="150000"/>
              </a:lnSpc>
            </a:pPr>
            <a:r>
              <a:rPr lang="pt-BR" sz="2800" dirty="0">
                <a:latin typeface="RobotoBR" pitchFamily="2" charset="0"/>
              </a:rPr>
              <a:t>O videoclipe é um filme curto, com duração média de três minutos, com imagens que dialogam com o tema da música.  Além de imagens filmadas, o videoclipe pode explorar diversos efeitos visuais.  Os videoclipes geralmente apresentam uma montagem com cortes rápidos e a justaposição de cenas que acompanham o ritmo da música. </a:t>
            </a:r>
            <a:endParaRPr lang="pt-BR" kern="1200" dirty="0"/>
          </a:p>
        </p:txBody>
      </p:sp>
      <p:sp>
        <p:nvSpPr>
          <p:cNvPr id="2" name="Slide Number Placeholder 1"/>
          <p:cNvSpPr>
            <a:spLocks noGrp="1"/>
          </p:cNvSpPr>
          <p:nvPr>
            <p:ph type="sldNum" sz="quarter" idx="12"/>
          </p:nvPr>
        </p:nvSpPr>
        <p:spPr/>
        <p:txBody>
          <a:bodyPr/>
          <a:lstStyle/>
          <a:p>
            <a:fld id="{58C7F00C-2275-4886-B8AE-3FC82F8469DF}" type="slidenum">
              <a:rPr lang="pt-BR" smtClean="0"/>
              <a:t>8</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80940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E046689A-2400-43A1-85E8-AA272FBF48D4}"/>
              </a:ext>
            </a:extLst>
          </p:cNvPr>
          <p:cNvSpPr txBox="1">
            <a:spLocks/>
          </p:cNvSpPr>
          <p:nvPr/>
        </p:nvSpPr>
        <p:spPr>
          <a:xfrm>
            <a:off x="1308100" y="485776"/>
            <a:ext cx="9766300" cy="14350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t-BR" sz="4800" dirty="0">
                <a:latin typeface="RobotoBR" pitchFamily="2" charset="0"/>
              </a:rPr>
              <a:t>Os primeiros videoclipes</a:t>
            </a:r>
          </a:p>
        </p:txBody>
      </p:sp>
      <p:sp>
        <p:nvSpPr>
          <p:cNvPr id="4" name="Retângulo 3"/>
          <p:cNvSpPr/>
          <p:nvPr/>
        </p:nvSpPr>
        <p:spPr>
          <a:xfrm>
            <a:off x="866896" y="2675654"/>
            <a:ext cx="10236530" cy="3323987"/>
          </a:xfrm>
          <a:prstGeom prst="rect">
            <a:avLst/>
          </a:prstGeom>
        </p:spPr>
        <p:txBody>
          <a:bodyPr wrap="square">
            <a:spAutoFit/>
          </a:bodyPr>
          <a:lstStyle/>
          <a:p>
            <a:pPr algn="ctr">
              <a:lnSpc>
                <a:spcPct val="150000"/>
              </a:lnSpc>
            </a:pPr>
            <a:r>
              <a:rPr lang="pt-BR" sz="2800" dirty="0">
                <a:latin typeface="RobotoBR" pitchFamily="2" charset="0"/>
              </a:rPr>
              <a:t>Muitos estudiosos concordam que foram os Beatles os primeiros a explorar a relação entre música e vídeo, concebendo uma narrativa visual para uma canção. Em 1964, a banda inglesa criou um clipe para a música </a:t>
            </a:r>
            <a:r>
              <a:rPr lang="pt-BR" sz="2800" i="1" dirty="0">
                <a:latin typeface="RobotoBR" pitchFamily="2" charset="0"/>
              </a:rPr>
              <a:t>A hard day’s night</a:t>
            </a:r>
            <a:r>
              <a:rPr lang="pt-BR" sz="2800" dirty="0">
                <a:latin typeface="RobotoBR" pitchFamily="2" charset="0"/>
              </a:rPr>
              <a:t>, em que seus integrantes aparecem fugindo dos fãs.</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985649" y="2675654"/>
            <a:ext cx="10117777" cy="345201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9</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41468823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3637</TotalTime>
  <Words>981</Words>
  <Application>Microsoft Office PowerPoint</Application>
  <PresentationFormat>Widescreen</PresentationFormat>
  <Paragraphs>87</Paragraphs>
  <Slides>21</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21</vt:i4>
      </vt:variant>
    </vt:vector>
  </HeadingPairs>
  <TitlesOfParts>
    <vt:vector size="27" baseType="lpstr">
      <vt:lpstr>Arial</vt:lpstr>
      <vt:lpstr>Calibri</vt:lpstr>
      <vt:lpstr>Calibri Light</vt:lpstr>
      <vt:lpstr>Roboto</vt:lpstr>
      <vt:lpstr>RobotoBR</vt:lpstr>
      <vt:lpstr>Tema do Office</vt:lpstr>
      <vt:lpstr>Apresentação do PowerPoint</vt:lpstr>
      <vt:lpstr> Unidade 3 – Capítulo 5</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Unidade 3 – Capítulo 6</vt:lpstr>
      <vt:lpstr>O Brasil tem o maior mercado de música da América Latina, sendo considerado um dos principais do mundo. Atualmente, as pessoas podem ouvir as músicas do artista ou da banda de que mais gostam pela internet, mas isso nem sempre foi assim.</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Sarita Borelli</dc:creator>
  <cp:lastModifiedBy> </cp:lastModifiedBy>
  <cp:revision>384</cp:revision>
  <dcterms:created xsi:type="dcterms:W3CDTF">2019-02-19T17:58:13Z</dcterms:created>
  <dcterms:modified xsi:type="dcterms:W3CDTF">2023-06-22T18:53:17Z</dcterms:modified>
</cp:coreProperties>
</file>