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92" r:id="rId4"/>
    <p:sldId id="293" r:id="rId5"/>
    <p:sldId id="294" r:id="rId6"/>
    <p:sldId id="295" r:id="rId7"/>
    <p:sldId id="296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6" clrIdx="0"/>
  <p:cmAuthor id="2" name="Lilian Semenichin Nogueira" initials="LSN" lastIdx="5" clrIdx="1"/>
  <p:cmAuthor id="3" name="Marcia Takeuchi" initials="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C18"/>
    <a:srgbClr val="661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966" autoAdjust="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Verbos transitivos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Verbos que não apresentam sentido completo, isto é, que necessitam de complementos para que possam ser compreendidos.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Verbos cujo sentido é completo e, por isso, não precisam ser complementados por outras palavras.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Verbos intransitivos</a:t>
          </a:r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2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1" presStyleCnt="2" custScaleY="177855">
        <dgm:presLayoutVars>
          <dgm:bulletEnabled val="1"/>
        </dgm:presLayoutVars>
      </dgm:prSet>
      <dgm:spPr/>
    </dgm:pt>
  </dgm:ptLst>
  <dgm:cxnLst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C338DF34-5F33-44C9-B78E-AB0873B4C8E8}" type="presOf" srcId="{CC4BF32C-EB97-40B0-8369-6C8C5C3D0A37}" destId="{41E1C3A8-BCCF-4167-8F25-32E319A22C2E}" srcOrd="0" destOrd="0" presId="urn:microsoft.com/office/officeart/2005/8/layout/lProcess2"/>
    <dgm:cxn modelId="{EA08A05F-0FA8-44C3-A045-CA863F36B885}" type="presOf" srcId="{3F139636-21F7-4D9D-9A52-F6F00F082B46}" destId="{30693CC0-1274-4719-BE8F-6E2A16A5E0B0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A58D3678-00E2-4C56-8A2A-864048D7D728}" type="presOf" srcId="{3F139636-21F7-4D9D-9A52-F6F00F082B46}" destId="{21753F13-9DF2-4CBC-982C-6A8A3C47DE27}" srcOrd="1" destOrd="0" presId="urn:microsoft.com/office/officeart/2005/8/layout/lProcess2"/>
    <dgm:cxn modelId="{D1171F7D-2E83-4A8F-950C-EAF5ED4CCE8D}" type="presOf" srcId="{A3996699-C4C5-49EB-B704-FE3E17879177}" destId="{0F3CE5EC-ECF0-4B1A-BBEC-28BFDD1EBC89}" srcOrd="0" destOrd="0" presId="urn:microsoft.com/office/officeart/2005/8/layout/lProcess2"/>
    <dgm:cxn modelId="{998C53CE-5659-4D6F-A71D-C5189176FD33}" type="presOf" srcId="{C7334CC2-595E-4977-9023-24F256F95D16}" destId="{3304AE23-9C3D-40E4-8667-5F7AA4DF117B}" srcOrd="0" destOrd="0" presId="urn:microsoft.com/office/officeart/2005/8/layout/lProcess2"/>
    <dgm:cxn modelId="{FBC8ADD5-1D8C-44AF-A490-8A214BB906A9}" type="presOf" srcId="{572F2A94-AB23-4814-9304-756E06CD0F06}" destId="{BC1AE78F-FD35-41EB-AEC8-E5F3F3CED2E2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3A212AF5-B7F7-44D0-A288-6933F4FD1B7B}" type="presOf" srcId="{CC4BF32C-EB97-40B0-8369-6C8C5C3D0A37}" destId="{A13C8866-5B62-4BDB-BBF2-DE40092D29A9}" srcOrd="1" destOrd="0" presId="urn:microsoft.com/office/officeart/2005/8/layout/lProcess2"/>
    <dgm:cxn modelId="{C8B8D7AC-C3D0-4672-B7ED-79BE4FDBACF3}" type="presParOf" srcId="{3304AE23-9C3D-40E4-8667-5F7AA4DF117B}" destId="{EA9ECB81-5257-401E-8FEE-26F2D9B4E3E5}" srcOrd="0" destOrd="0" presId="urn:microsoft.com/office/officeart/2005/8/layout/lProcess2"/>
    <dgm:cxn modelId="{F6688E5A-3490-49EA-A55C-295F7D5220C5}" type="presParOf" srcId="{EA9ECB81-5257-401E-8FEE-26F2D9B4E3E5}" destId="{41E1C3A8-BCCF-4167-8F25-32E319A22C2E}" srcOrd="0" destOrd="0" presId="urn:microsoft.com/office/officeart/2005/8/layout/lProcess2"/>
    <dgm:cxn modelId="{8F56E913-A621-4A9D-9E2C-13E4945D311C}" type="presParOf" srcId="{EA9ECB81-5257-401E-8FEE-26F2D9B4E3E5}" destId="{A13C8866-5B62-4BDB-BBF2-DE40092D29A9}" srcOrd="1" destOrd="0" presId="urn:microsoft.com/office/officeart/2005/8/layout/lProcess2"/>
    <dgm:cxn modelId="{100AC2AF-7055-473D-AB87-553B4BD099E5}" type="presParOf" srcId="{EA9ECB81-5257-401E-8FEE-26F2D9B4E3E5}" destId="{7BD5A8B4-8F3F-4DFE-9338-DA0B789B5F48}" srcOrd="2" destOrd="0" presId="urn:microsoft.com/office/officeart/2005/8/layout/lProcess2"/>
    <dgm:cxn modelId="{F5498563-FB4B-497D-A413-B254B5E3F9A5}" type="presParOf" srcId="{7BD5A8B4-8F3F-4DFE-9338-DA0B789B5F48}" destId="{2B79F0AF-606E-4DF6-855C-797B37B907BC}" srcOrd="0" destOrd="0" presId="urn:microsoft.com/office/officeart/2005/8/layout/lProcess2"/>
    <dgm:cxn modelId="{D10DDC46-DA9B-4B83-BB20-A04D75BE9A5F}" type="presParOf" srcId="{2B79F0AF-606E-4DF6-855C-797B37B907BC}" destId="{0F3CE5EC-ECF0-4B1A-BBEC-28BFDD1EBC89}" srcOrd="0" destOrd="0" presId="urn:microsoft.com/office/officeart/2005/8/layout/lProcess2"/>
    <dgm:cxn modelId="{2919C110-2D41-4CF2-BE6A-93B1EF433CC8}" type="presParOf" srcId="{3304AE23-9C3D-40E4-8667-5F7AA4DF117B}" destId="{DFD5204B-580B-476F-A39E-C2AA98FED6F8}" srcOrd="1" destOrd="0" presId="urn:microsoft.com/office/officeart/2005/8/layout/lProcess2"/>
    <dgm:cxn modelId="{7C51BF20-B332-46A2-AEC8-DDC4F8B95886}" type="presParOf" srcId="{3304AE23-9C3D-40E4-8667-5F7AA4DF117B}" destId="{9CD37DCC-0CCA-4541-B0AD-AD84F680E09A}" srcOrd="2" destOrd="0" presId="urn:microsoft.com/office/officeart/2005/8/layout/lProcess2"/>
    <dgm:cxn modelId="{6AE61B2E-E459-44E0-889F-193032438523}" type="presParOf" srcId="{9CD37DCC-0CCA-4541-B0AD-AD84F680E09A}" destId="{30693CC0-1274-4719-BE8F-6E2A16A5E0B0}" srcOrd="0" destOrd="0" presId="urn:microsoft.com/office/officeart/2005/8/layout/lProcess2"/>
    <dgm:cxn modelId="{3CDE5168-2328-41F1-8D53-487913CB892B}" type="presParOf" srcId="{9CD37DCC-0CCA-4541-B0AD-AD84F680E09A}" destId="{21753F13-9DF2-4CBC-982C-6A8A3C47DE27}" srcOrd="1" destOrd="0" presId="urn:microsoft.com/office/officeart/2005/8/layout/lProcess2"/>
    <dgm:cxn modelId="{02255FB8-638B-4003-92A6-743C9AE53B5D}" type="presParOf" srcId="{9CD37DCC-0CCA-4541-B0AD-AD84F680E09A}" destId="{CF6A7024-97C5-42AB-8B32-0021F53CF103}" srcOrd="2" destOrd="0" presId="urn:microsoft.com/office/officeart/2005/8/layout/lProcess2"/>
    <dgm:cxn modelId="{580A2E00-8A05-482C-AEAF-15FD4AB22686}" type="presParOf" srcId="{CF6A7024-97C5-42AB-8B32-0021F53CF103}" destId="{3ED2605D-E6EB-4CA9-941B-F05F4DDE4AEC}" srcOrd="0" destOrd="0" presId="urn:microsoft.com/office/officeart/2005/8/layout/lProcess2"/>
    <dgm:cxn modelId="{34EADCE9-3A8C-45A6-9555-4B9A68A90FEF}" type="presParOf" srcId="{3ED2605D-E6EB-4CA9-941B-F05F4DDE4AEC}" destId="{BC1AE78F-FD35-41EB-AEC8-E5F3F3CED2E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Objeto direto (OD)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pt-BR" sz="2800" dirty="0"/>
            <a:t>Complementos verbais que se ligam diretamente ao verbo sem preposição</a:t>
          </a:r>
          <a:r>
            <a:rPr lang="pt-BR" sz="2800" b="0" dirty="0"/>
            <a:t>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1EC815A5-8F80-434F-9899-4F8AC379D8D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Verbo transitivo direto (VTD)</a:t>
          </a:r>
        </a:p>
      </dgm:t>
    </dgm:pt>
    <dgm:pt modelId="{9D7C9BD0-3C74-4F30-989A-E27DEEA65B21}" type="parTrans" cxnId="{7E60690A-D679-4229-A572-9184529765E1}">
      <dgm:prSet/>
      <dgm:spPr/>
      <dgm:t>
        <a:bodyPr/>
        <a:lstStyle/>
        <a:p>
          <a:endParaRPr lang="pt-BR"/>
        </a:p>
      </dgm:t>
    </dgm:pt>
    <dgm:pt modelId="{F9231748-1217-46FA-96D6-2643DE1F731E}" type="sibTrans" cxnId="{7E60690A-D679-4229-A572-9184529765E1}">
      <dgm:prSet/>
      <dgm:spPr/>
      <dgm:t>
        <a:bodyPr/>
        <a:lstStyle/>
        <a:p>
          <a:endParaRPr lang="pt-BR"/>
        </a:p>
      </dgm:t>
    </dgm:pt>
    <dgm:pt modelId="{71932569-BB18-476C-A01C-2F539E858A5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Verbo que pede um objeto direto</a:t>
          </a:r>
          <a:r>
            <a:rPr lang="pt-BR" sz="2800" b="0" dirty="0"/>
            <a:t>.</a:t>
          </a:r>
        </a:p>
      </dgm:t>
    </dgm:pt>
    <dgm:pt modelId="{15F4BC03-CA1A-45A1-A159-164289D7C067}" type="parTrans" cxnId="{7F4C74D9-82CF-4F35-B4DE-A1C2DB572288}">
      <dgm:prSet/>
      <dgm:spPr/>
      <dgm:t>
        <a:bodyPr/>
        <a:lstStyle/>
        <a:p>
          <a:endParaRPr lang="pt-BR"/>
        </a:p>
      </dgm:t>
    </dgm:pt>
    <dgm:pt modelId="{F2A7286F-763B-4003-AA5C-5EB4EA2D711D}" type="sibTrans" cxnId="{7F4C74D9-82CF-4F35-B4DE-A1C2DB572288}">
      <dgm:prSet/>
      <dgm:spPr/>
      <dgm:t>
        <a:bodyPr/>
        <a:lstStyle/>
        <a:p>
          <a:endParaRPr lang="pt-BR"/>
        </a:p>
      </dgm:t>
    </dgm:pt>
    <dgm:pt modelId="{C3F9CFB7-4479-426B-9626-CCA5C4204644}" type="pres">
      <dgm:prSet presAssocID="{C7334CC2-595E-4977-9023-24F256F95D16}" presName="linear" presStyleCnt="0">
        <dgm:presLayoutVars>
          <dgm:dir/>
          <dgm:animLvl val="lvl"/>
          <dgm:resizeHandles val="exact"/>
        </dgm:presLayoutVars>
      </dgm:prSet>
      <dgm:spPr/>
    </dgm:pt>
    <dgm:pt modelId="{9A43171F-CC65-4ED5-913B-999F2806FEFF}" type="pres">
      <dgm:prSet presAssocID="{CC4BF32C-EB97-40B0-8369-6C8C5C3D0A37}" presName="parentLin" presStyleCnt="0"/>
      <dgm:spPr/>
    </dgm:pt>
    <dgm:pt modelId="{552EB085-AD8D-4060-B49A-946EF61F256F}" type="pres">
      <dgm:prSet presAssocID="{CC4BF32C-EB97-40B0-8369-6C8C5C3D0A37}" presName="parentLeftMargin" presStyleLbl="node1" presStyleIdx="0" presStyleCnt="2"/>
      <dgm:spPr/>
    </dgm:pt>
    <dgm:pt modelId="{6ED28015-1889-4C00-AB93-C0161961B62E}" type="pres">
      <dgm:prSet presAssocID="{CC4BF32C-EB97-40B0-8369-6C8C5C3D0A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B2832E-ED9A-46D7-9155-8640F00C3A38}" type="pres">
      <dgm:prSet presAssocID="{CC4BF32C-EB97-40B0-8369-6C8C5C3D0A37}" presName="negativeSpace" presStyleCnt="0"/>
      <dgm:spPr/>
    </dgm:pt>
    <dgm:pt modelId="{E2FA9F2E-C11B-40D9-A37B-FD9E8E07EA20}" type="pres">
      <dgm:prSet presAssocID="{CC4BF32C-EB97-40B0-8369-6C8C5C3D0A37}" presName="childText" presStyleLbl="conFgAcc1" presStyleIdx="0" presStyleCnt="2">
        <dgm:presLayoutVars>
          <dgm:bulletEnabled val="1"/>
        </dgm:presLayoutVars>
      </dgm:prSet>
      <dgm:spPr/>
    </dgm:pt>
    <dgm:pt modelId="{FC977C4E-727C-480A-BDD1-EF35285D503F}" type="pres">
      <dgm:prSet presAssocID="{8995FBCD-74A9-4A60-AF3C-2F4DD430109C}" presName="spaceBetweenRectangles" presStyleCnt="0"/>
      <dgm:spPr/>
    </dgm:pt>
    <dgm:pt modelId="{2C4522B6-9A24-492D-8F9E-AE627E71309D}" type="pres">
      <dgm:prSet presAssocID="{1EC815A5-8F80-434F-9899-4F8AC379D8DD}" presName="parentLin" presStyleCnt="0"/>
      <dgm:spPr/>
    </dgm:pt>
    <dgm:pt modelId="{9F22983A-467F-4863-8F8F-AAC89C9D1B69}" type="pres">
      <dgm:prSet presAssocID="{1EC815A5-8F80-434F-9899-4F8AC379D8DD}" presName="parentLeftMargin" presStyleLbl="node1" presStyleIdx="0" presStyleCnt="2"/>
      <dgm:spPr/>
    </dgm:pt>
    <dgm:pt modelId="{1C256AC2-54F9-490A-94B6-5A9115528FEF}" type="pres">
      <dgm:prSet presAssocID="{1EC815A5-8F80-434F-9899-4F8AC379D8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876F91-260C-4D7E-86D2-2BC21AC703E6}" type="pres">
      <dgm:prSet presAssocID="{1EC815A5-8F80-434F-9899-4F8AC379D8DD}" presName="negativeSpace" presStyleCnt="0"/>
      <dgm:spPr/>
    </dgm:pt>
    <dgm:pt modelId="{70C024A2-66D6-482B-A6F4-EF9589F168A5}" type="pres">
      <dgm:prSet presAssocID="{1EC815A5-8F80-434F-9899-4F8AC379D8D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237106-DC18-4AF9-8DC6-FB910965B495}" type="presOf" srcId="{1EC815A5-8F80-434F-9899-4F8AC379D8DD}" destId="{1C256AC2-54F9-490A-94B6-5A9115528FEF}" srcOrd="1" destOrd="0" presId="urn:microsoft.com/office/officeart/2005/8/layout/list1"/>
    <dgm:cxn modelId="{7E60690A-D679-4229-A572-9184529765E1}" srcId="{C7334CC2-595E-4977-9023-24F256F95D16}" destId="{1EC815A5-8F80-434F-9899-4F8AC379D8DD}" srcOrd="1" destOrd="0" parTransId="{9D7C9BD0-3C74-4F30-989A-E27DEEA65B21}" sibTransId="{F9231748-1217-46FA-96D6-2643DE1F731E}"/>
    <dgm:cxn modelId="{BB175022-6813-4E06-BC3F-756FCD96FA8E}" type="presOf" srcId="{CC4BF32C-EB97-40B0-8369-6C8C5C3D0A37}" destId="{552EB085-AD8D-4060-B49A-946EF61F256F}" srcOrd="0" destOrd="0" presId="urn:microsoft.com/office/officeart/2005/8/layout/list1"/>
    <dgm:cxn modelId="{D7741D6E-BC59-4C38-AFC0-8B3A98CE2387}" type="presOf" srcId="{71932569-BB18-476C-A01C-2F539E858A53}" destId="{70C024A2-66D6-482B-A6F4-EF9589F168A5}" srcOrd="0" destOrd="0" presId="urn:microsoft.com/office/officeart/2005/8/layout/list1"/>
    <dgm:cxn modelId="{9DC28A4F-5844-4027-BDE9-7021890A7070}" type="presOf" srcId="{1EC815A5-8F80-434F-9899-4F8AC379D8DD}" destId="{9F22983A-467F-4863-8F8F-AAC89C9D1B69}" srcOrd="0" destOrd="0" presId="urn:microsoft.com/office/officeart/2005/8/layout/list1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812F8356-E49D-4EC7-AA79-0DFB79B6CA60}" type="presOf" srcId="{A3996699-C4C5-49EB-B704-FE3E17879177}" destId="{E2FA9F2E-C11B-40D9-A37B-FD9E8E07EA20}" srcOrd="0" destOrd="0" presId="urn:microsoft.com/office/officeart/2005/8/layout/list1"/>
    <dgm:cxn modelId="{3BC6217B-69A6-47D4-B12B-6F8C003D573A}" type="presOf" srcId="{C7334CC2-595E-4977-9023-24F256F95D16}" destId="{C3F9CFB7-4479-426B-9626-CCA5C4204644}" srcOrd="0" destOrd="0" presId="urn:microsoft.com/office/officeart/2005/8/layout/list1"/>
    <dgm:cxn modelId="{765CD78B-59F5-42E7-9119-BA888C236CA2}" type="presOf" srcId="{CC4BF32C-EB97-40B0-8369-6C8C5C3D0A37}" destId="{6ED28015-1889-4C00-AB93-C0161961B62E}" srcOrd="1" destOrd="0" presId="urn:microsoft.com/office/officeart/2005/8/layout/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7F4C74D9-82CF-4F35-B4DE-A1C2DB572288}" srcId="{1EC815A5-8F80-434F-9899-4F8AC379D8DD}" destId="{71932569-BB18-476C-A01C-2F539E858A53}" srcOrd="0" destOrd="0" parTransId="{15F4BC03-CA1A-45A1-A159-164289D7C067}" sibTransId="{F2A7286F-763B-4003-AA5C-5EB4EA2D711D}"/>
    <dgm:cxn modelId="{424F4F57-5CAC-40BA-8E74-FB05D071A4AE}" type="presParOf" srcId="{C3F9CFB7-4479-426B-9626-CCA5C4204644}" destId="{9A43171F-CC65-4ED5-913B-999F2806FEFF}" srcOrd="0" destOrd="0" presId="urn:microsoft.com/office/officeart/2005/8/layout/list1"/>
    <dgm:cxn modelId="{C9AB33FF-3D65-440D-A5B0-913AF3F31A8E}" type="presParOf" srcId="{9A43171F-CC65-4ED5-913B-999F2806FEFF}" destId="{552EB085-AD8D-4060-B49A-946EF61F256F}" srcOrd="0" destOrd="0" presId="urn:microsoft.com/office/officeart/2005/8/layout/list1"/>
    <dgm:cxn modelId="{FB0B089F-99B8-4A7C-9B76-5F7F5DEB18B3}" type="presParOf" srcId="{9A43171F-CC65-4ED5-913B-999F2806FEFF}" destId="{6ED28015-1889-4C00-AB93-C0161961B62E}" srcOrd="1" destOrd="0" presId="urn:microsoft.com/office/officeart/2005/8/layout/list1"/>
    <dgm:cxn modelId="{8D0F96CF-C46C-4329-AA1D-27B37D4A777A}" type="presParOf" srcId="{C3F9CFB7-4479-426B-9626-CCA5C4204644}" destId="{2EB2832E-ED9A-46D7-9155-8640F00C3A38}" srcOrd="1" destOrd="0" presId="urn:microsoft.com/office/officeart/2005/8/layout/list1"/>
    <dgm:cxn modelId="{A5902EEA-C22B-4772-8CA5-7B3D1EF69204}" type="presParOf" srcId="{C3F9CFB7-4479-426B-9626-CCA5C4204644}" destId="{E2FA9F2E-C11B-40D9-A37B-FD9E8E07EA20}" srcOrd="2" destOrd="0" presId="urn:microsoft.com/office/officeart/2005/8/layout/list1"/>
    <dgm:cxn modelId="{DE6B042C-5C76-4FE3-9039-2CB69F3DB281}" type="presParOf" srcId="{C3F9CFB7-4479-426B-9626-CCA5C4204644}" destId="{FC977C4E-727C-480A-BDD1-EF35285D503F}" srcOrd="3" destOrd="0" presId="urn:microsoft.com/office/officeart/2005/8/layout/list1"/>
    <dgm:cxn modelId="{DC0B1BBC-F26C-4817-B698-BF87223F8413}" type="presParOf" srcId="{C3F9CFB7-4479-426B-9626-CCA5C4204644}" destId="{2C4522B6-9A24-492D-8F9E-AE627E71309D}" srcOrd="4" destOrd="0" presId="urn:microsoft.com/office/officeart/2005/8/layout/list1"/>
    <dgm:cxn modelId="{9F6C5164-9B4E-46CB-ABB7-6B0DC7647D7A}" type="presParOf" srcId="{2C4522B6-9A24-492D-8F9E-AE627E71309D}" destId="{9F22983A-467F-4863-8F8F-AAC89C9D1B69}" srcOrd="0" destOrd="0" presId="urn:microsoft.com/office/officeart/2005/8/layout/list1"/>
    <dgm:cxn modelId="{8C5709CC-27D0-48AE-A6EA-C0FA0533CD91}" type="presParOf" srcId="{2C4522B6-9A24-492D-8F9E-AE627E71309D}" destId="{1C256AC2-54F9-490A-94B6-5A9115528FEF}" srcOrd="1" destOrd="0" presId="urn:microsoft.com/office/officeart/2005/8/layout/list1"/>
    <dgm:cxn modelId="{11152EFF-CA55-4F24-8D25-836E88110791}" type="presParOf" srcId="{C3F9CFB7-4479-426B-9626-CCA5C4204644}" destId="{51876F91-260C-4D7E-86D2-2BC21AC703E6}" srcOrd="5" destOrd="0" presId="urn:microsoft.com/office/officeart/2005/8/layout/list1"/>
    <dgm:cxn modelId="{DDFC0722-4152-4AF8-917F-19FC725B36B8}" type="presParOf" srcId="{C3F9CFB7-4479-426B-9626-CCA5C4204644}" destId="{70C024A2-66D6-482B-A6F4-EF9589F168A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Objeto indireto (OI)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l"/>
          <a:r>
            <a:rPr lang="pt-BR" sz="2800" dirty="0"/>
            <a:t>Complementos verbais que aparecem iniciados por uma preposição e relacionam o verbo às informações que os complementam</a:t>
          </a:r>
          <a:r>
            <a:rPr lang="pt-BR" sz="2800" b="0" dirty="0"/>
            <a:t>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1EC815A5-8F80-434F-9899-4F8AC379D8D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Verbo transitivo indireto (VTI)</a:t>
          </a:r>
        </a:p>
      </dgm:t>
    </dgm:pt>
    <dgm:pt modelId="{9D7C9BD0-3C74-4F30-989A-E27DEEA65B21}" type="parTrans" cxnId="{7E60690A-D679-4229-A572-9184529765E1}">
      <dgm:prSet/>
      <dgm:spPr/>
      <dgm:t>
        <a:bodyPr/>
        <a:lstStyle/>
        <a:p>
          <a:endParaRPr lang="pt-BR"/>
        </a:p>
      </dgm:t>
    </dgm:pt>
    <dgm:pt modelId="{F9231748-1217-46FA-96D6-2643DE1F731E}" type="sibTrans" cxnId="{7E60690A-D679-4229-A572-9184529765E1}">
      <dgm:prSet/>
      <dgm:spPr/>
      <dgm:t>
        <a:bodyPr/>
        <a:lstStyle/>
        <a:p>
          <a:endParaRPr lang="pt-BR"/>
        </a:p>
      </dgm:t>
    </dgm:pt>
    <dgm:pt modelId="{71932569-BB18-476C-A01C-2F539E858A5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Verbo que pede um objeto indireto.</a:t>
          </a:r>
          <a:endParaRPr lang="pt-BR" sz="2800" b="0" dirty="0"/>
        </a:p>
      </dgm:t>
    </dgm:pt>
    <dgm:pt modelId="{15F4BC03-CA1A-45A1-A159-164289D7C067}" type="parTrans" cxnId="{7F4C74D9-82CF-4F35-B4DE-A1C2DB572288}">
      <dgm:prSet/>
      <dgm:spPr/>
      <dgm:t>
        <a:bodyPr/>
        <a:lstStyle/>
        <a:p>
          <a:endParaRPr lang="pt-BR"/>
        </a:p>
      </dgm:t>
    </dgm:pt>
    <dgm:pt modelId="{F2A7286F-763B-4003-AA5C-5EB4EA2D711D}" type="sibTrans" cxnId="{7F4C74D9-82CF-4F35-B4DE-A1C2DB572288}">
      <dgm:prSet/>
      <dgm:spPr/>
      <dgm:t>
        <a:bodyPr/>
        <a:lstStyle/>
        <a:p>
          <a:endParaRPr lang="pt-BR"/>
        </a:p>
      </dgm:t>
    </dgm:pt>
    <dgm:pt modelId="{C3F9CFB7-4479-426B-9626-CCA5C4204644}" type="pres">
      <dgm:prSet presAssocID="{C7334CC2-595E-4977-9023-24F256F95D16}" presName="linear" presStyleCnt="0">
        <dgm:presLayoutVars>
          <dgm:dir/>
          <dgm:animLvl val="lvl"/>
          <dgm:resizeHandles val="exact"/>
        </dgm:presLayoutVars>
      </dgm:prSet>
      <dgm:spPr/>
    </dgm:pt>
    <dgm:pt modelId="{9A43171F-CC65-4ED5-913B-999F2806FEFF}" type="pres">
      <dgm:prSet presAssocID="{CC4BF32C-EB97-40B0-8369-6C8C5C3D0A37}" presName="parentLin" presStyleCnt="0"/>
      <dgm:spPr/>
    </dgm:pt>
    <dgm:pt modelId="{552EB085-AD8D-4060-B49A-946EF61F256F}" type="pres">
      <dgm:prSet presAssocID="{CC4BF32C-EB97-40B0-8369-6C8C5C3D0A37}" presName="parentLeftMargin" presStyleLbl="node1" presStyleIdx="0" presStyleCnt="2"/>
      <dgm:spPr/>
    </dgm:pt>
    <dgm:pt modelId="{6ED28015-1889-4C00-AB93-C0161961B62E}" type="pres">
      <dgm:prSet presAssocID="{CC4BF32C-EB97-40B0-8369-6C8C5C3D0A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B2832E-ED9A-46D7-9155-8640F00C3A38}" type="pres">
      <dgm:prSet presAssocID="{CC4BF32C-EB97-40B0-8369-6C8C5C3D0A37}" presName="negativeSpace" presStyleCnt="0"/>
      <dgm:spPr/>
    </dgm:pt>
    <dgm:pt modelId="{E2FA9F2E-C11B-40D9-A37B-FD9E8E07EA20}" type="pres">
      <dgm:prSet presAssocID="{CC4BF32C-EB97-40B0-8369-6C8C5C3D0A37}" presName="childText" presStyleLbl="conFgAcc1" presStyleIdx="0" presStyleCnt="2">
        <dgm:presLayoutVars>
          <dgm:bulletEnabled val="1"/>
        </dgm:presLayoutVars>
      </dgm:prSet>
      <dgm:spPr/>
    </dgm:pt>
    <dgm:pt modelId="{FC977C4E-727C-480A-BDD1-EF35285D503F}" type="pres">
      <dgm:prSet presAssocID="{8995FBCD-74A9-4A60-AF3C-2F4DD430109C}" presName="spaceBetweenRectangles" presStyleCnt="0"/>
      <dgm:spPr/>
    </dgm:pt>
    <dgm:pt modelId="{2C4522B6-9A24-492D-8F9E-AE627E71309D}" type="pres">
      <dgm:prSet presAssocID="{1EC815A5-8F80-434F-9899-4F8AC379D8DD}" presName="parentLin" presStyleCnt="0"/>
      <dgm:spPr/>
    </dgm:pt>
    <dgm:pt modelId="{9F22983A-467F-4863-8F8F-AAC89C9D1B69}" type="pres">
      <dgm:prSet presAssocID="{1EC815A5-8F80-434F-9899-4F8AC379D8DD}" presName="parentLeftMargin" presStyleLbl="node1" presStyleIdx="0" presStyleCnt="2"/>
      <dgm:spPr/>
    </dgm:pt>
    <dgm:pt modelId="{1C256AC2-54F9-490A-94B6-5A9115528FEF}" type="pres">
      <dgm:prSet presAssocID="{1EC815A5-8F80-434F-9899-4F8AC379D8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1876F91-260C-4D7E-86D2-2BC21AC703E6}" type="pres">
      <dgm:prSet presAssocID="{1EC815A5-8F80-434F-9899-4F8AC379D8DD}" presName="negativeSpace" presStyleCnt="0"/>
      <dgm:spPr/>
    </dgm:pt>
    <dgm:pt modelId="{70C024A2-66D6-482B-A6F4-EF9589F168A5}" type="pres">
      <dgm:prSet presAssocID="{1EC815A5-8F80-434F-9899-4F8AC379D8D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8335A09-89CA-4457-AC88-3F8FC754FF2C}" type="presOf" srcId="{A3996699-C4C5-49EB-B704-FE3E17879177}" destId="{E2FA9F2E-C11B-40D9-A37B-FD9E8E07EA20}" srcOrd="0" destOrd="0" presId="urn:microsoft.com/office/officeart/2005/8/layout/list1"/>
    <dgm:cxn modelId="{4CA0E209-72BD-49F8-B9F2-4C3C576CC2A8}" type="presOf" srcId="{1EC815A5-8F80-434F-9899-4F8AC379D8DD}" destId="{9F22983A-467F-4863-8F8F-AAC89C9D1B69}" srcOrd="0" destOrd="0" presId="urn:microsoft.com/office/officeart/2005/8/layout/list1"/>
    <dgm:cxn modelId="{7E60690A-D679-4229-A572-9184529765E1}" srcId="{C7334CC2-595E-4977-9023-24F256F95D16}" destId="{1EC815A5-8F80-434F-9899-4F8AC379D8DD}" srcOrd="1" destOrd="0" parTransId="{9D7C9BD0-3C74-4F30-989A-E27DEEA65B21}" sibTransId="{F9231748-1217-46FA-96D6-2643DE1F731E}"/>
    <dgm:cxn modelId="{9E93345F-9EF4-45ED-8CD2-C4AEBE40AABE}" type="presOf" srcId="{71932569-BB18-476C-A01C-2F539E858A53}" destId="{70C024A2-66D6-482B-A6F4-EF9589F168A5}" srcOrd="0" destOrd="0" presId="urn:microsoft.com/office/officeart/2005/8/layout/list1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FD21FE8E-442C-46DB-8F02-1AFED722E4F3}" type="presOf" srcId="{1EC815A5-8F80-434F-9899-4F8AC379D8DD}" destId="{1C256AC2-54F9-490A-94B6-5A9115528FEF}" srcOrd="1" destOrd="0" presId="urn:microsoft.com/office/officeart/2005/8/layout/list1"/>
    <dgm:cxn modelId="{6ACB75D3-EC48-48CE-9E80-682BD3377A46}" type="presOf" srcId="{C7334CC2-595E-4977-9023-24F256F95D16}" destId="{C3F9CFB7-4479-426B-9626-CCA5C4204644}" srcOrd="0" destOrd="0" presId="urn:microsoft.com/office/officeart/2005/8/layout/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7F4C74D9-82CF-4F35-B4DE-A1C2DB572288}" srcId="{1EC815A5-8F80-434F-9899-4F8AC379D8DD}" destId="{71932569-BB18-476C-A01C-2F539E858A53}" srcOrd="0" destOrd="0" parTransId="{15F4BC03-CA1A-45A1-A159-164289D7C067}" sibTransId="{F2A7286F-763B-4003-AA5C-5EB4EA2D711D}"/>
    <dgm:cxn modelId="{CADEFDDC-B686-4D70-BFF6-51FE30B83DE5}" type="presOf" srcId="{CC4BF32C-EB97-40B0-8369-6C8C5C3D0A37}" destId="{6ED28015-1889-4C00-AB93-C0161961B62E}" srcOrd="1" destOrd="0" presId="urn:microsoft.com/office/officeart/2005/8/layout/list1"/>
    <dgm:cxn modelId="{68B308ED-517C-4DCC-960A-F46B326F21ED}" type="presOf" srcId="{CC4BF32C-EB97-40B0-8369-6C8C5C3D0A37}" destId="{552EB085-AD8D-4060-B49A-946EF61F256F}" srcOrd="0" destOrd="0" presId="urn:microsoft.com/office/officeart/2005/8/layout/list1"/>
    <dgm:cxn modelId="{93A96391-5239-4EA2-900D-55630EA8B461}" type="presParOf" srcId="{C3F9CFB7-4479-426B-9626-CCA5C4204644}" destId="{9A43171F-CC65-4ED5-913B-999F2806FEFF}" srcOrd="0" destOrd="0" presId="urn:microsoft.com/office/officeart/2005/8/layout/list1"/>
    <dgm:cxn modelId="{99908305-A98B-4853-A942-5993DF33B6C6}" type="presParOf" srcId="{9A43171F-CC65-4ED5-913B-999F2806FEFF}" destId="{552EB085-AD8D-4060-B49A-946EF61F256F}" srcOrd="0" destOrd="0" presId="urn:microsoft.com/office/officeart/2005/8/layout/list1"/>
    <dgm:cxn modelId="{04EA4586-931C-491F-9F25-A1FB3E3C32E0}" type="presParOf" srcId="{9A43171F-CC65-4ED5-913B-999F2806FEFF}" destId="{6ED28015-1889-4C00-AB93-C0161961B62E}" srcOrd="1" destOrd="0" presId="urn:microsoft.com/office/officeart/2005/8/layout/list1"/>
    <dgm:cxn modelId="{D09CCB74-4884-4F00-8A10-1F3193274494}" type="presParOf" srcId="{C3F9CFB7-4479-426B-9626-CCA5C4204644}" destId="{2EB2832E-ED9A-46D7-9155-8640F00C3A38}" srcOrd="1" destOrd="0" presId="urn:microsoft.com/office/officeart/2005/8/layout/list1"/>
    <dgm:cxn modelId="{1FF67BCB-2189-4323-86E8-5D01FFC01125}" type="presParOf" srcId="{C3F9CFB7-4479-426B-9626-CCA5C4204644}" destId="{E2FA9F2E-C11B-40D9-A37B-FD9E8E07EA20}" srcOrd="2" destOrd="0" presId="urn:microsoft.com/office/officeart/2005/8/layout/list1"/>
    <dgm:cxn modelId="{47DABADD-870A-446C-BE5F-9AE57FBFAD9A}" type="presParOf" srcId="{C3F9CFB7-4479-426B-9626-CCA5C4204644}" destId="{FC977C4E-727C-480A-BDD1-EF35285D503F}" srcOrd="3" destOrd="0" presId="urn:microsoft.com/office/officeart/2005/8/layout/list1"/>
    <dgm:cxn modelId="{3BB05DA2-DFDC-4EA5-8F46-2AB35695F40E}" type="presParOf" srcId="{C3F9CFB7-4479-426B-9626-CCA5C4204644}" destId="{2C4522B6-9A24-492D-8F9E-AE627E71309D}" srcOrd="4" destOrd="0" presId="urn:microsoft.com/office/officeart/2005/8/layout/list1"/>
    <dgm:cxn modelId="{CDB1EC31-BF2D-4669-9A37-F98B8699DDF0}" type="presParOf" srcId="{2C4522B6-9A24-492D-8F9E-AE627E71309D}" destId="{9F22983A-467F-4863-8F8F-AAC89C9D1B69}" srcOrd="0" destOrd="0" presId="urn:microsoft.com/office/officeart/2005/8/layout/list1"/>
    <dgm:cxn modelId="{ED6FC56D-146B-4581-9F3C-1645D34F9E6B}" type="presParOf" srcId="{2C4522B6-9A24-492D-8F9E-AE627E71309D}" destId="{1C256AC2-54F9-490A-94B6-5A9115528FEF}" srcOrd="1" destOrd="0" presId="urn:microsoft.com/office/officeart/2005/8/layout/list1"/>
    <dgm:cxn modelId="{54D53B18-18A8-4D8F-B366-A0171DDA8D63}" type="presParOf" srcId="{C3F9CFB7-4479-426B-9626-CCA5C4204644}" destId="{51876F91-260C-4D7E-86D2-2BC21AC703E6}" srcOrd="5" destOrd="0" presId="urn:microsoft.com/office/officeart/2005/8/layout/list1"/>
    <dgm:cxn modelId="{638A9048-E848-4C94-945F-AC020F3EFD58}" type="presParOf" srcId="{C3F9CFB7-4479-426B-9626-CCA5C4204644}" destId="{70C024A2-66D6-482B-A6F4-EF9589F168A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Verbos transitivos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5401"/>
          <a:ext cx="4050149" cy="282836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Verbos que não apresentam sentido completo, isto é, que necessitam de complementos para que possam ser compreendidos.</a:t>
          </a:r>
        </a:p>
      </dsp:txBody>
      <dsp:txXfrm>
        <a:off x="594371" y="1388241"/>
        <a:ext cx="3884469" cy="2662689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Verbos intransitivos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7243"/>
          <a:ext cx="4050149" cy="282468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Verbos cujo sentido é completo e, por isso, não precisam ser complementados por outras palavras.</a:t>
          </a:r>
        </a:p>
      </dsp:txBody>
      <dsp:txXfrm>
        <a:off x="6036651" y="1389975"/>
        <a:ext cx="3884685" cy="2659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A9F2E-C11B-40D9-A37B-FD9E8E07EA20}">
      <dsp:nvSpPr>
        <dsp:cNvPr id="0" name=""/>
        <dsp:cNvSpPr/>
      </dsp:nvSpPr>
      <dsp:spPr>
        <a:xfrm>
          <a:off x="0" y="551450"/>
          <a:ext cx="10515600" cy="173643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728980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Complementos verbais que se ligam diretamente ao verbo sem preposição</a:t>
          </a:r>
          <a:r>
            <a:rPr lang="pt-BR" sz="2800" b="0" kern="1200" dirty="0"/>
            <a:t>.</a:t>
          </a:r>
        </a:p>
      </dsp:txBody>
      <dsp:txXfrm>
        <a:off x="0" y="551450"/>
        <a:ext cx="10515600" cy="1736437"/>
      </dsp:txXfrm>
    </dsp:sp>
    <dsp:sp modelId="{6ED28015-1889-4C00-AB93-C0161961B62E}">
      <dsp:nvSpPr>
        <dsp:cNvPr id="0" name=""/>
        <dsp:cNvSpPr/>
      </dsp:nvSpPr>
      <dsp:spPr>
        <a:xfrm>
          <a:off x="525780" y="34850"/>
          <a:ext cx="7360920" cy="10332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Objeto direto (OD)</a:t>
          </a:r>
        </a:p>
      </dsp:txBody>
      <dsp:txXfrm>
        <a:off x="576217" y="85287"/>
        <a:ext cx="7260046" cy="932326"/>
      </dsp:txXfrm>
    </dsp:sp>
    <dsp:sp modelId="{70C024A2-66D6-482B-A6F4-EF9589F168A5}">
      <dsp:nvSpPr>
        <dsp:cNvPr id="0" name=""/>
        <dsp:cNvSpPr/>
      </dsp:nvSpPr>
      <dsp:spPr>
        <a:xfrm>
          <a:off x="0" y="2993487"/>
          <a:ext cx="10515600" cy="1323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728980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Verbo que pede um objeto direto</a:t>
          </a:r>
          <a:r>
            <a:rPr lang="pt-BR" sz="2800" b="0" kern="1200" dirty="0"/>
            <a:t>.</a:t>
          </a:r>
        </a:p>
      </dsp:txBody>
      <dsp:txXfrm>
        <a:off x="0" y="2993487"/>
        <a:ext cx="10515600" cy="1323000"/>
      </dsp:txXfrm>
    </dsp:sp>
    <dsp:sp modelId="{1C256AC2-54F9-490A-94B6-5A9115528FEF}">
      <dsp:nvSpPr>
        <dsp:cNvPr id="0" name=""/>
        <dsp:cNvSpPr/>
      </dsp:nvSpPr>
      <dsp:spPr>
        <a:xfrm>
          <a:off x="525780" y="2476887"/>
          <a:ext cx="7360920" cy="10332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Verbo transitivo direto (VTD)</a:t>
          </a:r>
        </a:p>
      </dsp:txBody>
      <dsp:txXfrm>
        <a:off x="576217" y="2527324"/>
        <a:ext cx="7260046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A9F2E-C11B-40D9-A37B-FD9E8E07EA20}">
      <dsp:nvSpPr>
        <dsp:cNvPr id="0" name=""/>
        <dsp:cNvSpPr/>
      </dsp:nvSpPr>
      <dsp:spPr>
        <a:xfrm>
          <a:off x="0" y="464543"/>
          <a:ext cx="10515600" cy="20317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624840" rIns="816127" bIns="199136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Complementos verbais que aparecem iniciados por uma preposição e relacionam o verbo às informações que os complementam</a:t>
          </a:r>
          <a:r>
            <a:rPr lang="pt-BR" sz="2800" b="0" kern="1200" dirty="0"/>
            <a:t>.</a:t>
          </a:r>
        </a:p>
      </dsp:txBody>
      <dsp:txXfrm>
        <a:off x="0" y="464543"/>
        <a:ext cx="10515600" cy="2031750"/>
      </dsp:txXfrm>
    </dsp:sp>
    <dsp:sp modelId="{6ED28015-1889-4C00-AB93-C0161961B62E}">
      <dsp:nvSpPr>
        <dsp:cNvPr id="0" name=""/>
        <dsp:cNvSpPr/>
      </dsp:nvSpPr>
      <dsp:spPr>
        <a:xfrm>
          <a:off x="525780" y="21743"/>
          <a:ext cx="7360920" cy="8856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Objeto indireto (OI)</a:t>
          </a:r>
        </a:p>
      </dsp:txBody>
      <dsp:txXfrm>
        <a:off x="569011" y="64974"/>
        <a:ext cx="7274458" cy="799138"/>
      </dsp:txXfrm>
    </dsp:sp>
    <dsp:sp modelId="{70C024A2-66D6-482B-A6F4-EF9589F168A5}">
      <dsp:nvSpPr>
        <dsp:cNvPr id="0" name=""/>
        <dsp:cNvSpPr/>
      </dsp:nvSpPr>
      <dsp:spPr>
        <a:xfrm>
          <a:off x="0" y="3101094"/>
          <a:ext cx="10515600" cy="12285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16127" tIns="624840" rIns="81612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Verbo que pede um objeto indireto.</a:t>
          </a:r>
          <a:endParaRPr lang="pt-BR" sz="2800" b="0" kern="1200" dirty="0"/>
        </a:p>
      </dsp:txBody>
      <dsp:txXfrm>
        <a:off x="0" y="3101094"/>
        <a:ext cx="10515600" cy="1228500"/>
      </dsp:txXfrm>
    </dsp:sp>
    <dsp:sp modelId="{1C256AC2-54F9-490A-94B6-5A9115528FEF}">
      <dsp:nvSpPr>
        <dsp:cNvPr id="0" name=""/>
        <dsp:cNvSpPr/>
      </dsp:nvSpPr>
      <dsp:spPr>
        <a:xfrm>
          <a:off x="525780" y="2658294"/>
          <a:ext cx="7360920" cy="8856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Verbo transitivo indireto (VTI)</a:t>
          </a:r>
        </a:p>
      </dsp:txBody>
      <dsp:txXfrm>
        <a:off x="569011" y="2701525"/>
        <a:ext cx="727445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61D6-665E-D145-835A-6C68DC9F26D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BBF50-C271-0C47-AB10-8A1F1776A24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78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122CB-224F-BE4F-BE58-AA9D5443BF1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B089-1384-A641-B2FD-E3523717DE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7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2775-22D6-CE48-8948-87A7D8534DA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9185-D769-9D4D-B490-135214AD42D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4959-3773-FB4F-B2DC-2632B8B8745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C41-3A46-1A43-A15C-C8F465F49A9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9982-178B-2E44-8694-2B3AD892D864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3B3B-CCB8-C942-B0B5-C2AAD8DACD8D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BF91-E79A-C845-A96C-75E21E4793B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0E6A-10E8-244A-BADB-FD41AFB0F41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B0C8-14F9-3B4B-8A09-6D5373DB962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88FF-CCF6-A84A-A0A8-6FEB2A748DD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3346-D530-E643-8AA5-3E69C05707F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54D-F0B0-2D49-8CE5-822E8CF5102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1"/>
          <a:stretch/>
        </p:blipFill>
        <p:spPr bwMode="auto">
          <a:xfrm>
            <a:off x="0" y="1"/>
            <a:ext cx="121591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Unidade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41032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Entrevista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023" y="2054835"/>
            <a:ext cx="7189654" cy="4351338"/>
          </a:xfrm>
        </p:spPr>
        <p:txBody>
          <a:bodyPr>
            <a:normAutofit/>
          </a:bodyPr>
          <a:lstStyle/>
          <a:p>
            <a:r>
              <a:rPr lang="pt-BR" dirty="0"/>
              <a:t>É um gênero predominantemente expositivo e, de forma geral, apresenta uma introdução, contextualizando o leitor sobre o assunto abordado e a respeito do entrevistado, seguida de perguntas e respostas envolvendo os participantes (entrevistador e entrevistado).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As entrevistas podem ser divulgadas em revistas, jornais, </a:t>
            </a:r>
            <a:r>
              <a:rPr lang="pt-BR" i="1" dirty="0"/>
              <a:t>sites</a:t>
            </a:r>
            <a:r>
              <a:rPr lang="pt-BR" dirty="0"/>
              <a:t>, rádio, televisão.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724" y="1938214"/>
            <a:ext cx="1763505" cy="426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93032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Transitividade verbal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3865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04429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5103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Objeto direto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71716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2529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Objeto indireto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1665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Reportagem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30031" y="2123337"/>
            <a:ext cx="10414908" cy="418540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É um gênero jornalístico que tem como objetivo expor e analisar informações sobre determinado assunto. </a:t>
            </a:r>
          </a:p>
          <a:p>
            <a:r>
              <a:rPr lang="pt-BR" dirty="0"/>
              <a:t>Geralmente, é veiculada em jornais e revistas impressos ou na internet, </a:t>
            </a:r>
            <a:r>
              <a:rPr lang="pt-BR" i="1" dirty="0"/>
              <a:t>blogs</a:t>
            </a:r>
            <a:r>
              <a:rPr lang="pt-BR" dirty="0"/>
              <a:t>, programas jornalísticos de televisão e de rádio.</a:t>
            </a:r>
          </a:p>
          <a:p>
            <a:r>
              <a:rPr lang="pt-BR" dirty="0"/>
              <a:t>Dependendo de suas especificidades e de onde é veiculada, a reportagem apresenta a seguinte estrutura: título, linha fina, lide, intertítulos e corpo da reportagem.</a:t>
            </a:r>
          </a:p>
          <a:p>
            <a:r>
              <a:rPr lang="pt-BR" dirty="0"/>
              <a:t>Depoimentos de especialistas no assunto e outros recursos, como dados estatísticos, mapas e gráficos, podem contribuir para o nível de aprofundamento da discussão e garantir a confiabilidade das informações apresentadas.</a:t>
            </a:r>
          </a:p>
          <a:p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70734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04" y="490391"/>
            <a:ext cx="10515600" cy="1325563"/>
          </a:xfr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Pronomes pessoais oblíquos como complementos verbais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B03A5-A636-4858-9637-C28B61CC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679" y="1825624"/>
            <a:ext cx="7400261" cy="5032375"/>
          </a:xfrm>
        </p:spPr>
        <p:txBody>
          <a:bodyPr>
            <a:normAutofit/>
          </a:bodyPr>
          <a:lstStyle/>
          <a:p>
            <a:r>
              <a:rPr lang="pt-BR" dirty="0"/>
              <a:t>Os pronomes pessoais podem ser </a:t>
            </a:r>
            <a:r>
              <a:rPr lang="pt-BR" b="1" dirty="0"/>
              <a:t>retos</a:t>
            </a:r>
            <a:r>
              <a:rPr lang="pt-BR" dirty="0"/>
              <a:t> ou </a:t>
            </a:r>
            <a:r>
              <a:rPr lang="pt-BR" b="1" dirty="0"/>
              <a:t>oblíquos</a:t>
            </a:r>
            <a:r>
              <a:rPr lang="pt-BR" dirty="0"/>
              <a:t>. </a:t>
            </a:r>
          </a:p>
          <a:p>
            <a:r>
              <a:rPr lang="pt-BR" dirty="0"/>
              <a:t>Os pronomes do caso reto funcionam, sintaticamente, como </a:t>
            </a:r>
            <a:r>
              <a:rPr lang="pt-BR" b="1" dirty="0"/>
              <a:t>sujeitos da oração</a:t>
            </a:r>
            <a:r>
              <a:rPr lang="pt-BR" dirty="0"/>
              <a:t>. </a:t>
            </a:r>
          </a:p>
          <a:p>
            <a:r>
              <a:rPr lang="pt-BR" dirty="0"/>
              <a:t>Já os pronomes pessoais do caso oblíquo aparecem ligados aos verbos, assumindo, assim, a função de </a:t>
            </a:r>
            <a:r>
              <a:rPr lang="pt-BR" b="1" dirty="0"/>
              <a:t>complementos verbais</a:t>
            </a:r>
            <a:r>
              <a:rPr lang="pt-BR" dirty="0"/>
              <a:t>.</a:t>
            </a:r>
          </a:p>
          <a:p>
            <a:r>
              <a:rPr lang="pt-BR" dirty="0"/>
              <a:t>Ex.: </a:t>
            </a:r>
            <a:r>
              <a:rPr lang="pt-BR" b="1" dirty="0"/>
              <a:t>Ele </a:t>
            </a:r>
            <a:r>
              <a:rPr lang="pt-BR" dirty="0"/>
              <a:t>saiu às pressas. Talvez com receio de que meu chihuahua </a:t>
            </a:r>
            <a:r>
              <a:rPr lang="pt-BR" b="1" dirty="0"/>
              <a:t>o </a:t>
            </a:r>
            <a:r>
              <a:rPr lang="pt-BR" dirty="0"/>
              <a:t>atacasse.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2" y="2000251"/>
            <a:ext cx="2644179" cy="435367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305330" y="5735319"/>
            <a:ext cx="8691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Isabel</a:t>
            </a:r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a Santos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7º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217433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474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TrasandinaBook</vt:lpstr>
      <vt:lpstr>Tema do Office</vt:lpstr>
      <vt:lpstr>Apresentação do PowerPoint</vt:lpstr>
      <vt:lpstr> Unidade 4</vt:lpstr>
      <vt:lpstr>Entrevista</vt:lpstr>
      <vt:lpstr>Transitividade verbal</vt:lpstr>
      <vt:lpstr>Objeto direto </vt:lpstr>
      <vt:lpstr>Objeto indireto </vt:lpstr>
      <vt:lpstr>Reportagem</vt:lpstr>
      <vt:lpstr>Pronomes pessoais oblíquos como complementos verbais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149</cp:revision>
  <dcterms:created xsi:type="dcterms:W3CDTF">2019-02-21T18:53:00Z</dcterms:created>
  <dcterms:modified xsi:type="dcterms:W3CDTF">2023-06-13T19:14:51Z</dcterms:modified>
</cp:coreProperties>
</file>