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85" r:id="rId4"/>
    <p:sldId id="286" r:id="rId5"/>
    <p:sldId id="287" r:id="rId6"/>
    <p:sldId id="288" r:id="rId7"/>
    <p:sldId id="290" r:id="rId8"/>
    <p:sldId id="29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6" clrIdx="0"/>
  <p:cmAuthor id="2" name="Lilian Semenichin Nogueira" initials="LSN" lastIdx="5" clrIdx="1"/>
  <p:cmAuthor id="3" name="Marcia Takeuchi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  <a:srgbClr val="66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66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Combinação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A preposição </a:t>
          </a:r>
          <a:r>
            <a:rPr lang="pt-BR" sz="2800" b="1" dirty="0"/>
            <a:t>a</a:t>
          </a:r>
          <a:r>
            <a:rPr lang="pt-BR" sz="2800" dirty="0"/>
            <a:t> junta-se a outra palavra sem sofrer alteração na pronúncia e/ou na escrita.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Dedico esse livro </a:t>
          </a:r>
          <a:r>
            <a:rPr lang="pt-BR" sz="2800" b="1" dirty="0"/>
            <a:t>ao </a:t>
          </a:r>
          <a:r>
            <a:rPr lang="pt-BR" sz="2800" b="0" dirty="0"/>
            <a:t>meu amigo. (preposição </a:t>
          </a:r>
          <a:r>
            <a:rPr lang="pt-BR" sz="2800" b="1" dirty="0"/>
            <a:t>a </a:t>
          </a:r>
          <a:r>
            <a:rPr lang="pt-BR" sz="2800" b="0" dirty="0"/>
            <a:t>+ artigo </a:t>
          </a:r>
          <a:r>
            <a:rPr lang="pt-BR" sz="2800" b="1" dirty="0"/>
            <a:t>o</a:t>
          </a:r>
          <a:r>
            <a:rPr lang="pt-BR" sz="2800" b="0" dirty="0"/>
            <a:t>)</a:t>
          </a:r>
          <a:endParaRPr lang="pt-BR" sz="2800" dirty="0"/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Contração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As preposições ligam-se a outra palavra e ocorre alteração na pronúncia e na escrita.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3713C1DE-0121-41D8-A34D-9E3C0491963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Joana derrubou o suco </a:t>
          </a:r>
          <a:r>
            <a:rPr lang="pt-BR" sz="2800" b="1" dirty="0"/>
            <a:t>no </a:t>
          </a:r>
          <a:r>
            <a:rPr lang="pt-BR" sz="2800" b="0" dirty="0"/>
            <a:t>chão. (preposição </a:t>
          </a:r>
          <a:r>
            <a:rPr lang="pt-BR" sz="2800" b="1" dirty="0"/>
            <a:t>em </a:t>
          </a:r>
          <a:r>
            <a:rPr lang="pt-BR" sz="2800" b="0" dirty="0"/>
            <a:t>+ artigo </a:t>
          </a:r>
          <a:r>
            <a:rPr lang="pt-BR" sz="2800" b="1" dirty="0"/>
            <a:t>o</a:t>
          </a:r>
          <a:r>
            <a:rPr lang="pt-BR" sz="2800" b="0" dirty="0"/>
            <a:t>)</a:t>
          </a:r>
          <a:endParaRPr lang="pt-BR" dirty="0"/>
        </a:p>
      </dgm:t>
    </dgm:pt>
    <dgm:pt modelId="{F41DB5B3-DDB8-4AF5-BB27-52C0B224D0F2}" type="parTrans" cxnId="{76D9BC1B-6B61-4D80-AEFA-7795CF88520A}">
      <dgm:prSet/>
      <dgm:spPr/>
      <dgm:t>
        <a:bodyPr/>
        <a:lstStyle/>
        <a:p>
          <a:endParaRPr lang="pt-BR"/>
        </a:p>
      </dgm:t>
    </dgm:pt>
    <dgm:pt modelId="{B7967D0D-608D-4FA0-A363-F82A56780673}" type="sibTrans" cxnId="{76D9BC1B-6B61-4D80-AEFA-7795CF88520A}">
      <dgm:prSet/>
      <dgm:spPr/>
      <dgm:t>
        <a:bodyPr/>
        <a:lstStyle/>
        <a:p>
          <a:endParaRPr lang="pt-BR"/>
        </a:p>
      </dgm:t>
    </dgm:pt>
    <dgm:pt modelId="{530417D0-D662-4201-B8BE-AA3DA18CFA61}" type="pres">
      <dgm:prSet presAssocID="{C7334CC2-595E-4977-9023-24F256F95D16}" presName="linear" presStyleCnt="0">
        <dgm:presLayoutVars>
          <dgm:animLvl val="lvl"/>
          <dgm:resizeHandles val="exact"/>
        </dgm:presLayoutVars>
      </dgm:prSet>
      <dgm:spPr/>
    </dgm:pt>
    <dgm:pt modelId="{5ADFFF16-C9FB-45E3-BAC8-DBFED50A5904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D387E4-92BA-4D29-8C5E-3E567A50A374}" type="pres">
      <dgm:prSet presAssocID="{CC4BF32C-EB97-40B0-8369-6C8C5C3D0A37}" presName="childText" presStyleLbl="revTx" presStyleIdx="0" presStyleCnt="2" custScaleY="111047">
        <dgm:presLayoutVars>
          <dgm:bulletEnabled val="1"/>
        </dgm:presLayoutVars>
      </dgm:prSet>
      <dgm:spPr/>
    </dgm:pt>
    <dgm:pt modelId="{246BB44B-DC13-4C69-A24F-2DC0FBB5E89B}" type="pres">
      <dgm:prSet presAssocID="{3F139636-21F7-4D9D-9A52-F6F00F082B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62858E-64F5-48D4-99BA-0058D4C1E4F7}" type="pres">
      <dgm:prSet presAssocID="{3F139636-21F7-4D9D-9A52-F6F00F082B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76D9BC1B-6B61-4D80-AEFA-7795CF88520A}" srcId="{3F139636-21F7-4D9D-9A52-F6F00F082B46}" destId="{3713C1DE-0121-41D8-A34D-9E3C04919639}" srcOrd="1" destOrd="0" parTransId="{F41DB5B3-DDB8-4AF5-BB27-52C0B224D0F2}" sibTransId="{B7967D0D-608D-4FA0-A363-F82A56780673}"/>
    <dgm:cxn modelId="{DF79E61F-0EFE-4F7B-BA56-1264CE4885CA}" type="presOf" srcId="{C7334CC2-595E-4977-9023-24F256F95D16}" destId="{530417D0-D662-4201-B8BE-AA3DA18CFA61}" srcOrd="0" destOrd="0" presId="urn:microsoft.com/office/officeart/2005/8/layout/vList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7A8BAE5B-BDE9-4B1F-8316-02FEBF01512E}" type="presOf" srcId="{A3996699-C4C5-49EB-B704-FE3E17879177}" destId="{D5D387E4-92BA-4D29-8C5E-3E567A50A374}" srcOrd="0" destOrd="0" presId="urn:microsoft.com/office/officeart/2005/8/layout/vList2"/>
    <dgm:cxn modelId="{B499FC50-B47B-4214-B45E-F3DCE253F0E2}" type="presOf" srcId="{3713C1DE-0121-41D8-A34D-9E3C04919639}" destId="{1F62858E-64F5-48D4-99BA-0058D4C1E4F7}" srcOrd="0" destOrd="1" presId="urn:microsoft.com/office/officeart/2005/8/layout/vList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3638AF73-1173-4353-BC99-0E553064D317}" type="presOf" srcId="{CC4BF32C-EB97-40B0-8369-6C8C5C3D0A37}" destId="{5ADFFF16-C9FB-45E3-BAC8-DBFED50A5904}" srcOrd="0" destOrd="0" presId="urn:microsoft.com/office/officeart/2005/8/layout/vList2"/>
    <dgm:cxn modelId="{3D979CBE-0394-488D-81C2-722285024588}" type="presOf" srcId="{3F139636-21F7-4D9D-9A52-F6F00F082B46}" destId="{246BB44B-DC13-4C69-A24F-2DC0FBB5E89B}" srcOrd="0" destOrd="0" presId="urn:microsoft.com/office/officeart/2005/8/layout/vList2"/>
    <dgm:cxn modelId="{D6A411CC-7E8F-437D-94B5-0030196FF778}" type="presOf" srcId="{572F2A94-AB23-4814-9304-756E06CD0F06}" destId="{1F62858E-64F5-48D4-99BA-0058D4C1E4F7}" srcOrd="0" destOrd="0" presId="urn:microsoft.com/office/officeart/2005/8/layout/vList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EBECE6ED-2BAD-4E93-B312-36BD7EDEB984}" type="presOf" srcId="{62884786-53BA-45FF-89A5-56926784BF4B}" destId="{D5D387E4-92BA-4D29-8C5E-3E567A50A374}" srcOrd="0" destOrd="1" presId="urn:microsoft.com/office/officeart/2005/8/layout/vList2"/>
    <dgm:cxn modelId="{9727B516-EFB1-4C60-AC7B-B2C4B7A4B8C7}" type="presParOf" srcId="{530417D0-D662-4201-B8BE-AA3DA18CFA61}" destId="{5ADFFF16-C9FB-45E3-BAC8-DBFED50A5904}" srcOrd="0" destOrd="0" presId="urn:microsoft.com/office/officeart/2005/8/layout/vList2"/>
    <dgm:cxn modelId="{B95AD115-C74D-4EFB-87AB-655209EADE02}" type="presParOf" srcId="{530417D0-D662-4201-B8BE-AA3DA18CFA61}" destId="{D5D387E4-92BA-4D29-8C5E-3E567A50A374}" srcOrd="1" destOrd="0" presId="urn:microsoft.com/office/officeart/2005/8/layout/vList2"/>
    <dgm:cxn modelId="{6FEA67C6-87DA-4471-9561-542E37D8854A}" type="presParOf" srcId="{530417D0-D662-4201-B8BE-AA3DA18CFA61}" destId="{246BB44B-DC13-4C69-A24F-2DC0FBB5E89B}" srcOrd="2" destOrd="0" presId="urn:microsoft.com/office/officeart/2005/8/layout/vList2"/>
    <dgm:cxn modelId="{C1B25023-7C9F-475C-9F14-1DC863ECE2BF}" type="presParOf" srcId="{530417D0-D662-4201-B8BE-AA3DA18CFA61}" destId="{1F62858E-64F5-48D4-99BA-0058D4C1E4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Ditongos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O encontro de dois sons vocálicos na mesma sílaba é chamado </a:t>
          </a:r>
          <a:r>
            <a:rPr lang="pt-BR" sz="2800" b="1" dirty="0"/>
            <a:t>ditongo.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45E60D5A-B023-4876-873B-4C117D3AE79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Na língua portuguesa, são acentuadas graficamente as palavras oxítonas terminadas em ditongos abertos: </a:t>
          </a:r>
          <a:r>
            <a:rPr lang="pt-BR" sz="2800" b="1" dirty="0"/>
            <a:t>-</a:t>
          </a:r>
          <a:r>
            <a:rPr lang="pt-BR" sz="2800" b="1" dirty="0" err="1"/>
            <a:t>éi</a:t>
          </a:r>
          <a:r>
            <a:rPr lang="pt-BR" sz="2800" b="1" dirty="0"/>
            <a:t>(s)</a:t>
          </a:r>
          <a:r>
            <a:rPr lang="pt-BR" sz="2800" dirty="0"/>
            <a:t>, </a:t>
          </a:r>
          <a:br>
            <a:rPr lang="pt-BR" sz="2800" dirty="0"/>
          </a:br>
          <a:r>
            <a:rPr lang="pt-BR" sz="2800" dirty="0"/>
            <a:t>-</a:t>
          </a:r>
          <a:r>
            <a:rPr lang="pt-BR" sz="2800" b="1" dirty="0"/>
            <a:t>éu(s)</a:t>
          </a:r>
          <a:r>
            <a:rPr lang="pt-BR" sz="2800" dirty="0"/>
            <a:t>, </a:t>
          </a:r>
          <a:r>
            <a:rPr lang="pt-BR" sz="2800" b="1" dirty="0"/>
            <a:t>-ói(s)</a:t>
          </a:r>
          <a:r>
            <a:rPr lang="pt-BR" sz="2800" dirty="0"/>
            <a:t>. </a:t>
          </a:r>
        </a:p>
      </dgm:t>
    </dgm:pt>
    <dgm:pt modelId="{FF2234E0-AA20-4333-A36A-002DC683303A}" type="parTrans" cxnId="{53EAE4F9-BEB4-48D0-8D05-88251D781CA2}">
      <dgm:prSet/>
      <dgm:spPr/>
      <dgm:t>
        <a:bodyPr/>
        <a:lstStyle/>
        <a:p>
          <a:endParaRPr lang="pt-BR"/>
        </a:p>
      </dgm:t>
    </dgm:pt>
    <dgm:pt modelId="{182733E9-0A64-4E1C-924D-912219F9B045}" type="sibTrans" cxnId="{53EAE4F9-BEB4-48D0-8D05-88251D781CA2}">
      <dgm:prSet/>
      <dgm:spPr/>
      <dgm:t>
        <a:bodyPr/>
        <a:lstStyle/>
        <a:p>
          <a:endParaRPr lang="pt-BR"/>
        </a:p>
      </dgm:t>
    </dgm:pt>
    <dgm:pt modelId="{E3C2D706-9989-42D4-83A0-AEFC7B1041F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Exemplos: lenç</a:t>
          </a:r>
          <a:r>
            <a:rPr lang="pt-BR" sz="2800" b="1" dirty="0"/>
            <a:t>ói</a:t>
          </a:r>
          <a:r>
            <a:rPr lang="pt-BR" sz="2800" dirty="0"/>
            <a:t>s, carac</a:t>
          </a:r>
          <a:r>
            <a:rPr lang="pt-BR" sz="2800" b="1" dirty="0"/>
            <a:t>ói</a:t>
          </a:r>
          <a:r>
            <a:rPr lang="pt-BR" sz="2800" dirty="0"/>
            <a:t>s, carret</a:t>
          </a:r>
          <a:r>
            <a:rPr lang="pt-BR" sz="2800" b="1" dirty="0"/>
            <a:t>éi</a:t>
          </a:r>
          <a:r>
            <a:rPr lang="pt-BR" sz="2800" dirty="0"/>
            <a:t>s, ton</a:t>
          </a:r>
          <a:r>
            <a:rPr lang="pt-BR" sz="2800" b="1" dirty="0"/>
            <a:t>éi</a:t>
          </a:r>
          <a:r>
            <a:rPr lang="pt-BR" sz="2800" dirty="0"/>
            <a:t>s, an</a:t>
          </a:r>
          <a:r>
            <a:rPr lang="pt-BR" sz="2800" b="1" dirty="0"/>
            <a:t>éi</a:t>
          </a:r>
          <a:r>
            <a:rPr lang="pt-BR" sz="2800" dirty="0"/>
            <a:t>s, pap</a:t>
          </a:r>
          <a:r>
            <a:rPr lang="pt-BR" sz="2800" b="1" dirty="0"/>
            <a:t>éi</a:t>
          </a:r>
          <a:r>
            <a:rPr lang="pt-BR" sz="2800" dirty="0"/>
            <a:t>s, trof</a:t>
          </a:r>
          <a:r>
            <a:rPr lang="pt-BR" sz="2800" b="1" dirty="0"/>
            <a:t>éu</a:t>
          </a:r>
          <a:r>
            <a:rPr lang="pt-BR" sz="2800" dirty="0"/>
            <a:t>s.</a:t>
          </a:r>
        </a:p>
      </dgm:t>
    </dgm:pt>
    <dgm:pt modelId="{BE1A0102-C057-460D-BDDC-2384A6052D45}" type="sibTrans" cxnId="{CD4DAD2C-47AC-4EBA-8F8F-60E327AEA266}">
      <dgm:prSet/>
      <dgm:spPr/>
      <dgm:t>
        <a:bodyPr/>
        <a:lstStyle/>
        <a:p>
          <a:endParaRPr lang="pt-BR"/>
        </a:p>
      </dgm:t>
    </dgm:pt>
    <dgm:pt modelId="{71F9815A-57DE-47AD-B5B2-6FA8B5211171}" type="parTrans" cxnId="{CD4DAD2C-47AC-4EBA-8F8F-60E327AEA266}">
      <dgm:prSet/>
      <dgm:spPr/>
      <dgm:t>
        <a:bodyPr/>
        <a:lstStyle/>
        <a:p>
          <a:endParaRPr lang="pt-BR"/>
        </a:p>
      </dgm:t>
    </dgm:pt>
    <dgm:pt modelId="{4C7445CF-2061-4BE0-BB0D-81B5ACCC90AA}" type="pres">
      <dgm:prSet presAssocID="{C7334CC2-595E-4977-9023-24F256F95D16}" presName="linear" presStyleCnt="0">
        <dgm:presLayoutVars>
          <dgm:dir/>
          <dgm:animLvl val="lvl"/>
          <dgm:resizeHandles val="exact"/>
        </dgm:presLayoutVars>
      </dgm:prSet>
      <dgm:spPr/>
    </dgm:pt>
    <dgm:pt modelId="{ED6667DD-B78A-4008-82EE-8ACEA992D1CB}" type="pres">
      <dgm:prSet presAssocID="{CC4BF32C-EB97-40B0-8369-6C8C5C3D0A37}" presName="parentLin" presStyleCnt="0"/>
      <dgm:spPr/>
    </dgm:pt>
    <dgm:pt modelId="{06DA15F0-4549-4DA8-AB01-08255FB12AB0}" type="pres">
      <dgm:prSet presAssocID="{CC4BF32C-EB97-40B0-8369-6C8C5C3D0A37}" presName="parentLeftMargin" presStyleLbl="node1" presStyleIdx="0" presStyleCnt="1"/>
      <dgm:spPr/>
    </dgm:pt>
    <dgm:pt modelId="{CF256ECB-B851-4E7B-A205-5D6ECC0011BD}" type="pres">
      <dgm:prSet presAssocID="{CC4BF32C-EB97-40B0-8369-6C8C5C3D0A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039CE49-22B0-4A2E-925D-5BBF70F93380}" type="pres">
      <dgm:prSet presAssocID="{CC4BF32C-EB97-40B0-8369-6C8C5C3D0A37}" presName="negativeSpace" presStyleCnt="0"/>
      <dgm:spPr/>
    </dgm:pt>
    <dgm:pt modelId="{523B5ABF-7191-47CD-B454-4AE7CE7DA17B}" type="pres">
      <dgm:prSet presAssocID="{CC4BF32C-EB97-40B0-8369-6C8C5C3D0A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5A76A23-6B5E-4A1A-9C42-1AF6ECB48FC7}" type="presOf" srcId="{CC4BF32C-EB97-40B0-8369-6C8C5C3D0A37}" destId="{CF256ECB-B851-4E7B-A205-5D6ECC0011BD}" srcOrd="1" destOrd="0" presId="urn:microsoft.com/office/officeart/2005/8/layout/list1"/>
    <dgm:cxn modelId="{CD4DAD2C-47AC-4EBA-8F8F-60E327AEA266}" srcId="{CC4BF32C-EB97-40B0-8369-6C8C5C3D0A37}" destId="{E3C2D706-9989-42D4-83A0-AEFC7B1041F7}" srcOrd="2" destOrd="0" parTransId="{71F9815A-57DE-47AD-B5B2-6FA8B5211171}" sibTransId="{BE1A0102-C057-460D-BDDC-2384A6052D45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0AC5A055-3731-4A39-BDC8-179577E0E9D2}" type="presOf" srcId="{CC4BF32C-EB97-40B0-8369-6C8C5C3D0A37}" destId="{06DA15F0-4549-4DA8-AB01-08255FB12AB0}" srcOrd="0" destOrd="0" presId="urn:microsoft.com/office/officeart/2005/8/layout/list1"/>
    <dgm:cxn modelId="{8EE23478-E344-44E7-A29D-95985EAE9847}" type="presOf" srcId="{E3C2D706-9989-42D4-83A0-AEFC7B1041F7}" destId="{523B5ABF-7191-47CD-B454-4AE7CE7DA17B}" srcOrd="0" destOrd="2" presId="urn:microsoft.com/office/officeart/2005/8/layout/list1"/>
    <dgm:cxn modelId="{33038C90-7519-4BDE-8F84-A7705CA59A38}" type="presOf" srcId="{A3996699-C4C5-49EB-B704-FE3E17879177}" destId="{523B5ABF-7191-47CD-B454-4AE7CE7DA17B}" srcOrd="0" destOrd="0" presId="urn:microsoft.com/office/officeart/2005/8/layout/list1"/>
    <dgm:cxn modelId="{3F81CBCA-BF1C-436E-997D-1AB327D1DCE2}" type="presOf" srcId="{45E60D5A-B023-4876-873B-4C117D3AE79D}" destId="{523B5ABF-7191-47CD-B454-4AE7CE7DA17B}" srcOrd="0" destOrd="1" presId="urn:microsoft.com/office/officeart/2005/8/layout/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355A9E6-8828-4108-8398-4BEE9914B3ED}" type="presOf" srcId="{C7334CC2-595E-4977-9023-24F256F95D16}" destId="{4C7445CF-2061-4BE0-BB0D-81B5ACCC90AA}" srcOrd="0" destOrd="0" presId="urn:microsoft.com/office/officeart/2005/8/layout/list1"/>
    <dgm:cxn modelId="{53EAE4F9-BEB4-48D0-8D05-88251D781CA2}" srcId="{CC4BF32C-EB97-40B0-8369-6C8C5C3D0A37}" destId="{45E60D5A-B023-4876-873B-4C117D3AE79D}" srcOrd="1" destOrd="0" parTransId="{FF2234E0-AA20-4333-A36A-002DC683303A}" sibTransId="{182733E9-0A64-4E1C-924D-912219F9B045}"/>
    <dgm:cxn modelId="{F02F3592-A330-4FD9-B434-D2CB0BEC4BB8}" type="presParOf" srcId="{4C7445CF-2061-4BE0-BB0D-81B5ACCC90AA}" destId="{ED6667DD-B78A-4008-82EE-8ACEA992D1CB}" srcOrd="0" destOrd="0" presId="urn:microsoft.com/office/officeart/2005/8/layout/list1"/>
    <dgm:cxn modelId="{CFDB33E4-981A-48C9-AA9F-680E71450B9D}" type="presParOf" srcId="{ED6667DD-B78A-4008-82EE-8ACEA992D1CB}" destId="{06DA15F0-4549-4DA8-AB01-08255FB12AB0}" srcOrd="0" destOrd="0" presId="urn:microsoft.com/office/officeart/2005/8/layout/list1"/>
    <dgm:cxn modelId="{0BD72EEA-8DCA-4780-A7BC-6D54A0A979E9}" type="presParOf" srcId="{ED6667DD-B78A-4008-82EE-8ACEA992D1CB}" destId="{CF256ECB-B851-4E7B-A205-5D6ECC0011BD}" srcOrd="1" destOrd="0" presId="urn:microsoft.com/office/officeart/2005/8/layout/list1"/>
    <dgm:cxn modelId="{3113AAFE-C123-490D-B748-276AFDD454CC}" type="presParOf" srcId="{4C7445CF-2061-4BE0-BB0D-81B5ACCC90AA}" destId="{2039CE49-22B0-4A2E-925D-5BBF70F93380}" srcOrd="1" destOrd="0" presId="urn:microsoft.com/office/officeart/2005/8/layout/list1"/>
    <dgm:cxn modelId="{DA59AB35-51B1-4C9B-AB98-C707BE1B79F6}" type="presParOf" srcId="{4C7445CF-2061-4BE0-BB0D-81B5ACCC90AA}" destId="{523B5ABF-7191-47CD-B454-4AE7CE7DA17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Hiato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O encontro de dois sons vocálicos em sílabas separadas chama-se </a:t>
          </a:r>
          <a:r>
            <a:rPr lang="pt-BR" sz="2800" b="1" dirty="0"/>
            <a:t>hiato</a:t>
          </a:r>
          <a:r>
            <a:rPr lang="pt-BR" sz="2800" dirty="0"/>
            <a:t>. </a:t>
          </a:r>
          <a:endParaRPr lang="pt-BR" sz="2800" b="1" dirty="0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CF68D6CA-0972-40F9-A3EB-73936304826B}">
      <dgm:prSet custT="1"/>
      <dgm:spPr/>
      <dgm:t>
        <a:bodyPr/>
        <a:lstStyle/>
        <a:p>
          <a:r>
            <a:rPr lang="pt-BR" sz="2800" dirty="0"/>
            <a:t>Exemplos: ca-</a:t>
          </a:r>
          <a:r>
            <a:rPr lang="pt-BR" sz="2800" b="1" dirty="0"/>
            <a:t>í</a:t>
          </a:r>
          <a:r>
            <a:rPr lang="pt-BR" sz="2800" dirty="0"/>
            <a:t>-do, vi-</a:t>
          </a:r>
          <a:r>
            <a:rPr lang="pt-BR" sz="2800" b="1" dirty="0"/>
            <a:t>ú</a:t>
          </a:r>
          <a:r>
            <a:rPr lang="pt-BR" sz="2800" dirty="0"/>
            <a:t>-va, pa-</a:t>
          </a:r>
          <a:r>
            <a:rPr lang="pt-BR" sz="2800" b="1" dirty="0"/>
            <a:t>ís</a:t>
          </a:r>
          <a:r>
            <a:rPr lang="pt-BR" sz="2800" dirty="0"/>
            <a:t>, ba-</a:t>
          </a:r>
          <a:r>
            <a:rPr lang="pt-BR" sz="2800" b="1" dirty="0"/>
            <a:t>ús</a:t>
          </a:r>
          <a:r>
            <a:rPr lang="pt-BR" sz="2800" dirty="0"/>
            <a:t>.</a:t>
          </a:r>
        </a:p>
      </dgm:t>
    </dgm:pt>
    <dgm:pt modelId="{E4FBB78D-7277-43FD-9F3E-1C5ED59A43D4}" type="parTrans" cxnId="{3F628B1A-39B0-489D-8D4A-E5997D36FF9F}">
      <dgm:prSet/>
      <dgm:spPr/>
      <dgm:t>
        <a:bodyPr/>
        <a:lstStyle/>
        <a:p>
          <a:endParaRPr lang="pt-BR"/>
        </a:p>
      </dgm:t>
    </dgm:pt>
    <dgm:pt modelId="{A6EFE263-EF28-4506-84D7-E637A4844DB5}" type="sibTrans" cxnId="{3F628B1A-39B0-489D-8D4A-E5997D36FF9F}">
      <dgm:prSet/>
      <dgm:spPr/>
      <dgm:t>
        <a:bodyPr/>
        <a:lstStyle/>
        <a:p>
          <a:endParaRPr lang="pt-BR"/>
        </a:p>
      </dgm:t>
    </dgm:pt>
    <dgm:pt modelId="{ABBEE668-F81B-4241-BC84-9A643E32F1A5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Segundo as regras de acentuação, quando as vogais </a:t>
          </a:r>
          <a:r>
            <a:rPr lang="pt-BR" sz="2800" b="1" dirty="0"/>
            <a:t>i</a:t>
          </a:r>
          <a:r>
            <a:rPr lang="pt-BR" sz="2800" dirty="0"/>
            <a:t> e </a:t>
          </a:r>
          <a:r>
            <a:rPr lang="pt-BR" sz="2800" b="1" dirty="0"/>
            <a:t>u</a:t>
          </a:r>
          <a:r>
            <a:rPr lang="pt-BR" sz="2800" dirty="0"/>
            <a:t>, nos hiatos, forem tônicas, e estiverem sozinhas em uma sílaba ou seguidas de </a:t>
          </a:r>
          <a:r>
            <a:rPr lang="pt-BR" sz="2800" b="1" dirty="0"/>
            <a:t>-s</a:t>
          </a:r>
          <a:r>
            <a:rPr lang="pt-BR" sz="2800" dirty="0"/>
            <a:t>, devem ser acentuadas graficamente.</a:t>
          </a:r>
          <a:endParaRPr lang="pt-BR" sz="2800" b="1" dirty="0"/>
        </a:p>
      </dgm:t>
    </dgm:pt>
    <dgm:pt modelId="{26EA69B0-7DA4-424D-9C76-7FECFC5A2B98}" type="parTrans" cxnId="{0444401B-F71C-4097-8F6B-5894016F8285}">
      <dgm:prSet/>
      <dgm:spPr/>
      <dgm:t>
        <a:bodyPr/>
        <a:lstStyle/>
        <a:p>
          <a:endParaRPr lang="pt-BR"/>
        </a:p>
      </dgm:t>
    </dgm:pt>
    <dgm:pt modelId="{B4C97F9F-359A-4557-B26B-1980C8418A6F}" type="sibTrans" cxnId="{0444401B-F71C-4097-8F6B-5894016F8285}">
      <dgm:prSet/>
      <dgm:spPr/>
      <dgm:t>
        <a:bodyPr/>
        <a:lstStyle/>
        <a:p>
          <a:endParaRPr lang="pt-BR"/>
        </a:p>
      </dgm:t>
    </dgm:pt>
    <dgm:pt modelId="{4C7445CF-2061-4BE0-BB0D-81B5ACCC90AA}" type="pres">
      <dgm:prSet presAssocID="{C7334CC2-595E-4977-9023-24F256F95D16}" presName="linear" presStyleCnt="0">
        <dgm:presLayoutVars>
          <dgm:dir/>
          <dgm:animLvl val="lvl"/>
          <dgm:resizeHandles val="exact"/>
        </dgm:presLayoutVars>
      </dgm:prSet>
      <dgm:spPr/>
    </dgm:pt>
    <dgm:pt modelId="{ED6667DD-B78A-4008-82EE-8ACEA992D1CB}" type="pres">
      <dgm:prSet presAssocID="{CC4BF32C-EB97-40B0-8369-6C8C5C3D0A37}" presName="parentLin" presStyleCnt="0"/>
      <dgm:spPr/>
    </dgm:pt>
    <dgm:pt modelId="{06DA15F0-4549-4DA8-AB01-08255FB12AB0}" type="pres">
      <dgm:prSet presAssocID="{CC4BF32C-EB97-40B0-8369-6C8C5C3D0A37}" presName="parentLeftMargin" presStyleLbl="node1" presStyleIdx="0" presStyleCnt="1"/>
      <dgm:spPr/>
    </dgm:pt>
    <dgm:pt modelId="{CF256ECB-B851-4E7B-A205-5D6ECC0011BD}" type="pres">
      <dgm:prSet presAssocID="{CC4BF32C-EB97-40B0-8369-6C8C5C3D0A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039CE49-22B0-4A2E-925D-5BBF70F93380}" type="pres">
      <dgm:prSet presAssocID="{CC4BF32C-EB97-40B0-8369-6C8C5C3D0A37}" presName="negativeSpace" presStyleCnt="0"/>
      <dgm:spPr/>
    </dgm:pt>
    <dgm:pt modelId="{523B5ABF-7191-47CD-B454-4AE7CE7DA17B}" type="pres">
      <dgm:prSet presAssocID="{CC4BF32C-EB97-40B0-8369-6C8C5C3D0A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F628B1A-39B0-489D-8D4A-E5997D36FF9F}" srcId="{CC4BF32C-EB97-40B0-8369-6C8C5C3D0A37}" destId="{CF68D6CA-0972-40F9-A3EB-73936304826B}" srcOrd="2" destOrd="0" parTransId="{E4FBB78D-7277-43FD-9F3E-1C5ED59A43D4}" sibTransId="{A6EFE263-EF28-4506-84D7-E637A4844DB5}"/>
    <dgm:cxn modelId="{0444401B-F71C-4097-8F6B-5894016F8285}" srcId="{CC4BF32C-EB97-40B0-8369-6C8C5C3D0A37}" destId="{ABBEE668-F81B-4241-BC84-9A643E32F1A5}" srcOrd="1" destOrd="0" parTransId="{26EA69B0-7DA4-424D-9C76-7FECFC5A2B98}" sibTransId="{B4C97F9F-359A-4557-B26B-1980C8418A6F}"/>
    <dgm:cxn modelId="{95EBB91B-9157-433D-A5C0-C7BB64541E84}" type="presOf" srcId="{ABBEE668-F81B-4241-BC84-9A643E32F1A5}" destId="{523B5ABF-7191-47CD-B454-4AE7CE7DA17B}" srcOrd="0" destOrd="1" presId="urn:microsoft.com/office/officeart/2005/8/layout/list1"/>
    <dgm:cxn modelId="{58C2C35B-848B-4AFD-B015-F79177F701EF}" type="presOf" srcId="{A3996699-C4C5-49EB-B704-FE3E17879177}" destId="{523B5ABF-7191-47CD-B454-4AE7CE7DA17B}" srcOrd="0" destOrd="0" presId="urn:microsoft.com/office/officeart/2005/8/layout/list1"/>
    <dgm:cxn modelId="{B7F3D26F-0251-4E7C-AEC5-DBA27CE1D034}" type="presOf" srcId="{CC4BF32C-EB97-40B0-8369-6C8C5C3D0A37}" destId="{06DA15F0-4549-4DA8-AB01-08255FB12AB0}" srcOrd="0" destOrd="0" presId="urn:microsoft.com/office/officeart/2005/8/layout/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30BBCDC6-551A-410E-8034-DA38050BA365}" type="presOf" srcId="{CF68D6CA-0972-40F9-A3EB-73936304826B}" destId="{523B5ABF-7191-47CD-B454-4AE7CE7DA17B}" srcOrd="0" destOrd="2" presId="urn:microsoft.com/office/officeart/2005/8/layout/list1"/>
    <dgm:cxn modelId="{9C2095C9-248A-4B6C-965C-C692272B3F2A}" type="presOf" srcId="{CC4BF32C-EB97-40B0-8369-6C8C5C3D0A37}" destId="{CF256ECB-B851-4E7B-A205-5D6ECC0011BD}" srcOrd="1" destOrd="0" presId="urn:microsoft.com/office/officeart/2005/8/layout/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8EC781DC-BA95-4997-99F9-C0779A80AD1E}" type="presOf" srcId="{C7334CC2-595E-4977-9023-24F256F95D16}" destId="{4C7445CF-2061-4BE0-BB0D-81B5ACCC90AA}" srcOrd="0" destOrd="0" presId="urn:microsoft.com/office/officeart/2005/8/layout/list1"/>
    <dgm:cxn modelId="{6C8B80B3-C947-40EC-A557-F8D39FDEA68D}" type="presParOf" srcId="{4C7445CF-2061-4BE0-BB0D-81B5ACCC90AA}" destId="{ED6667DD-B78A-4008-82EE-8ACEA992D1CB}" srcOrd="0" destOrd="0" presId="urn:microsoft.com/office/officeart/2005/8/layout/list1"/>
    <dgm:cxn modelId="{1328E8BC-8FF3-4086-98C4-ABC30176B10A}" type="presParOf" srcId="{ED6667DD-B78A-4008-82EE-8ACEA992D1CB}" destId="{06DA15F0-4549-4DA8-AB01-08255FB12AB0}" srcOrd="0" destOrd="0" presId="urn:microsoft.com/office/officeart/2005/8/layout/list1"/>
    <dgm:cxn modelId="{FF5A615E-206D-4FA3-9131-BEEF7F3E97E4}" type="presParOf" srcId="{ED6667DD-B78A-4008-82EE-8ACEA992D1CB}" destId="{CF256ECB-B851-4E7B-A205-5D6ECC0011BD}" srcOrd="1" destOrd="0" presId="urn:microsoft.com/office/officeart/2005/8/layout/list1"/>
    <dgm:cxn modelId="{E08A9C09-CAAA-4057-92FA-4EF0B219DAE7}" type="presParOf" srcId="{4C7445CF-2061-4BE0-BB0D-81B5ACCC90AA}" destId="{2039CE49-22B0-4A2E-925D-5BBF70F93380}" srcOrd="1" destOrd="0" presId="urn:microsoft.com/office/officeart/2005/8/layout/list1"/>
    <dgm:cxn modelId="{12D7CCC2-6CDB-44B1-85B8-ACA638F55899}" type="presParOf" srcId="{4C7445CF-2061-4BE0-BB0D-81B5ACCC90AA}" destId="{523B5ABF-7191-47CD-B454-4AE7CE7DA17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FFF16-C9FB-45E3-BAC8-DBFED50A5904}">
      <dsp:nvSpPr>
        <dsp:cNvPr id="0" name=""/>
        <dsp:cNvSpPr/>
      </dsp:nvSpPr>
      <dsp:spPr>
        <a:xfrm>
          <a:off x="0" y="1797"/>
          <a:ext cx="10515600" cy="824301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Combinação</a:t>
          </a:r>
        </a:p>
      </dsp:txBody>
      <dsp:txXfrm>
        <a:off x="40239" y="42036"/>
        <a:ext cx="10435122" cy="743823"/>
      </dsp:txXfrm>
    </dsp:sp>
    <dsp:sp modelId="{D5D387E4-92BA-4D29-8C5E-3E567A50A374}">
      <dsp:nvSpPr>
        <dsp:cNvPr id="0" name=""/>
        <dsp:cNvSpPr/>
      </dsp:nvSpPr>
      <dsp:spPr>
        <a:xfrm>
          <a:off x="0" y="826098"/>
          <a:ext cx="10515600" cy="148452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 preposição </a:t>
          </a:r>
          <a:r>
            <a:rPr lang="pt-BR" sz="2800" b="1" kern="1200" dirty="0"/>
            <a:t>a</a:t>
          </a:r>
          <a:r>
            <a:rPr lang="pt-BR" sz="2800" kern="1200" dirty="0"/>
            <a:t> junta-se a outra palavra sem sofrer alteração na pronúncia e/ou na escrita.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Dedico esse livro </a:t>
          </a:r>
          <a:r>
            <a:rPr lang="pt-BR" sz="2800" b="1" kern="1200" dirty="0"/>
            <a:t>ao </a:t>
          </a:r>
          <a:r>
            <a:rPr lang="pt-BR" sz="2800" b="0" kern="1200" dirty="0"/>
            <a:t>meu amigo. (preposição </a:t>
          </a:r>
          <a:r>
            <a:rPr lang="pt-BR" sz="2800" b="1" kern="1200" dirty="0"/>
            <a:t>a </a:t>
          </a:r>
          <a:r>
            <a:rPr lang="pt-BR" sz="2800" b="0" kern="1200" dirty="0"/>
            <a:t>+ artigo </a:t>
          </a:r>
          <a:r>
            <a:rPr lang="pt-BR" sz="2800" b="1" kern="1200" dirty="0"/>
            <a:t>o</a:t>
          </a:r>
          <a:r>
            <a:rPr lang="pt-BR" sz="2800" b="0" kern="1200" dirty="0"/>
            <a:t>)</a:t>
          </a:r>
          <a:endParaRPr lang="pt-BR" sz="2800" kern="1200" dirty="0"/>
        </a:p>
      </dsp:txBody>
      <dsp:txXfrm>
        <a:off x="0" y="826098"/>
        <a:ext cx="10515600" cy="1484529"/>
      </dsp:txXfrm>
    </dsp:sp>
    <dsp:sp modelId="{246BB44B-DC13-4C69-A24F-2DC0FBB5E89B}">
      <dsp:nvSpPr>
        <dsp:cNvPr id="0" name=""/>
        <dsp:cNvSpPr/>
      </dsp:nvSpPr>
      <dsp:spPr>
        <a:xfrm>
          <a:off x="0" y="2310628"/>
          <a:ext cx="10515600" cy="824301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Contração</a:t>
          </a:r>
        </a:p>
      </dsp:txBody>
      <dsp:txXfrm>
        <a:off x="40239" y="2350867"/>
        <a:ext cx="10435122" cy="743823"/>
      </dsp:txXfrm>
    </dsp:sp>
    <dsp:sp modelId="{1F62858E-64F5-48D4-99BA-0058D4C1E4F7}">
      <dsp:nvSpPr>
        <dsp:cNvPr id="0" name=""/>
        <dsp:cNvSpPr/>
      </dsp:nvSpPr>
      <dsp:spPr>
        <a:xfrm>
          <a:off x="0" y="3134929"/>
          <a:ext cx="10515600" cy="133684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As preposições ligam-se a outra palavra e ocorre alteração na pronúncia e na escrita.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Joana derrubou o suco </a:t>
          </a:r>
          <a:r>
            <a:rPr lang="pt-BR" sz="2800" b="1" kern="1200" dirty="0"/>
            <a:t>no </a:t>
          </a:r>
          <a:r>
            <a:rPr lang="pt-BR" sz="2800" b="0" kern="1200" dirty="0"/>
            <a:t>chão. (preposição </a:t>
          </a:r>
          <a:r>
            <a:rPr lang="pt-BR" sz="2800" b="1" kern="1200" dirty="0"/>
            <a:t>em </a:t>
          </a:r>
          <a:r>
            <a:rPr lang="pt-BR" sz="2800" b="0" kern="1200" dirty="0"/>
            <a:t>+ artigo </a:t>
          </a:r>
          <a:r>
            <a:rPr lang="pt-BR" sz="2800" b="1" kern="1200" dirty="0"/>
            <a:t>o</a:t>
          </a:r>
          <a:r>
            <a:rPr lang="pt-BR" sz="2800" b="0" kern="1200" dirty="0"/>
            <a:t>)</a:t>
          </a:r>
          <a:endParaRPr lang="pt-BR" kern="1200" dirty="0"/>
        </a:p>
      </dsp:txBody>
      <dsp:txXfrm>
        <a:off x="0" y="3134929"/>
        <a:ext cx="10515600" cy="1336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5ABF-7191-47CD-B454-4AE7CE7DA17B}">
      <dsp:nvSpPr>
        <dsp:cNvPr id="0" name=""/>
        <dsp:cNvSpPr/>
      </dsp:nvSpPr>
      <dsp:spPr>
        <a:xfrm>
          <a:off x="0" y="496133"/>
          <a:ext cx="10515600" cy="38461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68732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O encontro de dois sons vocálicos na mesma sílaba é chamado </a:t>
          </a:r>
          <a:r>
            <a:rPr lang="pt-BR" sz="2800" b="1" kern="1200" dirty="0"/>
            <a:t>ditongo.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Na língua portuguesa, são acentuadas graficamente as palavras oxítonas terminadas em ditongos abertos: </a:t>
          </a:r>
          <a:r>
            <a:rPr lang="pt-BR" sz="2800" b="1" kern="1200" dirty="0"/>
            <a:t>-</a:t>
          </a:r>
          <a:r>
            <a:rPr lang="pt-BR" sz="2800" b="1" kern="1200" dirty="0" err="1"/>
            <a:t>éi</a:t>
          </a:r>
          <a:r>
            <a:rPr lang="pt-BR" sz="2800" b="1" kern="1200" dirty="0"/>
            <a:t>(s)</a:t>
          </a:r>
          <a:r>
            <a:rPr lang="pt-BR" sz="2800" kern="1200" dirty="0"/>
            <a:t>, </a:t>
          </a:r>
          <a:br>
            <a:rPr lang="pt-BR" sz="2800" kern="1200" dirty="0"/>
          </a:br>
          <a:r>
            <a:rPr lang="pt-BR" sz="2800" kern="1200" dirty="0"/>
            <a:t>-</a:t>
          </a:r>
          <a:r>
            <a:rPr lang="pt-BR" sz="2800" b="1" kern="1200" dirty="0"/>
            <a:t>éu(s)</a:t>
          </a:r>
          <a:r>
            <a:rPr lang="pt-BR" sz="2800" kern="1200" dirty="0"/>
            <a:t>, </a:t>
          </a:r>
          <a:r>
            <a:rPr lang="pt-BR" sz="2800" b="1" kern="1200" dirty="0"/>
            <a:t>-ói(s)</a:t>
          </a:r>
          <a:r>
            <a:rPr lang="pt-BR" sz="2800" kern="1200" dirty="0"/>
            <a:t>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Exemplos: lenç</a:t>
          </a:r>
          <a:r>
            <a:rPr lang="pt-BR" sz="2800" b="1" kern="1200" dirty="0"/>
            <a:t>ói</a:t>
          </a:r>
          <a:r>
            <a:rPr lang="pt-BR" sz="2800" kern="1200" dirty="0"/>
            <a:t>s, carac</a:t>
          </a:r>
          <a:r>
            <a:rPr lang="pt-BR" sz="2800" b="1" kern="1200" dirty="0"/>
            <a:t>ói</a:t>
          </a:r>
          <a:r>
            <a:rPr lang="pt-BR" sz="2800" kern="1200" dirty="0"/>
            <a:t>s, carret</a:t>
          </a:r>
          <a:r>
            <a:rPr lang="pt-BR" sz="2800" b="1" kern="1200" dirty="0"/>
            <a:t>éi</a:t>
          </a:r>
          <a:r>
            <a:rPr lang="pt-BR" sz="2800" kern="1200" dirty="0"/>
            <a:t>s, ton</a:t>
          </a:r>
          <a:r>
            <a:rPr lang="pt-BR" sz="2800" b="1" kern="1200" dirty="0"/>
            <a:t>éi</a:t>
          </a:r>
          <a:r>
            <a:rPr lang="pt-BR" sz="2800" kern="1200" dirty="0"/>
            <a:t>s, an</a:t>
          </a:r>
          <a:r>
            <a:rPr lang="pt-BR" sz="2800" b="1" kern="1200" dirty="0"/>
            <a:t>éi</a:t>
          </a:r>
          <a:r>
            <a:rPr lang="pt-BR" sz="2800" kern="1200" dirty="0"/>
            <a:t>s, pap</a:t>
          </a:r>
          <a:r>
            <a:rPr lang="pt-BR" sz="2800" b="1" kern="1200" dirty="0"/>
            <a:t>éi</a:t>
          </a:r>
          <a:r>
            <a:rPr lang="pt-BR" sz="2800" kern="1200" dirty="0"/>
            <a:t>s, trof</a:t>
          </a:r>
          <a:r>
            <a:rPr lang="pt-BR" sz="2800" b="1" kern="1200" dirty="0"/>
            <a:t>éu</a:t>
          </a:r>
          <a:r>
            <a:rPr lang="pt-BR" sz="2800" kern="1200" dirty="0"/>
            <a:t>s.</a:t>
          </a:r>
        </a:p>
      </dsp:txBody>
      <dsp:txXfrm>
        <a:off x="0" y="496133"/>
        <a:ext cx="10515600" cy="3846150"/>
      </dsp:txXfrm>
    </dsp:sp>
    <dsp:sp modelId="{CF256ECB-B851-4E7B-A205-5D6ECC0011BD}">
      <dsp:nvSpPr>
        <dsp:cNvPr id="0" name=""/>
        <dsp:cNvSpPr/>
      </dsp:nvSpPr>
      <dsp:spPr>
        <a:xfrm>
          <a:off x="525780" y="9053"/>
          <a:ext cx="7360920" cy="97416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Ditongos</a:t>
          </a:r>
        </a:p>
      </dsp:txBody>
      <dsp:txXfrm>
        <a:off x="573335" y="56608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5ABF-7191-47CD-B454-4AE7CE7DA17B}">
      <dsp:nvSpPr>
        <dsp:cNvPr id="0" name=""/>
        <dsp:cNvSpPr/>
      </dsp:nvSpPr>
      <dsp:spPr>
        <a:xfrm>
          <a:off x="0" y="496133"/>
          <a:ext cx="10515600" cy="38461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68732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O encontro de dois sons vocálicos em sílabas separadas chama-se </a:t>
          </a:r>
          <a:r>
            <a:rPr lang="pt-BR" sz="2800" b="1" kern="1200" dirty="0"/>
            <a:t>hiato</a:t>
          </a:r>
          <a:r>
            <a:rPr lang="pt-BR" sz="2800" kern="1200" dirty="0"/>
            <a:t>. </a:t>
          </a:r>
          <a:endParaRPr lang="pt-BR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Segundo as regras de acentuação, quando as vogais </a:t>
          </a:r>
          <a:r>
            <a:rPr lang="pt-BR" sz="2800" b="1" kern="1200" dirty="0"/>
            <a:t>i</a:t>
          </a:r>
          <a:r>
            <a:rPr lang="pt-BR" sz="2800" kern="1200" dirty="0"/>
            <a:t> e </a:t>
          </a:r>
          <a:r>
            <a:rPr lang="pt-BR" sz="2800" b="1" kern="1200" dirty="0"/>
            <a:t>u</a:t>
          </a:r>
          <a:r>
            <a:rPr lang="pt-BR" sz="2800" kern="1200" dirty="0"/>
            <a:t>, nos hiatos, forem tônicas, e estiverem sozinhas em uma sílaba ou seguidas de </a:t>
          </a:r>
          <a:r>
            <a:rPr lang="pt-BR" sz="2800" b="1" kern="1200" dirty="0"/>
            <a:t>-s</a:t>
          </a:r>
          <a:r>
            <a:rPr lang="pt-BR" sz="2800" kern="1200" dirty="0"/>
            <a:t>, devem ser acentuadas graficamente.</a:t>
          </a:r>
          <a:endParaRPr lang="pt-BR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Exemplos: ca-</a:t>
          </a:r>
          <a:r>
            <a:rPr lang="pt-BR" sz="2800" b="1" kern="1200" dirty="0"/>
            <a:t>í</a:t>
          </a:r>
          <a:r>
            <a:rPr lang="pt-BR" sz="2800" kern="1200" dirty="0"/>
            <a:t>-do, vi-</a:t>
          </a:r>
          <a:r>
            <a:rPr lang="pt-BR" sz="2800" b="1" kern="1200" dirty="0"/>
            <a:t>ú</a:t>
          </a:r>
          <a:r>
            <a:rPr lang="pt-BR" sz="2800" kern="1200" dirty="0"/>
            <a:t>-va, pa-</a:t>
          </a:r>
          <a:r>
            <a:rPr lang="pt-BR" sz="2800" b="1" kern="1200" dirty="0"/>
            <a:t>ís</a:t>
          </a:r>
          <a:r>
            <a:rPr lang="pt-BR" sz="2800" kern="1200" dirty="0"/>
            <a:t>, ba-</a:t>
          </a:r>
          <a:r>
            <a:rPr lang="pt-BR" sz="2800" b="1" kern="1200" dirty="0"/>
            <a:t>ús</a:t>
          </a:r>
          <a:r>
            <a:rPr lang="pt-BR" sz="2800" kern="1200" dirty="0"/>
            <a:t>.</a:t>
          </a:r>
        </a:p>
      </dsp:txBody>
      <dsp:txXfrm>
        <a:off x="0" y="496133"/>
        <a:ext cx="10515600" cy="3846150"/>
      </dsp:txXfrm>
    </dsp:sp>
    <dsp:sp modelId="{CF256ECB-B851-4E7B-A205-5D6ECC0011BD}">
      <dsp:nvSpPr>
        <dsp:cNvPr id="0" name=""/>
        <dsp:cNvSpPr/>
      </dsp:nvSpPr>
      <dsp:spPr>
        <a:xfrm>
          <a:off x="525780" y="9053"/>
          <a:ext cx="7360920" cy="97416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Hiato</a:t>
          </a:r>
        </a:p>
      </dsp:txBody>
      <dsp:txXfrm>
        <a:off x="573335" y="56608"/>
        <a:ext cx="72658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61D6-665E-D145-835A-6C68DC9F26D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BBF50-C271-0C47-AB10-8A1F1776A2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8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122CB-224F-BE4F-BE58-AA9D5443BF1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B089-1384-A641-B2FD-E3523717D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7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775-22D6-CE48-8948-87A7D8534DA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9185-D769-9D4D-B490-135214AD42D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959-3773-FB4F-B2DC-2632B8B8745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C41-3A46-1A43-A15C-C8F465F49A9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9982-178B-2E44-8694-2B3AD892D86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3B3B-CCB8-C942-B0B5-C2AAD8DACD8D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F91-E79A-C845-A96C-75E21E4793B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0E6A-10E8-244A-BADB-FD41AFB0F41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B0C8-14F9-3B4B-8A09-6D5373DB962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88FF-CCF6-A84A-A0A8-6FEB2A748DD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3346-D530-E643-8AA5-3E69C05707F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54D-F0B0-2D49-8CE5-822E8CF5102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1"/>
          <a:stretch/>
        </p:blipFill>
        <p:spPr bwMode="auto">
          <a:xfrm>
            <a:off x="0" y="1"/>
            <a:ext cx="12159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Unidade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73123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Conto de ficção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965"/>
            <a:ext cx="6360042" cy="4692134"/>
          </a:xfrm>
        </p:spPr>
        <p:txBody>
          <a:bodyPr>
            <a:normAutofit/>
          </a:bodyPr>
          <a:lstStyle/>
          <a:p>
            <a:r>
              <a:rPr lang="pt-BR" b="1" dirty="0"/>
              <a:t>Contos de ficção científica</a:t>
            </a:r>
            <a:r>
              <a:rPr lang="pt-BR" dirty="0"/>
              <a:t> são textos predominantemente narrativos.</a:t>
            </a:r>
          </a:p>
          <a:p>
            <a:r>
              <a:rPr lang="pt-BR" dirty="0"/>
              <a:t>Apresentam situações que partem de princípios científicos aliados à possibilidade de ações decorrentes desses princípios.</a:t>
            </a:r>
          </a:p>
          <a:p>
            <a:r>
              <a:rPr lang="pt-BR" dirty="0"/>
              <a:t>Apresentam os elementos da narrativa, dando maior foco aos personagens, colocando-os em situações imprevisíveis, quebrando, muitas vezes, a expectativa do leitor.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9" y="2468004"/>
            <a:ext cx="3671277" cy="280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9690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Preposição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780" y="1871331"/>
            <a:ext cx="6053020" cy="4497572"/>
          </a:xfrm>
        </p:spPr>
        <p:txBody>
          <a:bodyPr>
            <a:normAutofit/>
          </a:bodyPr>
          <a:lstStyle/>
          <a:p>
            <a:r>
              <a:rPr lang="pt-BR" dirty="0"/>
              <a:t>Palavras que relacionam dois termos dentro de uma oração, estabelecendo de forma conectiva e combinatória uma relação de sentido entre eles. </a:t>
            </a:r>
          </a:p>
          <a:p>
            <a:r>
              <a:rPr lang="pt-BR" dirty="0"/>
              <a:t>As preposições são invariáveis, isto é, não variam em gênero nem em número.</a:t>
            </a:r>
          </a:p>
          <a:p>
            <a:r>
              <a:rPr lang="pt-BR" dirty="0"/>
              <a:t>Podem expressar </a:t>
            </a:r>
            <a:r>
              <a:rPr lang="pt-BR" b="1" dirty="0"/>
              <a:t>tempo</a:t>
            </a:r>
            <a:r>
              <a:rPr lang="pt-BR" dirty="0"/>
              <a:t>, </a:t>
            </a:r>
            <a:r>
              <a:rPr lang="pt-BR" b="1" dirty="0"/>
              <a:t>modo</a:t>
            </a:r>
            <a:r>
              <a:rPr lang="pt-BR" dirty="0"/>
              <a:t>, </a:t>
            </a:r>
            <a:r>
              <a:rPr lang="pt-BR" b="1" dirty="0"/>
              <a:t>lugar</a:t>
            </a:r>
            <a:r>
              <a:rPr lang="pt-BR" dirty="0"/>
              <a:t>, </a:t>
            </a:r>
            <a:r>
              <a:rPr lang="pt-BR" b="1" dirty="0"/>
              <a:t>causa</a:t>
            </a:r>
            <a:r>
              <a:rPr lang="pt-BR" dirty="0"/>
              <a:t>, </a:t>
            </a:r>
            <a:r>
              <a:rPr lang="pt-BR" b="1" dirty="0"/>
              <a:t>posse</a:t>
            </a:r>
            <a:r>
              <a:rPr lang="pt-BR" dirty="0"/>
              <a:t>, </a:t>
            </a:r>
            <a:r>
              <a:rPr lang="pt-BR" b="1" dirty="0"/>
              <a:t>medida</a:t>
            </a:r>
            <a:r>
              <a:rPr lang="pt-BR" dirty="0"/>
              <a:t>, </a:t>
            </a:r>
            <a:r>
              <a:rPr lang="pt-BR" b="1" dirty="0"/>
              <a:t>finalidade</a:t>
            </a:r>
            <a:r>
              <a:rPr lang="pt-BR" dirty="0"/>
              <a:t>, </a:t>
            </a:r>
            <a:r>
              <a:rPr lang="pt-BR" b="1" dirty="0"/>
              <a:t>meio</a:t>
            </a:r>
            <a:r>
              <a:rPr lang="pt-BR" dirty="0"/>
              <a:t>, entre outros sentidos.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9" y="2014655"/>
            <a:ext cx="4931990" cy="39502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405541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91079"/>
              </p:ext>
            </p:extLst>
          </p:nvPr>
        </p:nvGraphicFramePr>
        <p:xfrm>
          <a:off x="838200" y="1825624"/>
          <a:ext cx="10515600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Combinação e contração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70223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456" y="3260156"/>
            <a:ext cx="2728131" cy="292154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Crônica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28005" cy="1472968"/>
          </a:xfrm>
        </p:spPr>
        <p:txBody>
          <a:bodyPr>
            <a:normAutofit/>
          </a:bodyPr>
          <a:lstStyle/>
          <a:p>
            <a:r>
              <a:rPr lang="pt-BR" dirty="0"/>
              <a:t>É um gênero ficcional, que oscila entre os campos jornalístico e literário, extraindo do cotidiano a matéria-prima de seu texto e apresentando assuntos do dia a dia.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4587" y="3298593"/>
            <a:ext cx="2334910" cy="2883106"/>
          </a:xfrm>
          <a:prstGeom prst="rect">
            <a:avLst/>
          </a:prstGeom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788580" y="3132185"/>
            <a:ext cx="5275521" cy="3049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crônica predominantemente narrativa é caracterizada por uma quantidade reduzida de personagens e de ações. Pode apresentar um tom humorístico, lírico ou crítico.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631424" y="5610575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Camila Ferreira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96035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pt-BR" dirty="0"/>
              <a:t>Acentuação de ditongos abertos e hiatos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52641"/>
              </p:ext>
            </p:extLst>
          </p:nvPr>
        </p:nvGraphicFramePr>
        <p:xfrm>
          <a:off x="838199" y="18787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1795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pt-BR" dirty="0">
                <a:solidFill>
                  <a:schemeClr val="accent6"/>
                </a:solidFill>
              </a:rPr>
              <a:t>Acentuação de ditongos abertos e hiatos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/>
          </p:cNvGraphicFramePr>
          <p:nvPr/>
        </p:nvGraphicFramePr>
        <p:xfrm>
          <a:off x="838199" y="18787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283478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508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Unidade 3</vt:lpstr>
      <vt:lpstr>Conto de ficção científica</vt:lpstr>
      <vt:lpstr>Preposição</vt:lpstr>
      <vt:lpstr>Combinação e contração</vt:lpstr>
      <vt:lpstr>Crônica</vt:lpstr>
      <vt:lpstr>Acentuação de ditongos abertos e hiatos</vt:lpstr>
      <vt:lpstr>Acentuação de ditongos abertos e hiatos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149</cp:revision>
  <dcterms:created xsi:type="dcterms:W3CDTF">2019-02-21T18:53:00Z</dcterms:created>
  <dcterms:modified xsi:type="dcterms:W3CDTF">2023-06-13T19:14:05Z</dcterms:modified>
</cp:coreProperties>
</file>