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56" r:id="rId2"/>
    <p:sldId id="308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09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D415F2F-E44C-4E87-8208-9D1033952003}">
          <p14:sldIdLst>
            <p14:sldId id="356"/>
            <p14:sldId id="308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09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39" clrIdx="0"/>
  <p:cmAuthor id="2" name="Lilian Semenichin Nogueira" initials="LSN" lastIdx="18" clrIdx="1"/>
  <p:cmAuthor id="3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276BB-D5F1-40A2-B753-0E11878CD400}" v="52" dt="2019-06-25T16:21:08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94" autoAdjust="0"/>
    <p:restoredTop sz="91991" autoAdjust="0"/>
  </p:normalViewPr>
  <p:slideViewPr>
    <p:cSldViewPr snapToGrid="0">
      <p:cViewPr varScale="1">
        <p:scale>
          <a:sx n="67" d="100"/>
          <a:sy n="67" d="100"/>
        </p:scale>
        <p:origin x="3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4CCB9-0A8D-C346-A5FF-AD5427B1F9A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B527F-2219-5742-8C26-6ECC4DDE95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182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994F-4D76-F147-ACCC-4C122E79C46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4537-D1ED-3C48-B0BE-B7A291488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8591-F6CA-9546-9574-5A0938D1BA9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052-5A52-B445-8283-55F386AEF06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86E8-2D3F-F946-9BBA-DF1C96ADBAE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7A7B-2919-414C-91B9-364BEC85CC1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DDD2-7723-5248-B477-2A57C77E2F0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EF-910A-8444-A6D5-BB0447C27A8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F574-BE73-8346-9D70-31A18C71AB1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EED5-F7C8-4948-BBE0-BB06DAF4DD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472E-837F-D748-8A6F-EE62BCC65A8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00BC-9B27-8649-AC5C-BC196842863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/>
          <a:stretch/>
        </p:blipFill>
        <p:spPr>
          <a:xfrm>
            <a:off x="0" y="0"/>
            <a:ext cx="9387281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489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Os gestos têm história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846167" y="2110015"/>
            <a:ext cx="105315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mímica já estava presente no teatro grego antigo, sendo depois apropriada pelos romanos. Como eram itinerantes, os artistas mímicos lidavam com um público diversificado e enfrentavam uma grande barreira de comunicação: a língua. Por isso, os atores passaram a explorar gestos, danças e acrobacias para criar seus personagens, pensamentos e sentimentos.</a:t>
            </a:r>
          </a:p>
        </p:txBody>
      </p:sp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573210" y="2210939"/>
            <a:ext cx="10904560" cy="3862317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5057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A pantomina vai ao cinema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484590" y="2147172"/>
            <a:ext cx="11252487" cy="4130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No período do </a:t>
            </a:r>
            <a:r>
              <a:rPr lang="pt-BR" sz="2800" b="1" dirty="0">
                <a:latin typeface="RobotoBR" pitchFamily="2" charset="0"/>
              </a:rPr>
              <a:t>cinema mudo</a:t>
            </a:r>
            <a:r>
              <a:rPr lang="pt-BR" sz="2800" dirty="0">
                <a:latin typeface="RobotoBR" pitchFamily="2" charset="0"/>
              </a:rPr>
              <a:t>,  a arte cinematográfica baseava-se fundamentalmente no trabalho do ator, em seu domínio dos gestos e movimentos. A mímica foi, então, de grande importância, preenchendo nas cenas as lacunas deixadas pela ausência do som. Atores como </a:t>
            </a:r>
            <a:r>
              <a:rPr lang="pt-BR" sz="2800" b="1" dirty="0">
                <a:latin typeface="RobotoBR" pitchFamily="2" charset="0"/>
              </a:rPr>
              <a:t>Charlie Chaplin </a:t>
            </a:r>
            <a:r>
              <a:rPr lang="pt-BR" sz="2800" dirty="0">
                <a:latin typeface="RobotoBR" pitchFamily="2" charset="0"/>
              </a:rPr>
              <a:t>e </a:t>
            </a:r>
            <a:r>
              <a:rPr lang="pt-BR" sz="2800" b="1" dirty="0">
                <a:latin typeface="RobotoBR" pitchFamily="2" charset="0"/>
              </a:rPr>
              <a:t>Buster Keaton </a:t>
            </a:r>
            <a:r>
              <a:rPr lang="pt-BR" sz="2800" dirty="0">
                <a:latin typeface="RobotoBR" pitchFamily="2" charset="0"/>
              </a:rPr>
              <a:t>souberam incorporar os elementos da mímica no cinema.</a:t>
            </a: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7912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4 – Capítulo 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2484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De olho nos capítulos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41448" y="2529807"/>
            <a:ext cx="109455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Com as novas tecnologias de comunicação surgidas ao longo do século 20, a arte dramática ocupou novos espaços de atuação, principalmente no rádio, no cinema e na televisão. Atores e atrizes do Teatro migraram para esses veículos de comunicação atuando em filmes, novelas, seriados e outras formas de representação.</a:t>
            </a:r>
          </a:p>
        </p:txBody>
      </p:sp>
      <p:sp>
        <p:nvSpPr>
          <p:cNvPr id="6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491320" y="2347415"/>
            <a:ext cx="11218459" cy="369854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233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O rádio doméstico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255574" y="2178353"/>
            <a:ext cx="9631501" cy="403106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Já reparou como uma história narrada oralmente desperta nossa imaginação? Antes da introdução da televisão no Brasil, havia novelas transmitidas pelo rádio. Chamadas de radionovelas, elas tinham capítulos diários ou semanais.  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surgimento das radionovelas está diretamente relacionado à popularização do rádio.</a:t>
            </a:r>
          </a:p>
          <a:p>
            <a:pPr algn="ctr">
              <a:lnSpc>
                <a:spcPct val="150000"/>
              </a:lnSpc>
            </a:pPr>
            <a:endParaRPr lang="pt-BR" kern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5745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Uma novela em quadrinhos?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733265" y="2267080"/>
            <a:ext cx="8693369" cy="3688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A fotonovela se apropriou de elementos de outras linguagens para criar suas narrativas. Visualmente, ela dependia de recursos da fotografia para registrar as tramas amorosas de seus personagens.</a:t>
            </a:r>
          </a:p>
          <a:p>
            <a:pPr algn="ctr">
              <a:lnSpc>
                <a:spcPct val="150000"/>
              </a:lnSpc>
            </a:pP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316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O enquadramento fotográfico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38201" y="1948642"/>
            <a:ext cx="1023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Na fotonovela, as cenas são apresentadas por meio de partes específicas da ação e registradas em imagem. Na fotografia, isso é chamado </a:t>
            </a:r>
            <a:r>
              <a:rPr lang="pt-BR" sz="2400" b="1" dirty="0">
                <a:latin typeface="RobotoBR" pitchFamily="2" charset="0"/>
              </a:rPr>
              <a:t>enquadramento</a:t>
            </a:r>
            <a:r>
              <a:rPr lang="pt-BR" sz="2400" dirty="0">
                <a:latin typeface="RobotoBR" pitchFamily="2" charset="0"/>
              </a:rPr>
              <a:t>. Há varias opções de planos fotográficos.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567438" y="4156798"/>
            <a:ext cx="2731103" cy="1891661"/>
            <a:chOff x="890378" y="242198"/>
            <a:chExt cx="2322224" cy="1509574"/>
          </a:xfrm>
          <a:scene3d>
            <a:camera prst="orthographicFront"/>
            <a:lightRig rig="flat" dir="t"/>
          </a:scene3d>
        </p:grpSpPr>
        <p:sp>
          <p:nvSpPr>
            <p:cNvPr id="12" name="Elipse 11"/>
            <p:cNvSpPr/>
            <p:nvPr/>
          </p:nvSpPr>
          <p:spPr>
            <a:xfrm>
              <a:off x="1175348" y="242198"/>
              <a:ext cx="1752284" cy="1509574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Elipse 4"/>
            <p:cNvSpPr/>
            <p:nvPr/>
          </p:nvSpPr>
          <p:spPr>
            <a:xfrm>
              <a:off x="890378" y="652943"/>
              <a:ext cx="2322224" cy="9914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>
                  <a:latin typeface="RobotoBR" pitchFamily="2" charset="0"/>
                </a:rPr>
                <a:t>Plano geral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3304582" y="4196092"/>
            <a:ext cx="2731103" cy="1891661"/>
            <a:chOff x="547148" y="242198"/>
            <a:chExt cx="2322224" cy="1509574"/>
          </a:xfrm>
          <a:scene3d>
            <a:camera prst="orthographicFront"/>
            <a:lightRig rig="flat" dir="t"/>
          </a:scene3d>
        </p:grpSpPr>
        <p:sp>
          <p:nvSpPr>
            <p:cNvPr id="15" name="Elipse 14"/>
            <p:cNvSpPr/>
            <p:nvPr/>
          </p:nvSpPr>
          <p:spPr>
            <a:xfrm>
              <a:off x="874905" y="242198"/>
              <a:ext cx="1752284" cy="1509574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6" name="Elipse 4"/>
            <p:cNvSpPr/>
            <p:nvPr/>
          </p:nvSpPr>
          <p:spPr>
            <a:xfrm>
              <a:off x="547148" y="651363"/>
              <a:ext cx="2322224" cy="9914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>
                  <a:latin typeface="RobotoBR" pitchFamily="2" charset="0"/>
                </a:rPr>
                <a:t>Plano 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>
                  <a:latin typeface="RobotoBR" pitchFamily="2" charset="0"/>
                </a:rPr>
                <a:t>americano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6151929" y="4151029"/>
            <a:ext cx="2731103" cy="1891661"/>
            <a:chOff x="832118" y="349525"/>
            <a:chExt cx="2322224" cy="1509574"/>
          </a:xfrm>
          <a:scene3d>
            <a:camera prst="orthographicFront"/>
            <a:lightRig rig="flat" dir="t"/>
          </a:scene3d>
        </p:grpSpPr>
        <p:sp>
          <p:nvSpPr>
            <p:cNvPr id="18" name="Elipse 17"/>
            <p:cNvSpPr/>
            <p:nvPr/>
          </p:nvSpPr>
          <p:spPr>
            <a:xfrm>
              <a:off x="1117088" y="349525"/>
              <a:ext cx="1752284" cy="1509574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lipse 4"/>
            <p:cNvSpPr/>
            <p:nvPr/>
          </p:nvSpPr>
          <p:spPr>
            <a:xfrm>
              <a:off x="832118" y="710417"/>
              <a:ext cx="2322224" cy="9914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>
                  <a:latin typeface="RobotoBR" pitchFamily="2" charset="0"/>
                </a:rPr>
                <a:t>Plano médio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8883911" y="4154020"/>
            <a:ext cx="2731103" cy="1891661"/>
            <a:chOff x="547148" y="242198"/>
            <a:chExt cx="2322224" cy="1509574"/>
          </a:xfrm>
          <a:scene3d>
            <a:camera prst="orthographicFront"/>
            <a:lightRig rig="flat" dir="t"/>
          </a:scene3d>
        </p:grpSpPr>
        <p:sp>
          <p:nvSpPr>
            <p:cNvPr id="21" name="Elipse 20"/>
            <p:cNvSpPr/>
            <p:nvPr/>
          </p:nvSpPr>
          <p:spPr>
            <a:xfrm>
              <a:off x="832119" y="242198"/>
              <a:ext cx="1752284" cy="1509574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Elipse 4"/>
            <p:cNvSpPr/>
            <p:nvPr/>
          </p:nvSpPr>
          <p:spPr>
            <a:xfrm>
              <a:off x="547148" y="651363"/>
              <a:ext cx="2322224" cy="9914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>
                  <a:latin typeface="RobotoBR" pitchFamily="2" charset="0"/>
                </a:rPr>
                <a:t>Close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2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3888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793" y="2211305"/>
            <a:ext cx="2582351" cy="229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278" y="4354277"/>
            <a:ext cx="2487866" cy="197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Os balões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68743" y="2045956"/>
            <a:ext cx="654953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Tanto a fotonovela quanto as histórias em quadrinhos aliam imagens e palavras para formar uma sequência e contar histórias. O recurso mais comum entre os dois é o uso de balões, que expressam a </a:t>
            </a:r>
            <a:r>
              <a:rPr lang="pt-BR" sz="2800" b="1" dirty="0">
                <a:latin typeface="RobotoBR" pitchFamily="2" charset="0"/>
              </a:rPr>
              <a:t>fala</a:t>
            </a:r>
            <a:r>
              <a:rPr lang="pt-BR" sz="2800" dirty="0">
                <a:latin typeface="RobotoBR" pitchFamily="2" charset="0"/>
              </a:rPr>
              <a:t>, o </a:t>
            </a:r>
            <a:r>
              <a:rPr lang="pt-BR" sz="2800" b="1" dirty="0">
                <a:latin typeface="RobotoBR" pitchFamily="2" charset="0"/>
              </a:rPr>
              <a:t>pensamento</a:t>
            </a:r>
            <a:r>
              <a:rPr lang="pt-BR" sz="2800" dirty="0">
                <a:latin typeface="RobotoBR" pitchFamily="2" charset="0"/>
              </a:rPr>
              <a:t> ou </a:t>
            </a:r>
          </a:p>
          <a:p>
            <a:pPr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</a:t>
            </a:r>
            <a:r>
              <a:rPr lang="pt-BR" sz="2800" b="1" dirty="0">
                <a:latin typeface="RobotoBR" pitchFamily="2" charset="0"/>
              </a:rPr>
              <a:t>estado emocional</a:t>
            </a:r>
            <a:r>
              <a:rPr lang="pt-BR" sz="2800" dirty="0">
                <a:latin typeface="RobotoBR" pitchFamily="2" charset="0"/>
              </a:rPr>
              <a:t> dos personagens.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144" y="4136512"/>
            <a:ext cx="2265074" cy="2216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347" y="2211305"/>
            <a:ext cx="2611653" cy="1986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664FEFBA-7445-4475-BE61-1FFF7254F213}"/>
              </a:ext>
            </a:extLst>
          </p:cNvPr>
          <p:cNvSpPr/>
          <p:nvPr/>
        </p:nvSpPr>
        <p:spPr>
          <a:xfrm rot="16200000">
            <a:off x="10941799" y="4675301"/>
            <a:ext cx="227428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" dirty="0">
                <a:solidFill>
                  <a:srgbClr val="2F2F2E"/>
                </a:solidFill>
                <a:latin typeface="TrasandinaBook"/>
              </a:rPr>
              <a:t>Ilustrações: Rafaela H. Pereira/Arquivo da editora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7114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A televisão e sua dramaturgia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43304" y="2344438"/>
            <a:ext cx="1081307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primeira telenovela brasileira foi exibida em 1951,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na extinta TV Tupi. Intitulada </a:t>
            </a:r>
            <a:r>
              <a:rPr lang="pt-BR" sz="2800" b="1" dirty="0">
                <a:latin typeface="RobotoBR" pitchFamily="2" charset="0"/>
              </a:rPr>
              <a:t>Sua vida me pertence</a:t>
            </a:r>
            <a:r>
              <a:rPr lang="pt-BR" sz="2800" dirty="0">
                <a:latin typeface="RobotoBR" pitchFamily="2" charset="0"/>
              </a:rPr>
              <a:t>, escrita pelo ator paulista </a:t>
            </a:r>
            <a:r>
              <a:rPr lang="pt-BR" sz="2800" dirty="0" err="1">
                <a:latin typeface="RobotoBR" pitchFamily="2" charset="0"/>
              </a:rPr>
              <a:t>Wálter</a:t>
            </a:r>
            <a:r>
              <a:rPr lang="pt-BR" sz="2800" dirty="0">
                <a:latin typeface="RobotoBR" pitchFamily="2" charset="0"/>
              </a:rPr>
              <a:t> </a:t>
            </a:r>
            <a:r>
              <a:rPr lang="pt-BR" sz="2800" dirty="0" err="1">
                <a:latin typeface="RobotoBR" pitchFamily="2" charset="0"/>
              </a:rPr>
              <a:t>Forster</a:t>
            </a:r>
            <a:r>
              <a:rPr lang="pt-BR" sz="2800" dirty="0">
                <a:latin typeface="RobotoBR" pitchFamily="2" charset="0"/>
              </a:rPr>
              <a:t>, a novela foi apresentada em 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15 capítulos com 20 minutos de duração cada um. Como na época ainda não era possível gravar, tudo era transmitido ao vivo.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88780" y="2317804"/>
            <a:ext cx="10904560" cy="335062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34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As novelas e suas temáticas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97889" y="2265528"/>
            <a:ext cx="100583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Novelas são fonte de entretenimento, mas isso não impede que muitos autores usem suas histórias para criar debates sobre temas importantes. Assuntos delicados como combate ao racismo, à violência e à homofobia, além de denúncias de crianças desaparecidas e a valorização do papel da mulher na sociedade brasileira, já apareceram nas telinhas. 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873460" y="2187290"/>
            <a:ext cx="10282828" cy="404855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3215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794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4 – Capítulo 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7202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O hábito faz o monge </a:t>
            </a:r>
            <a:b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</a:br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(e o policial, e o bandido, e o mocinho...)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348419" y="2225646"/>
            <a:ext cx="95005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Cinema, Teatro e televisão são artes que utilizam vários elementos em comum. Um deles é o figurino. Somado à maquiagem, ele ajuda a expressar características como idade, personalidade e aparência de um personagem. Além disso, o figurino fornece informações sobre a época em que a história se passa, além de compor esteticamente a visualidade da obra.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362079" y="2206339"/>
            <a:ext cx="9486896" cy="354676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9451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A força do ambiente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284152" y="2306790"/>
            <a:ext cx="9674989" cy="30176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O cenário é usado para ambientar os lugares em que acontecerão as cenas. Se, no Teatro, o cenógrafo precisa levar em conta a relação entre atores e espectadores dentro do espaço cênico, nas gravações audiovisuais, ele precisa considerar aquilo que o diretor pretende que apareça ou que fique escondido em cada momento da filmagem.</a:t>
            </a:r>
            <a:endParaRPr lang="pt-BR" sz="1600" kern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21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070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Teatro se faz com encontros!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446663" y="2274837"/>
            <a:ext cx="92804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Uma mesma peça teatral pode ser executada de diversas formas. Duas companhias podem encenar o mesmo texto, mas os resultados sempre serão diferentes! Isso acontece porque as escolhas dos atores, do diretor e de todas as pessoas envolvidas em uma peça teatral variam de acordo com a montagem.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446663" y="2101755"/>
            <a:ext cx="9512478" cy="41434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000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Textos e seus contextos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50843" y="2389557"/>
            <a:ext cx="95518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sequência de acontecimentos que compõem uma peça de teatro recebe o nome de </a:t>
            </a:r>
            <a:r>
              <a:rPr lang="pt-BR" sz="2800" b="1" dirty="0">
                <a:latin typeface="RobotoBR" pitchFamily="2" charset="0"/>
              </a:rPr>
              <a:t>dramaturgia</a:t>
            </a:r>
            <a:r>
              <a:rPr lang="pt-BR" sz="2800" dirty="0">
                <a:latin typeface="RobotoBR" pitchFamily="2" charset="0"/>
              </a:rPr>
              <a:t>. É comum associá-la a textos escritos especificamente para as apresentações. Porém, essa relação entre texto e cena pode se dar de várias maneiras.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29885" y="2210940"/>
            <a:ext cx="9615326" cy="360507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594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Sonhos de uma noite teatral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4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039922" y="2152644"/>
            <a:ext cx="9633804" cy="341564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332589" y="2152643"/>
            <a:ext cx="9341136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latin typeface="RobotoBR" pitchFamily="2" charset="0"/>
              </a:rPr>
              <a:t>William Shakespeare </a:t>
            </a:r>
            <a:r>
              <a:rPr lang="pt-BR" sz="2800" dirty="0">
                <a:latin typeface="RobotoBR" pitchFamily="2" charset="0"/>
              </a:rPr>
              <a:t>foi um artista muito influente. Ele compôs peças que discutem questões políticas e históricas, abordando temas profundos da alma humana, como os ciúmes, o processo de amadurecimento, o amor e a sede de poder, sempre com muito lirismo.</a:t>
            </a:r>
          </a:p>
          <a:p>
            <a:pPr algn="ctr">
              <a:lnSpc>
                <a:spcPct val="150000"/>
              </a:lnSpc>
            </a:pPr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183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Imaginário popular brasileiro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752789" y="2160659"/>
            <a:ext cx="8407021" cy="39808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escritor paraibano </a:t>
            </a:r>
            <a:r>
              <a:rPr lang="pt-BR" sz="2800" b="1" dirty="0">
                <a:latin typeface="RobotoBR" pitchFamily="2" charset="0"/>
              </a:rPr>
              <a:t>Ariano Suassuna </a:t>
            </a:r>
            <a:r>
              <a:rPr lang="pt-BR" sz="2800" dirty="0">
                <a:latin typeface="RobotoBR" pitchFamily="2" charset="0"/>
              </a:rPr>
              <a:t>criou peças riquíssimas sobre o imaginário popular brasileiro. Misturou gêneros típicos da Europa medieval com temas e linguagens populares do Nordeste. Sua dramaturgia traz diversas críticas sociais feitas com uma abordagem cômica, influenciada pelo circo.</a:t>
            </a:r>
          </a:p>
          <a:p>
            <a:pPr algn="ctr">
              <a:lnSpc>
                <a:spcPct val="150000"/>
              </a:lnSpc>
            </a:pPr>
            <a:endParaRPr lang="pt-BR" kern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310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O Movimento Armorial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26225" y="2478511"/>
            <a:ext cx="95328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Idealizado por Ariano Suassuna na década de 1970, este movimento visava criar uma arte erudita a partir de elementos da cultura popular. Os integrantes do movimento realizavam pesquisas sobre as tradições populares brasileiras, como a literatura de cordel, a xilogravura e a música.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44419" y="2210939"/>
            <a:ext cx="9514622" cy="4308614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9169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Uma comédia dos céus e infernos!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124992" y="2553679"/>
            <a:ext cx="96626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Os </a:t>
            </a:r>
            <a:r>
              <a:rPr lang="pt-BR" sz="2800" b="1" dirty="0">
                <a:latin typeface="RobotoBR" pitchFamily="2" charset="0"/>
              </a:rPr>
              <a:t>autos teatrais</a:t>
            </a:r>
            <a:r>
              <a:rPr lang="pt-BR" sz="2800" dirty="0">
                <a:latin typeface="RobotoBR" pitchFamily="2" charset="0"/>
              </a:rPr>
              <a:t> são textos dramatúrgicos que buscam trazer um ensinamento moral e religioso, condenando o que consideravam más formas de conduta e dando exemplos de boas ações.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832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O que fazem os atores e atrizes?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77444" y="2250278"/>
            <a:ext cx="9463548" cy="3593952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16744" y="2356467"/>
            <a:ext cx="907576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Ao assistir a uma peça de teatro ou mesmo a um filme, é possível perceber alguns elementos, como o modo de cada intérprete se deslocar no espaço; como se relaciona com os demais personagens e objetos em cena; o tom de voz; e o ritmo de seus movimentos.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4420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1042</Words>
  <Application>Microsoft Office PowerPoint</Application>
  <PresentationFormat>Widescreen</PresentationFormat>
  <Paragraphs>67</Paragraphs>
  <Slides>21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RobotoBR</vt:lpstr>
      <vt:lpstr>TrasandinaBook</vt:lpstr>
      <vt:lpstr>Tema do Office</vt:lpstr>
      <vt:lpstr>Apresentação do PowerPoint</vt:lpstr>
      <vt:lpstr> Unidade 4 – Capítulo 7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Unidade 4 – Capítulo 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346</cp:revision>
  <dcterms:created xsi:type="dcterms:W3CDTF">2019-02-19T17:58:13Z</dcterms:created>
  <dcterms:modified xsi:type="dcterms:W3CDTF">2023-06-22T18:46:14Z</dcterms:modified>
</cp:coreProperties>
</file>