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6" r:id="rId2"/>
    <p:sldId id="306" r:id="rId3"/>
    <p:sldId id="333" r:id="rId4"/>
    <p:sldId id="286" r:id="rId5"/>
    <p:sldId id="287" r:id="rId6"/>
    <p:sldId id="288" r:id="rId7"/>
    <p:sldId id="289" r:id="rId8"/>
    <p:sldId id="334" r:id="rId9"/>
    <p:sldId id="335" r:id="rId10"/>
    <p:sldId id="336" r:id="rId11"/>
    <p:sldId id="307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77" r:id="rId20"/>
    <p:sldId id="276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56"/>
            <p14:sldId id="306"/>
            <p14:sldId id="333"/>
            <p14:sldId id="286"/>
            <p14:sldId id="287"/>
            <p14:sldId id="288"/>
            <p14:sldId id="289"/>
            <p14:sldId id="334"/>
            <p14:sldId id="335"/>
            <p14:sldId id="336"/>
            <p14:sldId id="307"/>
            <p14:sldId id="270"/>
            <p14:sldId id="271"/>
            <p14:sldId id="272"/>
            <p14:sldId id="273"/>
            <p14:sldId id="274"/>
            <p14:sldId id="275"/>
            <p14:sldId id="278"/>
            <p14:sldId id="277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39" clrIdx="0"/>
  <p:cmAuthor id="2" name="Lilian Semenichin Nogueira" initials="LSN" lastIdx="18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276BB-D5F1-40A2-B753-0E11878CD400}" v="52" dt="2019-06-25T16:21:08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94" autoAdjust="0"/>
    <p:restoredTop sz="91991" autoAdjust="0"/>
  </p:normalViewPr>
  <p:slideViewPr>
    <p:cSldViewPr snapToGrid="0">
      <p:cViewPr varScale="1">
        <p:scale>
          <a:sx n="67" d="100"/>
          <a:sy n="67" d="100"/>
        </p:scale>
        <p:origin x="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4CCB9-0A8D-C346-A5FF-AD5427B1F9A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B527F-2219-5742-8C26-6ECC4DDE95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1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994F-4D76-F147-ACCC-4C122E79C46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4537-D1ED-3C48-B0BE-B7A291488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8591-F6CA-9546-9574-5A0938D1BA9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052-5A52-B445-8283-55F386AEF06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86E8-2D3F-F946-9BBA-DF1C96ADBAE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7A7B-2919-414C-91B9-364BEC85CC1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DDD2-7723-5248-B477-2A57C77E2F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EF-910A-8444-A6D5-BB0447C27A8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F574-BE73-8346-9D70-31A18C71AB1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EED5-F7C8-4948-BBE0-BB06DAF4DD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472E-837F-D748-8A6F-EE62BCC65A8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00BC-9B27-8649-AC5C-BC196842863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89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Repensando padrões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9558" y="1906155"/>
            <a:ext cx="1094550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arte pode </a:t>
            </a:r>
            <a:r>
              <a:rPr lang="pt-BR" sz="2800" b="1" dirty="0">
                <a:latin typeface="RobotoBR" pitchFamily="2" charset="0"/>
              </a:rPr>
              <a:t>questionar os padrões impostos </a:t>
            </a:r>
            <a:r>
              <a:rPr lang="pt-BR" sz="2800" dirty="0">
                <a:latin typeface="RobotoBR" pitchFamily="2" charset="0"/>
              </a:rPr>
              <a:t>pela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mídia ou pela sociedade. Assim, ela abre espaço para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que possamos </a:t>
            </a:r>
            <a:r>
              <a:rPr lang="pt-BR" sz="2800" b="1" dirty="0">
                <a:latin typeface="RobotoBR" pitchFamily="2" charset="0"/>
              </a:rPr>
              <a:t>reconhecer nossos corpos e aceitá-los</a:t>
            </a:r>
          </a:p>
          <a:p>
            <a:pPr algn="ctr">
              <a:lnSpc>
                <a:spcPct val="150000"/>
              </a:lnSpc>
            </a:pPr>
            <a:r>
              <a:rPr lang="pt-BR" sz="2800" b="1" dirty="0">
                <a:latin typeface="RobotoBR" pitchFamily="2" charset="0"/>
              </a:rPr>
              <a:t>como são</a:t>
            </a:r>
            <a:r>
              <a:rPr lang="pt-BR" sz="2800" dirty="0">
                <a:latin typeface="RobotoBR" pitchFamily="2" charset="0"/>
              </a:rPr>
              <a:t>. É necessário levar o nosso olhar para o corpo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real. Cada vez mais tem crescido o número de iniciativas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que rompem com os preconceitos e com a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rigidez dos padrões.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001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3 – Capítulo 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01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Representando o cotidiano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65640" y="2956546"/>
            <a:ext cx="9981127" cy="205138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O cotidiano é uma grande fonte de temas para a produção artística. Muitos artistas compõem suas obras com base na relação diária com o mundo e com as pessoas. </a:t>
            </a:r>
            <a:endParaRPr lang="pt-BR" kern="12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35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63948" y="2224634"/>
            <a:ext cx="108317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Um fotógrafo tem objetivos específicos quando produz uma imagem. Para alcançá-los, ele trabalha com alguns elementos.</a:t>
            </a:r>
          </a:p>
        </p:txBody>
      </p:sp>
      <p:grpSp>
        <p:nvGrpSpPr>
          <p:cNvPr id="23" name="Grupo 22"/>
          <p:cNvGrpSpPr/>
          <p:nvPr/>
        </p:nvGrpSpPr>
        <p:grpSpPr>
          <a:xfrm>
            <a:off x="772365" y="3868327"/>
            <a:ext cx="1686124" cy="1742146"/>
            <a:chOff x="658052" y="913"/>
            <a:chExt cx="2051260" cy="2051260"/>
          </a:xfrm>
          <a:scene3d>
            <a:camera prst="orthographicFront"/>
            <a:lightRig rig="flat" dir="t"/>
          </a:scene3d>
        </p:grpSpPr>
        <p:sp>
          <p:nvSpPr>
            <p:cNvPr id="24" name="Elipse 23"/>
            <p:cNvSpPr/>
            <p:nvPr/>
          </p:nvSpPr>
          <p:spPr>
            <a:xfrm>
              <a:off x="658052" y="913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5" name="Elipse 4"/>
            <p:cNvSpPr/>
            <p:nvPr/>
          </p:nvSpPr>
          <p:spPr>
            <a:xfrm>
              <a:off x="958451" y="760275"/>
              <a:ext cx="1450460" cy="9914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>
                  <a:latin typeface="RobotoBR" pitchFamily="2" charset="0"/>
                </a:rPr>
                <a:t>Cor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i="1" kern="1200" dirty="0"/>
            </a:p>
          </p:txBody>
        </p:sp>
      </p:grpSp>
      <p:grpSp>
        <p:nvGrpSpPr>
          <p:cNvPr id="35" name="Grupo 34"/>
          <p:cNvGrpSpPr/>
          <p:nvPr/>
        </p:nvGrpSpPr>
        <p:grpSpPr>
          <a:xfrm>
            <a:off x="2579427" y="3831474"/>
            <a:ext cx="1657275" cy="1765885"/>
            <a:chOff x="658052" y="913"/>
            <a:chExt cx="2051260" cy="2051260"/>
          </a:xfrm>
          <a:scene3d>
            <a:camera prst="orthographicFront"/>
            <a:lightRig rig="flat" dir="t"/>
          </a:scene3d>
        </p:grpSpPr>
        <p:sp>
          <p:nvSpPr>
            <p:cNvPr id="36" name="Elipse 35"/>
            <p:cNvSpPr/>
            <p:nvPr/>
          </p:nvSpPr>
          <p:spPr>
            <a:xfrm>
              <a:off x="658052" y="913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Elipse 4"/>
            <p:cNvSpPr/>
            <p:nvPr/>
          </p:nvSpPr>
          <p:spPr>
            <a:xfrm>
              <a:off x="808251" y="501820"/>
              <a:ext cx="1750862" cy="14504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latin typeface="RobotoBR" pitchFamily="2" charset="0"/>
                </a:rPr>
                <a:t>Textura</a:t>
              </a:r>
              <a:endParaRPr lang="pt-BR" sz="2400" kern="1200" dirty="0">
                <a:latin typeface="RobotoBR" pitchFamily="2" charset="0"/>
              </a:endParaRP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i="1" kern="1200" dirty="0"/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4380931" y="3831474"/>
            <a:ext cx="1686599" cy="1756682"/>
            <a:chOff x="658052" y="913"/>
            <a:chExt cx="2051260" cy="2051260"/>
          </a:xfrm>
          <a:scene3d>
            <a:camera prst="orthographicFront"/>
            <a:lightRig rig="flat" dir="t"/>
          </a:scene3d>
        </p:grpSpPr>
        <p:sp>
          <p:nvSpPr>
            <p:cNvPr id="39" name="Elipse 38"/>
            <p:cNvSpPr/>
            <p:nvPr/>
          </p:nvSpPr>
          <p:spPr>
            <a:xfrm>
              <a:off x="658052" y="913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0" name="Elipse 4"/>
            <p:cNvSpPr/>
            <p:nvPr/>
          </p:nvSpPr>
          <p:spPr>
            <a:xfrm>
              <a:off x="808252" y="512043"/>
              <a:ext cx="1750859" cy="14504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latin typeface="RobotoBR" pitchFamily="2" charset="0"/>
                </a:rPr>
                <a:t>Linhas</a:t>
              </a:r>
              <a:endParaRPr lang="pt-BR" sz="2400" kern="1200" dirty="0">
                <a:latin typeface="RobotoBR" pitchFamily="2" charset="0"/>
              </a:endParaRP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i="1" kern="1200" dirty="0"/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5944032" y="3831475"/>
            <a:ext cx="2176386" cy="1778998"/>
            <a:chOff x="373970" y="913"/>
            <a:chExt cx="2619423" cy="2051260"/>
          </a:xfrm>
          <a:scene3d>
            <a:camera prst="orthographicFront"/>
            <a:lightRig rig="flat" dir="t"/>
          </a:scene3d>
        </p:grpSpPr>
        <p:sp>
          <p:nvSpPr>
            <p:cNvPr id="42" name="Elipse 41"/>
            <p:cNvSpPr/>
            <p:nvPr/>
          </p:nvSpPr>
          <p:spPr>
            <a:xfrm>
              <a:off x="658052" y="913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Elipse 4"/>
            <p:cNvSpPr/>
            <p:nvPr/>
          </p:nvSpPr>
          <p:spPr>
            <a:xfrm>
              <a:off x="373970" y="542529"/>
              <a:ext cx="2619423" cy="14504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>
                  <a:latin typeface="RobotoBR" pitchFamily="2" charset="0"/>
                </a:rPr>
                <a:t>Perspectiva</a:t>
              </a:r>
              <a:endParaRPr lang="pt-BR" sz="2400" kern="1200" dirty="0">
                <a:latin typeface="RobotoBR" pitchFamily="2" charset="0"/>
              </a:endParaRP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7966523" y="3848019"/>
            <a:ext cx="1742800" cy="1768374"/>
            <a:chOff x="658052" y="913"/>
            <a:chExt cx="2051260" cy="2051260"/>
          </a:xfrm>
          <a:scene3d>
            <a:camera prst="orthographicFront"/>
            <a:lightRig rig="flat" dir="t"/>
          </a:scene3d>
        </p:grpSpPr>
        <p:sp>
          <p:nvSpPr>
            <p:cNvPr id="45" name="Elipse 44"/>
            <p:cNvSpPr/>
            <p:nvPr/>
          </p:nvSpPr>
          <p:spPr>
            <a:xfrm>
              <a:off x="658052" y="913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6" name="Elipse 4"/>
            <p:cNvSpPr/>
            <p:nvPr/>
          </p:nvSpPr>
          <p:spPr>
            <a:xfrm>
              <a:off x="958452" y="528880"/>
              <a:ext cx="1450460" cy="14504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>
                  <a:latin typeface="RobotoBR" pitchFamily="2" charset="0"/>
                </a:rPr>
                <a:t>Luz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i="1" kern="1200" dirty="0"/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9847939" y="3874251"/>
            <a:ext cx="1657124" cy="1742142"/>
            <a:chOff x="658052" y="35836"/>
            <a:chExt cx="2051260" cy="2051260"/>
          </a:xfrm>
          <a:scene3d>
            <a:camera prst="orthographicFront"/>
            <a:lightRig rig="flat" dir="t"/>
          </a:scene3d>
        </p:grpSpPr>
        <p:sp>
          <p:nvSpPr>
            <p:cNvPr id="48" name="Elipse 47"/>
            <p:cNvSpPr/>
            <p:nvPr/>
          </p:nvSpPr>
          <p:spPr>
            <a:xfrm>
              <a:off x="658052" y="35836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Elipse 4"/>
            <p:cNvSpPr/>
            <p:nvPr/>
          </p:nvSpPr>
          <p:spPr>
            <a:xfrm>
              <a:off x="808252" y="548714"/>
              <a:ext cx="1750860" cy="14504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>
                  <a:latin typeface="RobotoBR" pitchFamily="2" charset="0"/>
                </a:rPr>
                <a:t>Espaço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600" i="1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2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" name="Grupo 26"/>
          <p:cNvGrpSpPr/>
          <p:nvPr/>
        </p:nvGrpSpPr>
        <p:grpSpPr>
          <a:xfrm>
            <a:off x="1710030" y="715576"/>
            <a:ext cx="8997501" cy="1310417"/>
            <a:chOff x="2893314" y="-72545"/>
            <a:chExt cx="6320242" cy="1310417"/>
          </a:xfrm>
        </p:grpSpPr>
        <p:sp>
          <p:nvSpPr>
            <p:cNvPr id="28" name="Divisa 27"/>
            <p:cNvSpPr/>
            <p:nvPr/>
          </p:nvSpPr>
          <p:spPr>
            <a:xfrm>
              <a:off x="2893314" y="-34994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Divisa 4"/>
            <p:cNvSpPr/>
            <p:nvPr/>
          </p:nvSpPr>
          <p:spPr>
            <a:xfrm>
              <a:off x="2893314" y="-72545"/>
              <a:ext cx="614071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4800" dirty="0">
                  <a:latin typeface="RobotoBR" pitchFamily="2" charset="0"/>
                </a:rPr>
                <a:t>   </a:t>
              </a:r>
              <a:r>
                <a:rPr lang="pt-BR" sz="4000" dirty="0">
                  <a:latin typeface="RobotoBR" pitchFamily="2" charset="0"/>
                </a:rPr>
                <a:t>Alguns elementos da composição fotográfica</a:t>
              </a:r>
              <a:endParaRPr lang="pt-BR" sz="4000" kern="12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063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Quando o cotidiano se tornou tema na Arte?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78423" y="2234584"/>
            <a:ext cx="932142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Por muito tempo, a arte europeia privilegiou em suas pinturas as narrativas mitológicas, a religião, a nobreza e as cenas históricas. Somente no </a:t>
            </a:r>
            <a:r>
              <a:rPr lang="pt-BR" sz="2800" b="1" dirty="0">
                <a:latin typeface="RobotoBR" pitchFamily="2" charset="0"/>
              </a:rPr>
              <a:t>século 17</a:t>
            </a:r>
            <a:r>
              <a:rPr lang="pt-BR" sz="2800" dirty="0">
                <a:latin typeface="RobotoBR" pitchFamily="2" charset="0"/>
              </a:rPr>
              <a:t>, na Holanda, os pintores começaram a retratar algumas cenas do cotidiano em suas obras.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4489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06265" y="1686292"/>
            <a:ext cx="9745294" cy="3534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br>
              <a:rPr lang="pt-BR" sz="2800" dirty="0">
                <a:latin typeface="RobotoBR" pitchFamily="2" charset="0"/>
              </a:rPr>
            </a:br>
            <a:r>
              <a:rPr lang="pt-BR" sz="5100" dirty="0">
                <a:latin typeface="RobotoBR" pitchFamily="2" charset="0"/>
              </a:rPr>
              <a:t>No século 19, o cotidiano também foi tema recorrente nas obras de muitos artistas. Eles saíam pela cidade e pelo campo para pintar ao ar livre as cenas que observavam, buscando representar esses momentos com suas cores, luzes e personagens.</a:t>
            </a:r>
          </a:p>
          <a:p>
            <a:endParaRPr lang="pt-BR" sz="4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6835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Objetos transformados pela Arte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919688" y="2523549"/>
            <a:ext cx="103313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Qual seria a sua reação se você ganhasse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de presente o ar de Paris? No mínimo seria surpreendente.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O amigo de um artista ganhou exatamente isso.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Este artista era </a:t>
            </a:r>
            <a:r>
              <a:rPr lang="pt-BR" sz="2800" b="1" dirty="0">
                <a:latin typeface="RobotoBR" pitchFamily="2" charset="0"/>
              </a:rPr>
              <a:t>Marcel Duchamp </a:t>
            </a:r>
            <a:r>
              <a:rPr lang="pt-BR" sz="2800" dirty="0">
                <a:latin typeface="RobotoBR" pitchFamily="2" charset="0"/>
              </a:rPr>
              <a:t>(1887-1968).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60770" y="2235199"/>
            <a:ext cx="9664698" cy="332562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2813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470244" y="1745124"/>
            <a:ext cx="764530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Quando um artista pega objetos do cotidiano e lhes dá outro sentido, diferente do original, dizemos que ele está criando um </a:t>
            </a:r>
            <a:r>
              <a:rPr lang="pt-BR" sz="2800" i="1" dirty="0" err="1">
                <a:latin typeface="RobotoBR" pitchFamily="2" charset="0"/>
              </a:rPr>
              <a:t>ready-made</a:t>
            </a:r>
            <a:r>
              <a:rPr lang="pt-BR" sz="2800" dirty="0">
                <a:latin typeface="RobotoBR" pitchFamily="2" charset="0"/>
              </a:rPr>
              <a:t>. Marcel Duchamp transformou em </a:t>
            </a:r>
            <a:r>
              <a:rPr lang="pt-BR" sz="2800" i="1" dirty="0" err="1">
                <a:latin typeface="RobotoBR" pitchFamily="2" charset="0"/>
              </a:rPr>
              <a:t>ready-made</a:t>
            </a:r>
            <a:r>
              <a:rPr lang="pt-BR" sz="2800" dirty="0">
                <a:latin typeface="RobotoBR" pitchFamily="2" charset="0"/>
              </a:rPr>
              <a:t> uma ampola. Por meio da intervenção do artista, esse material passou a conter o ar de Paris, em vez de soro fisiológico.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2238233" y="862877"/>
            <a:ext cx="7997587" cy="541861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893757" y="960735"/>
            <a:ext cx="6637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Ready-made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904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Arte bruta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993580" y="2225735"/>
            <a:ext cx="9853683" cy="35583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2800" dirty="0">
                <a:latin typeface="RobotoBR" pitchFamily="2" charset="0"/>
              </a:rPr>
              <a:t>Termo criado em 1947 pelo artista francês Jean </a:t>
            </a:r>
            <a:r>
              <a:rPr lang="pt-BR" sz="2800" dirty="0" err="1">
                <a:latin typeface="RobotoBR" pitchFamily="2" charset="0"/>
              </a:rPr>
              <a:t>Dubuffet</a:t>
            </a:r>
            <a:r>
              <a:rPr lang="pt-BR" sz="2800" dirty="0">
                <a:latin typeface="RobotoBR" pitchFamily="2" charset="0"/>
              </a:rPr>
              <a:t>, que define o conceito em que artistas utilizam as próprias fontes culturais em vez das tradições ou dos contextos da História da Arte, valorizando a expressividade espontânea de muitos artistas. A produção de </a:t>
            </a:r>
            <a:r>
              <a:rPr lang="pt-BR" sz="2800" b="1" dirty="0">
                <a:latin typeface="RobotoBR" pitchFamily="2" charset="0"/>
              </a:rPr>
              <a:t>Arthur Bispo do Rosário </a:t>
            </a:r>
            <a:r>
              <a:rPr lang="pt-BR" sz="2800" dirty="0">
                <a:latin typeface="RobotoBR" pitchFamily="2" charset="0"/>
              </a:rPr>
              <a:t>está relacionada à arte bruta justamente pelo contexto em que ela surge: o período em que ele viveu na Colônia Juliano Moreira. O artista produzia conforme seus impulsos criativos.</a:t>
            </a:r>
            <a:endParaRPr lang="pt-BR" kern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338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 que dizem os objetos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528884" y="2513155"/>
            <a:ext cx="892292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Na arte contemporânea, muitos artistas se apropriam de objetos ressignificando seu uso e tranformando-o em um objeto artístico. Chamamos isso de apropriação, pois o artista se apropria de objetos para atribuir-lhes novos significados.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406055" y="2361064"/>
            <a:ext cx="9173341" cy="359316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971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3 – Capítulo 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4600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Ações exploratórias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250843" y="2226390"/>
            <a:ext cx="9708298" cy="401746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artista brasileiro </a:t>
            </a:r>
            <a:r>
              <a:rPr lang="pt-BR" sz="2800" b="1" dirty="0">
                <a:latin typeface="RobotoBR" pitchFamily="2" charset="0"/>
              </a:rPr>
              <a:t>Vik Muniz </a:t>
            </a:r>
            <a:r>
              <a:rPr lang="pt-BR" sz="2800" dirty="0">
                <a:latin typeface="RobotoBR" pitchFamily="2" charset="0"/>
              </a:rPr>
              <a:t>usa materiais diversificados, como açúcar, lixo, macarrão, chocolate derretido, entre outros, para criar novas leituras sobre imagens conhecidas pelo público. O sentido em sua obra se dá na relação entre o uso dos materiais escolhidos com a imagem pretendida para ser retratada.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688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pt-BR" sz="49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</a:br>
            <a:r>
              <a:rPr lang="pt-BR" sz="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Como representar um corpo?</a:t>
            </a:r>
          </a:p>
          <a:p>
            <a:pPr algn="ctr"/>
            <a:endParaRPr lang="pt-BR" sz="48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503" y="2243470"/>
            <a:ext cx="10477500" cy="403450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Desde a Pré-história, temos feito esculturas, desenhos, pinturas e fotografias do corpo humano. Hoje, as redes sociais borbulham de </a:t>
            </a:r>
            <a:r>
              <a:rPr lang="pt-BR" sz="2800" i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selfies</a:t>
            </a:r>
            <a:r>
              <a:rPr lang="pt-BR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e outros tipos de autorretrato. </a:t>
            </a:r>
            <a:br>
              <a:rPr lang="pt-BR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</a:br>
            <a:r>
              <a:rPr lang="pt-BR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modo como o corpo é representado está associado a questões como o afeto, o sentimento e a memória tanto da pessoa retratada quanto daquela que, por sua vez, retrata.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974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pt-BR" sz="49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</a:br>
            <a:r>
              <a:rPr lang="pt-BR" sz="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 representação da beleza na Arte</a:t>
            </a:r>
          </a:p>
          <a:p>
            <a:pPr algn="ctr"/>
            <a:endParaRPr lang="pt-BR" sz="48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Elipse 4"/>
          <p:cNvSpPr/>
          <p:nvPr/>
        </p:nvSpPr>
        <p:spPr>
          <a:xfrm>
            <a:off x="777925" y="2183640"/>
            <a:ext cx="10508776" cy="40260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r>
              <a:rPr lang="pt-BR" sz="2700" dirty="0">
                <a:latin typeface="RobotoBR" pitchFamily="2" charset="0"/>
                <a:ea typeface="Roboto" panose="02000000000000000000" pitchFamily="2" charset="0"/>
              </a:rPr>
              <a:t>O conceito de beleza foi criado pela sociedade e varia de acordo com cada contexto cultural e histórico. Até em um mesmo período histórico, a ideia de beleza pode mudar de acordo com o contexto e a intenção do artista.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80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44501"/>
            <a:ext cx="10236200" cy="1460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Mas que belo clássico!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499192" y="2513547"/>
            <a:ext cx="9234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Na história da Arte, são consideradas clássicas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as obras com certos parâmetros estéticos que remetam à cultura greco-romana dos séculos 4 a 6 a.C., no chamado período clássico.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335201" y="2235199"/>
            <a:ext cx="9664698" cy="332829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65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37235" y="1616444"/>
            <a:ext cx="1051452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pPr algn="ctr"/>
            <a:endParaRPr lang="pt-BR" sz="2800" dirty="0">
              <a:latin typeface="RobotoBR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É um desenho de </a:t>
            </a:r>
            <a:r>
              <a:rPr lang="pt-BR" sz="2800" b="1" dirty="0">
                <a:latin typeface="RobotoBR" pitchFamily="2" charset="0"/>
              </a:rPr>
              <a:t>Leonardo da Vinci</a:t>
            </a:r>
            <a:r>
              <a:rPr lang="pt-BR" sz="2800" dirty="0">
                <a:latin typeface="RobotoBR" pitchFamily="2" charset="0"/>
              </a:rPr>
              <a:t>, que retrata o corpo de um homem dentro de formas geométricas. Da Vinci usou cálculos precisos para que seus membros fossem </a:t>
            </a:r>
            <a:r>
              <a:rPr lang="pt-BR" sz="2800" b="1" dirty="0">
                <a:latin typeface="RobotoBR" pitchFamily="2" charset="0"/>
              </a:rPr>
              <a:t>proporcionais</a:t>
            </a:r>
            <a:r>
              <a:rPr lang="pt-BR" sz="2800" dirty="0">
                <a:latin typeface="RobotoBR" pitchFamily="2" charset="0"/>
              </a:rPr>
              <a:t>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Por muito tempo, essas medidas foram repetidas para a criação de imagens consideradas </a:t>
            </a:r>
            <a:r>
              <a:rPr lang="pt-BR" sz="2800" b="1" dirty="0">
                <a:latin typeface="RobotoBR" pitchFamily="2" charset="0"/>
              </a:rPr>
              <a:t>belas</a:t>
            </a:r>
            <a:r>
              <a:rPr lang="pt-BR" sz="2800" dirty="0">
                <a:latin typeface="RobotoBR" pitchFamily="2" charset="0"/>
              </a:rPr>
              <a:t>, sempre tendo como referência a </a:t>
            </a:r>
            <a:r>
              <a:rPr lang="pt-BR" sz="2800" b="1" dirty="0">
                <a:latin typeface="RobotoBR" pitchFamily="2" charset="0"/>
              </a:rPr>
              <a:t>harmonia</a:t>
            </a:r>
            <a:r>
              <a:rPr lang="pt-BR" sz="2800" dirty="0">
                <a:latin typeface="RobotoBR" pitchFamily="2" charset="0"/>
              </a:rPr>
              <a:t> e o </a:t>
            </a:r>
            <a:r>
              <a:rPr lang="pt-BR" sz="2800" b="1" dirty="0">
                <a:latin typeface="RobotoBR" pitchFamily="2" charset="0"/>
              </a:rPr>
              <a:t>equilíbrio </a:t>
            </a:r>
            <a:r>
              <a:rPr lang="pt-BR" sz="2800" dirty="0">
                <a:latin typeface="RobotoBR" pitchFamily="2" charset="0"/>
              </a:rPr>
              <a:t>das formas.  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002595" y="947587"/>
            <a:ext cx="8432409" cy="1310417"/>
            <a:chOff x="2893314" y="-72545"/>
            <a:chExt cx="6320242" cy="1310417"/>
          </a:xfrm>
        </p:grpSpPr>
        <p:sp>
          <p:nvSpPr>
            <p:cNvPr id="6" name="Divisa 5"/>
            <p:cNvSpPr/>
            <p:nvPr/>
          </p:nvSpPr>
          <p:spPr>
            <a:xfrm>
              <a:off x="2893314" y="-34994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Divisa 4"/>
            <p:cNvSpPr/>
            <p:nvPr/>
          </p:nvSpPr>
          <p:spPr>
            <a:xfrm>
              <a:off x="2893314" y="-72545"/>
              <a:ext cx="614071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4800" dirty="0">
                  <a:latin typeface="RobotoBR" pitchFamily="2" charset="0"/>
                </a:rPr>
                <a:t>   O homem vitruviano </a:t>
              </a:r>
              <a:endParaRPr lang="pt-BR" sz="4800" kern="12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434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O nu na Arte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378440" y="2246864"/>
            <a:ext cx="9402979" cy="27291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A nudez é um dos temas mais recorrentes na história da Arte. Ela está presente nas mais diversas culturas, assumindo significados e propósitos diferentes, conforme a época e o lugar. </a:t>
            </a:r>
            <a:endParaRPr lang="pt-BR" kern="12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96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Mais que real, hiper-real!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01981" y="2235199"/>
            <a:ext cx="10025806" cy="332829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69439" y="2236242"/>
            <a:ext cx="938008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hiper-realismo é uma tendência das Artes visuais, que retrata figuras com minuciosa técnica e extrema atenção aos detalhes. A fotografia costuma ser usada como referência pelos artistas para alcançar o máximo de realismo em suas representações.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54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CCA4F699-E3E4-4167-A92A-844D3666CE5E}"/>
              </a:ext>
            </a:extLst>
          </p:cNvPr>
          <p:cNvSpPr txBox="1">
            <a:spLocks/>
          </p:cNvSpPr>
          <p:nvPr/>
        </p:nvSpPr>
        <p:spPr>
          <a:xfrm>
            <a:off x="1250843" y="501076"/>
            <a:ext cx="9708298" cy="14642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  <a:ea typeface="Roboto" panose="02000000000000000000" pitchFamily="2" charset="0"/>
              </a:rPr>
              <a:t>A caricatura: estilizar com humor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28711" y="2898259"/>
            <a:ext cx="45310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latin typeface="RobotoBR" pitchFamily="2" charset="0"/>
              </a:rPr>
              <a:t>O humor da caricatura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5359768" y="2557064"/>
            <a:ext cx="5626668" cy="2467501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RobotoBR" pitchFamily="2" charset="0"/>
                <a:ea typeface="Roboto" panose="02000000000000000000" pitchFamily="2" charset="0"/>
              </a:rPr>
              <a:t>A palavra </a:t>
            </a:r>
            <a:r>
              <a:rPr lang="pt-BR" b="1" dirty="0">
                <a:latin typeface="RobotoBR" pitchFamily="2" charset="0"/>
                <a:ea typeface="Roboto" panose="02000000000000000000" pitchFamily="2" charset="0"/>
              </a:rPr>
              <a:t>caricatura</a:t>
            </a:r>
            <a:r>
              <a:rPr lang="pt-BR" dirty="0">
                <a:latin typeface="RobotoBR" pitchFamily="2" charset="0"/>
                <a:ea typeface="Roboto" panose="02000000000000000000" pitchFamily="2" charset="0"/>
              </a:rPr>
              <a:t> vem de </a:t>
            </a:r>
            <a:r>
              <a:rPr lang="pt-BR" i="1" dirty="0" err="1">
                <a:latin typeface="RobotoBR" pitchFamily="2" charset="0"/>
                <a:ea typeface="Roboto" panose="02000000000000000000" pitchFamily="2" charset="0"/>
              </a:rPr>
              <a:t>caricare</a:t>
            </a:r>
            <a:r>
              <a:rPr lang="pt-BR" dirty="0">
                <a:latin typeface="RobotoBR" pitchFamily="2" charset="0"/>
                <a:ea typeface="Roboto" panose="02000000000000000000" pitchFamily="2" charset="0"/>
              </a:rPr>
              <a:t>, termo italiano para “carregar”, aumentar algo em proporção. Esse trabalho com as proporções gera um efeito cômico e nos leva a refletir sobre a sociedade em que vivemos.</a:t>
            </a:r>
          </a:p>
        </p:txBody>
      </p:sp>
    </p:spTree>
    <p:extLst>
      <p:ext uri="{BB962C8B-B14F-4D97-AF65-F5344CB8AC3E}">
        <p14:creationId xmlns:p14="http://schemas.microsoft.com/office/powerpoint/2010/main" val="826328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901</Words>
  <Application>Microsoft Office PowerPoint</Application>
  <PresentationFormat>Widescreen</PresentationFormat>
  <Paragraphs>70</Paragraphs>
  <Slides>20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3 – Capítulo 5</vt:lpstr>
      <vt:lpstr>Desde a Pré-história, temos feito esculturas, desenhos, pinturas e fotografias do corpo humano. Hoje, as redes sociais borbulham de selfies e outros tipos de autorretrato.  O modo como o corpo é representado está associado a questões como o afeto, o sentimento e a memória tanto da pessoa retratada quanto daquela que, por sua vez, retrata.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3 – Capítulo 6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346</cp:revision>
  <dcterms:created xsi:type="dcterms:W3CDTF">2019-02-19T17:58:13Z</dcterms:created>
  <dcterms:modified xsi:type="dcterms:W3CDTF">2023-06-22T18:45:45Z</dcterms:modified>
</cp:coreProperties>
</file>