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356" r:id="rId2"/>
    <p:sldId id="304" r:id="rId3"/>
    <p:sldId id="315" r:id="rId4"/>
    <p:sldId id="362" r:id="rId5"/>
    <p:sldId id="316" r:id="rId6"/>
    <p:sldId id="363" r:id="rId7"/>
    <p:sldId id="364" r:id="rId8"/>
    <p:sldId id="319" r:id="rId9"/>
    <p:sldId id="320" r:id="rId10"/>
    <p:sldId id="321" r:id="rId11"/>
    <p:sldId id="322" r:id="rId12"/>
    <p:sldId id="323" r:id="rId13"/>
    <p:sldId id="305" r:id="rId14"/>
    <p:sldId id="324" r:id="rId15"/>
    <p:sldId id="325" r:id="rId16"/>
    <p:sldId id="326" r:id="rId17"/>
    <p:sldId id="327" r:id="rId18"/>
    <p:sldId id="328" r:id="rId19"/>
    <p:sldId id="329" r:id="rId20"/>
    <p:sldId id="330" r:id="rId21"/>
    <p:sldId id="331" r:id="rId22"/>
    <p:sldId id="332" r:id="rId2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Padrão" id="{6D415F2F-E44C-4E87-8208-9D1033952003}">
          <p14:sldIdLst>
            <p14:sldId id="356"/>
            <p14:sldId id="304"/>
            <p14:sldId id="315"/>
            <p14:sldId id="362"/>
            <p14:sldId id="316"/>
            <p14:sldId id="363"/>
            <p14:sldId id="364"/>
            <p14:sldId id="319"/>
            <p14:sldId id="320"/>
            <p14:sldId id="321"/>
            <p14:sldId id="322"/>
            <p14:sldId id="323"/>
            <p14:sldId id="305"/>
            <p14:sldId id="324"/>
            <p14:sldId id="325"/>
            <p14:sldId id="326"/>
            <p14:sldId id="327"/>
            <p14:sldId id="328"/>
            <p14:sldId id="329"/>
            <p14:sldId id="330"/>
            <p14:sldId id="331"/>
            <p14:sldId id="33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visão" initials="R" lastIdx="39" clrIdx="0"/>
  <p:cmAuthor id="2" name="Lilian Semenichin Nogueira" initials="LSN" lastIdx="18" clrIdx="1"/>
  <p:cmAuthor id="3" name="Marcia Takeuchi"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12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7276BB-D5F1-40A2-B753-0E11878CD400}" v="52" dt="2019-06-25T16:21:08.2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794" autoAdjust="0"/>
    <p:restoredTop sz="91991" autoAdjust="0"/>
  </p:normalViewPr>
  <p:slideViewPr>
    <p:cSldViewPr snapToGrid="0">
      <p:cViewPr varScale="1">
        <p:scale>
          <a:sx n="67" d="100"/>
          <a:sy n="67" d="100"/>
        </p:scale>
        <p:origin x="336"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8B4360-0A65-4628-977C-BDFEF123BB1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t-BR"/>
        </a:p>
      </dgm:t>
    </dgm:pt>
    <dgm:pt modelId="{65208B8E-DB26-4273-A987-ED62E51CAEC0}">
      <dgm:prSet phldrT="[Texto]" custT="1"/>
      <dgm:spPr/>
      <dgm:t>
        <a:bodyPr/>
        <a:lstStyle/>
        <a:p>
          <a:r>
            <a:rPr lang="pt-BR" sz="1700" b="1" dirty="0">
              <a:latin typeface="RobotoBR" pitchFamily="2" charset="0"/>
            </a:rPr>
            <a:t>Idiofones</a:t>
          </a:r>
        </a:p>
      </dgm:t>
    </dgm:pt>
    <dgm:pt modelId="{459D521C-6DA3-4301-ACCF-340EF56CD50D}" type="parTrans" cxnId="{15BDFBE3-D45F-429E-A6A5-25D4D175F5DD}">
      <dgm:prSet/>
      <dgm:spPr/>
      <dgm:t>
        <a:bodyPr/>
        <a:lstStyle/>
        <a:p>
          <a:endParaRPr lang="pt-BR"/>
        </a:p>
      </dgm:t>
    </dgm:pt>
    <dgm:pt modelId="{C0ADF3A3-2593-4E13-B5DC-2FDAD47D8994}" type="sibTrans" cxnId="{15BDFBE3-D45F-429E-A6A5-25D4D175F5DD}">
      <dgm:prSet/>
      <dgm:spPr/>
      <dgm:t>
        <a:bodyPr/>
        <a:lstStyle/>
        <a:p>
          <a:endParaRPr lang="pt-BR"/>
        </a:p>
      </dgm:t>
    </dgm:pt>
    <dgm:pt modelId="{02A4B0C9-F750-4056-B90A-D80E81B543A3}">
      <dgm:prSet phldrT="[Texto]" custT="1"/>
      <dgm:spPr/>
      <dgm:t>
        <a:bodyPr/>
        <a:lstStyle/>
        <a:p>
          <a:r>
            <a:rPr lang="pt-BR" sz="1700" dirty="0">
              <a:latin typeface="RobotoBR" pitchFamily="2" charset="0"/>
            </a:rPr>
            <a:t>Produzem som por meio de vibração dos próprios corpos. Exemplo: reco-reco.</a:t>
          </a:r>
        </a:p>
      </dgm:t>
    </dgm:pt>
    <dgm:pt modelId="{E00FEF0D-88D8-453F-A545-EAF50291A398}" type="parTrans" cxnId="{72C60F01-F8AD-4F04-B06D-E9A802A309E9}">
      <dgm:prSet/>
      <dgm:spPr/>
      <dgm:t>
        <a:bodyPr/>
        <a:lstStyle/>
        <a:p>
          <a:endParaRPr lang="pt-BR"/>
        </a:p>
      </dgm:t>
    </dgm:pt>
    <dgm:pt modelId="{AA8EA8CE-7CB0-4E84-AD7E-345491B2DC69}" type="sibTrans" cxnId="{72C60F01-F8AD-4F04-B06D-E9A802A309E9}">
      <dgm:prSet/>
      <dgm:spPr/>
      <dgm:t>
        <a:bodyPr/>
        <a:lstStyle/>
        <a:p>
          <a:endParaRPr lang="pt-BR"/>
        </a:p>
      </dgm:t>
    </dgm:pt>
    <dgm:pt modelId="{DE552E40-AB50-43C7-8047-DA0F76DA6C5D}">
      <dgm:prSet phldrT="[Texto]" custT="1"/>
      <dgm:spPr/>
      <dgm:t>
        <a:bodyPr/>
        <a:lstStyle/>
        <a:p>
          <a:r>
            <a:rPr lang="pt-BR" sz="1700" b="1" dirty="0">
              <a:latin typeface="RobotoBR" pitchFamily="2" charset="0"/>
            </a:rPr>
            <a:t>Cordofones</a:t>
          </a:r>
          <a:r>
            <a:rPr lang="pt-BR" sz="1700" dirty="0">
              <a:latin typeface="RobotoBR" pitchFamily="2" charset="0"/>
            </a:rPr>
            <a:t> </a:t>
          </a:r>
        </a:p>
      </dgm:t>
    </dgm:pt>
    <dgm:pt modelId="{99C26AF8-1511-4911-BDAB-E4B5B5F6196C}" type="parTrans" cxnId="{88084DFA-0E83-4639-9B7E-5CFFD5E48AD8}">
      <dgm:prSet/>
      <dgm:spPr/>
      <dgm:t>
        <a:bodyPr/>
        <a:lstStyle/>
        <a:p>
          <a:endParaRPr lang="pt-BR"/>
        </a:p>
      </dgm:t>
    </dgm:pt>
    <dgm:pt modelId="{2A1D08D4-8FE5-4A76-BB19-FCB0B595CCA8}" type="sibTrans" cxnId="{88084DFA-0E83-4639-9B7E-5CFFD5E48AD8}">
      <dgm:prSet/>
      <dgm:spPr/>
      <dgm:t>
        <a:bodyPr/>
        <a:lstStyle/>
        <a:p>
          <a:endParaRPr lang="pt-BR"/>
        </a:p>
      </dgm:t>
    </dgm:pt>
    <dgm:pt modelId="{D28AB46C-0E93-44AA-9C7B-65F7C1AAD72D}">
      <dgm:prSet phldrT="[Texto]" custT="1"/>
      <dgm:spPr/>
      <dgm:t>
        <a:bodyPr/>
        <a:lstStyle/>
        <a:p>
          <a:r>
            <a:rPr lang="pt-BR" sz="1700" dirty="0">
              <a:latin typeface="RobotoBR" pitchFamily="2" charset="0"/>
            </a:rPr>
            <a:t>O som é gerado pela vibração de uma ou várias cordas. Exemplo: violão.</a:t>
          </a:r>
        </a:p>
      </dgm:t>
    </dgm:pt>
    <dgm:pt modelId="{6AC2ACEF-2970-47EF-A30C-DC726C54ABAB}" type="parTrans" cxnId="{BDB3B9F3-E8CE-4B43-AFEF-AEF275090F7D}">
      <dgm:prSet/>
      <dgm:spPr/>
      <dgm:t>
        <a:bodyPr/>
        <a:lstStyle/>
        <a:p>
          <a:endParaRPr lang="pt-BR"/>
        </a:p>
      </dgm:t>
    </dgm:pt>
    <dgm:pt modelId="{90FD011A-D178-44EE-B4D1-4E34AB06205D}" type="sibTrans" cxnId="{BDB3B9F3-E8CE-4B43-AFEF-AEF275090F7D}">
      <dgm:prSet/>
      <dgm:spPr/>
      <dgm:t>
        <a:bodyPr/>
        <a:lstStyle/>
        <a:p>
          <a:endParaRPr lang="pt-BR"/>
        </a:p>
      </dgm:t>
    </dgm:pt>
    <dgm:pt modelId="{AA8F1F05-3627-4491-A2F7-849B68EDD85D}">
      <dgm:prSet phldrT="[Texto]" custT="1"/>
      <dgm:spPr/>
      <dgm:t>
        <a:bodyPr/>
        <a:lstStyle/>
        <a:p>
          <a:r>
            <a:rPr lang="pt-BR" sz="1700" b="1" dirty="0">
              <a:latin typeface="RobotoBR" pitchFamily="2" charset="0"/>
            </a:rPr>
            <a:t>Aerofones</a:t>
          </a:r>
        </a:p>
      </dgm:t>
    </dgm:pt>
    <dgm:pt modelId="{C5B2CCA5-7193-4999-B11B-2105DB8921F1}" type="parTrans" cxnId="{B37E64F7-75F7-4E23-8EF7-B102022A39CD}">
      <dgm:prSet/>
      <dgm:spPr/>
      <dgm:t>
        <a:bodyPr/>
        <a:lstStyle/>
        <a:p>
          <a:endParaRPr lang="pt-BR"/>
        </a:p>
      </dgm:t>
    </dgm:pt>
    <dgm:pt modelId="{F872F4CD-55C3-457C-8884-133DC0F0DFBA}" type="sibTrans" cxnId="{B37E64F7-75F7-4E23-8EF7-B102022A39CD}">
      <dgm:prSet/>
      <dgm:spPr/>
      <dgm:t>
        <a:bodyPr/>
        <a:lstStyle/>
        <a:p>
          <a:endParaRPr lang="pt-BR"/>
        </a:p>
      </dgm:t>
    </dgm:pt>
    <dgm:pt modelId="{B684C30E-67ED-4B62-A060-DB672C257927}">
      <dgm:prSet phldrT="[Texto]" custT="1"/>
      <dgm:spPr/>
      <dgm:t>
        <a:bodyPr/>
        <a:lstStyle/>
        <a:p>
          <a:r>
            <a:rPr lang="pt-BR" sz="1700" dirty="0">
              <a:latin typeface="RobotoBR" pitchFamily="2" charset="0"/>
            </a:rPr>
            <a:t>O som é produzido por uma corrente de ar em seu interior.  Exemplo: trompete.</a:t>
          </a:r>
        </a:p>
      </dgm:t>
    </dgm:pt>
    <dgm:pt modelId="{7516BFB5-D281-4449-9B39-707875B3ADB3}" type="parTrans" cxnId="{8A584034-E411-41AF-B9CE-ED7201CCEC8C}">
      <dgm:prSet/>
      <dgm:spPr/>
      <dgm:t>
        <a:bodyPr/>
        <a:lstStyle/>
        <a:p>
          <a:endParaRPr lang="pt-BR"/>
        </a:p>
      </dgm:t>
    </dgm:pt>
    <dgm:pt modelId="{F29CB87E-CF57-4B81-8EF6-62A9CC87BF42}" type="sibTrans" cxnId="{8A584034-E411-41AF-B9CE-ED7201CCEC8C}">
      <dgm:prSet/>
      <dgm:spPr/>
      <dgm:t>
        <a:bodyPr/>
        <a:lstStyle/>
        <a:p>
          <a:endParaRPr lang="pt-BR"/>
        </a:p>
      </dgm:t>
    </dgm:pt>
    <dgm:pt modelId="{D0594C50-2B19-4BEC-8276-817C40DA77A2}">
      <dgm:prSet phldrT="[Texto]" custT="1"/>
      <dgm:spPr/>
      <dgm:t>
        <a:bodyPr/>
        <a:lstStyle/>
        <a:p>
          <a:r>
            <a:rPr lang="pt-BR" sz="1700" b="1" dirty="0">
              <a:latin typeface="RobotoBR" pitchFamily="2" charset="0"/>
            </a:rPr>
            <a:t>Membranofones</a:t>
          </a:r>
        </a:p>
      </dgm:t>
    </dgm:pt>
    <dgm:pt modelId="{899948E8-8E05-4321-89DD-FC1C8DD639A5}" type="parTrans" cxnId="{B17CEA87-50F7-49A7-83DF-1DA80737FE73}">
      <dgm:prSet/>
      <dgm:spPr/>
      <dgm:t>
        <a:bodyPr/>
        <a:lstStyle/>
        <a:p>
          <a:endParaRPr lang="pt-BR"/>
        </a:p>
      </dgm:t>
    </dgm:pt>
    <dgm:pt modelId="{0DF51644-158C-4FA2-822F-4CC1704C3B02}" type="sibTrans" cxnId="{B17CEA87-50F7-49A7-83DF-1DA80737FE73}">
      <dgm:prSet/>
      <dgm:spPr/>
      <dgm:t>
        <a:bodyPr/>
        <a:lstStyle/>
        <a:p>
          <a:endParaRPr lang="pt-BR"/>
        </a:p>
      </dgm:t>
    </dgm:pt>
    <dgm:pt modelId="{14ED6820-0885-4371-917A-A30B5A77E456}">
      <dgm:prSet phldrT="[Texto]" custT="1"/>
      <dgm:spPr/>
      <dgm:t>
        <a:bodyPr/>
        <a:lstStyle/>
        <a:p>
          <a:r>
            <a:rPr lang="pt-BR" sz="1700" dirty="0">
              <a:latin typeface="RobotoBR" pitchFamily="2" charset="0"/>
            </a:rPr>
            <a:t>Produzem o som pela vibração de uma pele, ou membrana, que é esticada sobre uma caixa de ressonância. Exemplo: surdo. </a:t>
          </a:r>
        </a:p>
      </dgm:t>
    </dgm:pt>
    <dgm:pt modelId="{57EA7B11-DAF6-443E-82EF-E89206E257D2}" type="parTrans" cxnId="{76F6232C-5150-47A3-9D3A-167AEB54186F}">
      <dgm:prSet/>
      <dgm:spPr/>
      <dgm:t>
        <a:bodyPr/>
        <a:lstStyle/>
        <a:p>
          <a:endParaRPr lang="pt-BR"/>
        </a:p>
      </dgm:t>
    </dgm:pt>
    <dgm:pt modelId="{F0EDED9D-FA86-41DA-A3B8-E77A9BA169A3}" type="sibTrans" cxnId="{76F6232C-5150-47A3-9D3A-167AEB54186F}">
      <dgm:prSet/>
      <dgm:spPr/>
      <dgm:t>
        <a:bodyPr/>
        <a:lstStyle/>
        <a:p>
          <a:endParaRPr lang="pt-BR"/>
        </a:p>
      </dgm:t>
    </dgm:pt>
    <dgm:pt modelId="{2E70C7E8-8CAB-4625-9022-821C5B1B4507}" type="pres">
      <dgm:prSet presAssocID="{E28B4360-0A65-4628-977C-BDFEF123BB10}" presName="Name0" presStyleCnt="0">
        <dgm:presLayoutVars>
          <dgm:chPref val="3"/>
          <dgm:dir/>
          <dgm:animLvl val="lvl"/>
          <dgm:resizeHandles/>
        </dgm:presLayoutVars>
      </dgm:prSet>
      <dgm:spPr/>
    </dgm:pt>
    <dgm:pt modelId="{8E0D6028-3E9F-4754-B4FD-BE9AE33817DD}" type="pres">
      <dgm:prSet presAssocID="{65208B8E-DB26-4273-A987-ED62E51CAEC0}" presName="horFlow" presStyleCnt="0"/>
      <dgm:spPr/>
    </dgm:pt>
    <dgm:pt modelId="{14FDED88-6AE2-4147-A4A9-D5674DC643C9}" type="pres">
      <dgm:prSet presAssocID="{65208B8E-DB26-4273-A987-ED62E51CAEC0}" presName="bigChev" presStyleLbl="node1" presStyleIdx="0" presStyleCnt="4" custScaleX="123686"/>
      <dgm:spPr/>
    </dgm:pt>
    <dgm:pt modelId="{BAD3BD89-4A35-43EF-8A34-C3371A365DB2}" type="pres">
      <dgm:prSet presAssocID="{E00FEF0D-88D8-453F-A545-EAF50291A398}" presName="parTrans" presStyleCnt="0"/>
      <dgm:spPr/>
    </dgm:pt>
    <dgm:pt modelId="{2327B329-7F64-4990-A321-AA018DC722A5}" type="pres">
      <dgm:prSet presAssocID="{02A4B0C9-F750-4056-B90A-D80E81B543A3}" presName="node" presStyleLbl="alignAccFollowNode1" presStyleIdx="0" presStyleCnt="4" custScaleX="259866" custScaleY="115766" custLinFactNeighborX="42690">
        <dgm:presLayoutVars>
          <dgm:bulletEnabled val="1"/>
        </dgm:presLayoutVars>
      </dgm:prSet>
      <dgm:spPr/>
    </dgm:pt>
    <dgm:pt modelId="{F15DA847-2826-4D88-A6A6-9C1C343472C5}" type="pres">
      <dgm:prSet presAssocID="{65208B8E-DB26-4273-A987-ED62E51CAEC0}" presName="vSp" presStyleCnt="0"/>
      <dgm:spPr/>
    </dgm:pt>
    <dgm:pt modelId="{97C460AC-FDA7-41C6-9A74-FD1C85359A2D}" type="pres">
      <dgm:prSet presAssocID="{D0594C50-2B19-4BEC-8276-817C40DA77A2}" presName="horFlow" presStyleCnt="0"/>
      <dgm:spPr/>
    </dgm:pt>
    <dgm:pt modelId="{7F084441-2B72-474F-BE22-109A0BFD1531}" type="pres">
      <dgm:prSet presAssocID="{D0594C50-2B19-4BEC-8276-817C40DA77A2}" presName="bigChev" presStyleLbl="node1" presStyleIdx="1" presStyleCnt="4" custScaleX="123606" custLinFactNeighborX="12803" custLinFactNeighborY="-1387"/>
      <dgm:spPr/>
    </dgm:pt>
    <dgm:pt modelId="{74CEA28B-8D5A-412E-BEDC-6A1EEEC4C273}" type="pres">
      <dgm:prSet presAssocID="{57EA7B11-DAF6-443E-82EF-E89206E257D2}" presName="parTrans" presStyleCnt="0"/>
      <dgm:spPr/>
    </dgm:pt>
    <dgm:pt modelId="{B18C622C-0E7B-433D-B99D-4F5ECE00218E}" type="pres">
      <dgm:prSet presAssocID="{14ED6820-0885-4371-917A-A30B5A77E456}" presName="node" presStyleLbl="alignAccFollowNode1" presStyleIdx="1" presStyleCnt="4" custScaleX="250874" custScaleY="115835" custLinFactNeighborX="72570" custLinFactNeighborY="-5016">
        <dgm:presLayoutVars>
          <dgm:bulletEnabled val="1"/>
        </dgm:presLayoutVars>
      </dgm:prSet>
      <dgm:spPr/>
    </dgm:pt>
    <dgm:pt modelId="{CC34AD14-D8C1-4E8C-99A8-163B002F34C5}" type="pres">
      <dgm:prSet presAssocID="{D0594C50-2B19-4BEC-8276-817C40DA77A2}" presName="vSp" presStyleCnt="0"/>
      <dgm:spPr/>
    </dgm:pt>
    <dgm:pt modelId="{681B40DD-66C3-4882-A0E0-9AA1329B01CD}" type="pres">
      <dgm:prSet presAssocID="{DE552E40-AB50-43C7-8047-DA0F76DA6C5D}" presName="horFlow" presStyleCnt="0"/>
      <dgm:spPr/>
    </dgm:pt>
    <dgm:pt modelId="{F53CF57D-64B8-40BC-9C6D-1515B5D47582}" type="pres">
      <dgm:prSet presAssocID="{DE552E40-AB50-43C7-8047-DA0F76DA6C5D}" presName="bigChev" presStyleLbl="node1" presStyleIdx="2" presStyleCnt="4" custScaleX="123686" custLinFactNeighborX="25614" custLinFactNeighborY="-2774"/>
      <dgm:spPr/>
    </dgm:pt>
    <dgm:pt modelId="{DE8E665D-6AD4-404B-AE99-FB3B8B51531C}" type="pres">
      <dgm:prSet presAssocID="{6AC2ACEF-2970-47EF-A30C-DC726C54ABAB}" presName="parTrans" presStyleCnt="0"/>
      <dgm:spPr/>
    </dgm:pt>
    <dgm:pt modelId="{CB183F8D-08AC-45C9-A510-DCE4544D2ED1}" type="pres">
      <dgm:prSet presAssocID="{D28AB46C-0E93-44AA-9C7B-65F7C1AAD72D}" presName="node" presStyleLbl="alignAccFollowNode1" presStyleIdx="2" presStyleCnt="4" custScaleX="261676" custScaleY="115835" custLinFactNeighborX="85370" custLinFactNeighborY="-6686">
        <dgm:presLayoutVars>
          <dgm:bulletEnabled val="1"/>
        </dgm:presLayoutVars>
      </dgm:prSet>
      <dgm:spPr/>
    </dgm:pt>
    <dgm:pt modelId="{C9C3F6AF-6D52-4D73-8543-28D2FC19AA27}" type="pres">
      <dgm:prSet presAssocID="{DE552E40-AB50-43C7-8047-DA0F76DA6C5D}" presName="vSp" presStyleCnt="0"/>
      <dgm:spPr/>
    </dgm:pt>
    <dgm:pt modelId="{AFC2D441-BEDB-4EEF-8B5B-D8380F2DE2AE}" type="pres">
      <dgm:prSet presAssocID="{AA8F1F05-3627-4491-A2F7-849B68EDD85D}" presName="horFlow" presStyleCnt="0"/>
      <dgm:spPr/>
    </dgm:pt>
    <dgm:pt modelId="{72008B27-640E-4742-B6AB-C334CCED4A81}" type="pres">
      <dgm:prSet presAssocID="{AA8F1F05-3627-4491-A2F7-849B68EDD85D}" presName="bigChev" presStyleLbl="node1" presStyleIdx="3" presStyleCnt="4" custScaleX="123686" custLinFactNeighborX="34152"/>
      <dgm:spPr/>
    </dgm:pt>
    <dgm:pt modelId="{F0FF2C10-C85A-4E09-8464-D212E37FADDE}" type="pres">
      <dgm:prSet presAssocID="{7516BFB5-D281-4449-9B39-707875B3ADB3}" presName="parTrans" presStyleCnt="0"/>
      <dgm:spPr/>
    </dgm:pt>
    <dgm:pt modelId="{37709C72-62EF-4B4C-B5DA-3DD420C35514}" type="pres">
      <dgm:prSet presAssocID="{B684C30E-67ED-4B62-A060-DB672C257927}" presName="node" presStyleLbl="alignAccFollowNode1" presStyleIdx="3" presStyleCnt="4" custScaleX="265296" custScaleY="115835" custLinFactNeighborX="93901" custLinFactNeighborY="-1675">
        <dgm:presLayoutVars>
          <dgm:bulletEnabled val="1"/>
        </dgm:presLayoutVars>
      </dgm:prSet>
      <dgm:spPr/>
    </dgm:pt>
  </dgm:ptLst>
  <dgm:cxnLst>
    <dgm:cxn modelId="{72C60F01-F8AD-4F04-B06D-E9A802A309E9}" srcId="{65208B8E-DB26-4273-A987-ED62E51CAEC0}" destId="{02A4B0C9-F750-4056-B90A-D80E81B543A3}" srcOrd="0" destOrd="0" parTransId="{E00FEF0D-88D8-453F-A545-EAF50291A398}" sibTransId="{AA8EA8CE-7CB0-4E84-AD7E-345491B2DC69}"/>
    <dgm:cxn modelId="{869D812A-B102-4B30-93DC-9BE874361143}" type="presOf" srcId="{B684C30E-67ED-4B62-A060-DB672C257927}" destId="{37709C72-62EF-4B4C-B5DA-3DD420C35514}" srcOrd="0" destOrd="0" presId="urn:microsoft.com/office/officeart/2005/8/layout/lProcess3"/>
    <dgm:cxn modelId="{76F6232C-5150-47A3-9D3A-167AEB54186F}" srcId="{D0594C50-2B19-4BEC-8276-817C40DA77A2}" destId="{14ED6820-0885-4371-917A-A30B5A77E456}" srcOrd="0" destOrd="0" parTransId="{57EA7B11-DAF6-443E-82EF-E89206E257D2}" sibTransId="{F0EDED9D-FA86-41DA-A3B8-E77A9BA169A3}"/>
    <dgm:cxn modelId="{8A584034-E411-41AF-B9CE-ED7201CCEC8C}" srcId="{AA8F1F05-3627-4491-A2F7-849B68EDD85D}" destId="{B684C30E-67ED-4B62-A060-DB672C257927}" srcOrd="0" destOrd="0" parTransId="{7516BFB5-D281-4449-9B39-707875B3ADB3}" sibTransId="{F29CB87E-CF57-4B81-8EF6-62A9CC87BF42}"/>
    <dgm:cxn modelId="{A464E837-0571-4253-87CA-6C701E8949E3}" type="presOf" srcId="{D0594C50-2B19-4BEC-8276-817C40DA77A2}" destId="{7F084441-2B72-474F-BE22-109A0BFD1531}" srcOrd="0" destOrd="0" presId="urn:microsoft.com/office/officeart/2005/8/layout/lProcess3"/>
    <dgm:cxn modelId="{02633155-57AE-40BB-A313-5DBF484FF599}" type="presOf" srcId="{DE552E40-AB50-43C7-8047-DA0F76DA6C5D}" destId="{F53CF57D-64B8-40BC-9C6D-1515B5D47582}" srcOrd="0" destOrd="0" presId="urn:microsoft.com/office/officeart/2005/8/layout/lProcess3"/>
    <dgm:cxn modelId="{5485107D-587D-4E81-9143-5B4371CE81B1}" type="presOf" srcId="{02A4B0C9-F750-4056-B90A-D80E81B543A3}" destId="{2327B329-7F64-4990-A321-AA018DC722A5}" srcOrd="0" destOrd="0" presId="urn:microsoft.com/office/officeart/2005/8/layout/lProcess3"/>
    <dgm:cxn modelId="{C779FF7F-8CFC-431F-A7AB-31BB9DE693D8}" type="presOf" srcId="{14ED6820-0885-4371-917A-A30B5A77E456}" destId="{B18C622C-0E7B-433D-B99D-4F5ECE00218E}" srcOrd="0" destOrd="0" presId="urn:microsoft.com/office/officeart/2005/8/layout/lProcess3"/>
    <dgm:cxn modelId="{382FE480-5D3B-4E9A-9E7C-9C099B3FD1BC}" type="presOf" srcId="{D28AB46C-0E93-44AA-9C7B-65F7C1AAD72D}" destId="{CB183F8D-08AC-45C9-A510-DCE4544D2ED1}" srcOrd="0" destOrd="0" presId="urn:microsoft.com/office/officeart/2005/8/layout/lProcess3"/>
    <dgm:cxn modelId="{B17CEA87-50F7-49A7-83DF-1DA80737FE73}" srcId="{E28B4360-0A65-4628-977C-BDFEF123BB10}" destId="{D0594C50-2B19-4BEC-8276-817C40DA77A2}" srcOrd="1" destOrd="0" parTransId="{899948E8-8E05-4321-89DD-FC1C8DD639A5}" sibTransId="{0DF51644-158C-4FA2-822F-4CC1704C3B02}"/>
    <dgm:cxn modelId="{FA91E7A0-9BEE-4773-8664-194B9477EC39}" type="presOf" srcId="{65208B8E-DB26-4273-A987-ED62E51CAEC0}" destId="{14FDED88-6AE2-4147-A4A9-D5674DC643C9}" srcOrd="0" destOrd="0" presId="urn:microsoft.com/office/officeart/2005/8/layout/lProcess3"/>
    <dgm:cxn modelId="{B19625BE-5F0A-470D-8DC7-B46E9F5A2CBE}" type="presOf" srcId="{AA8F1F05-3627-4491-A2F7-849B68EDD85D}" destId="{72008B27-640E-4742-B6AB-C334CCED4A81}" srcOrd="0" destOrd="0" presId="urn:microsoft.com/office/officeart/2005/8/layout/lProcess3"/>
    <dgm:cxn modelId="{15BDFBE3-D45F-429E-A6A5-25D4D175F5DD}" srcId="{E28B4360-0A65-4628-977C-BDFEF123BB10}" destId="{65208B8E-DB26-4273-A987-ED62E51CAEC0}" srcOrd="0" destOrd="0" parTransId="{459D521C-6DA3-4301-ACCF-340EF56CD50D}" sibTransId="{C0ADF3A3-2593-4E13-B5DC-2FDAD47D8994}"/>
    <dgm:cxn modelId="{BDB3B9F3-E8CE-4B43-AFEF-AEF275090F7D}" srcId="{DE552E40-AB50-43C7-8047-DA0F76DA6C5D}" destId="{D28AB46C-0E93-44AA-9C7B-65F7C1AAD72D}" srcOrd="0" destOrd="0" parTransId="{6AC2ACEF-2970-47EF-A30C-DC726C54ABAB}" sibTransId="{90FD011A-D178-44EE-B4D1-4E34AB06205D}"/>
    <dgm:cxn modelId="{B37E64F7-75F7-4E23-8EF7-B102022A39CD}" srcId="{E28B4360-0A65-4628-977C-BDFEF123BB10}" destId="{AA8F1F05-3627-4491-A2F7-849B68EDD85D}" srcOrd="3" destOrd="0" parTransId="{C5B2CCA5-7193-4999-B11B-2105DB8921F1}" sibTransId="{F872F4CD-55C3-457C-8884-133DC0F0DFBA}"/>
    <dgm:cxn modelId="{88084DFA-0E83-4639-9B7E-5CFFD5E48AD8}" srcId="{E28B4360-0A65-4628-977C-BDFEF123BB10}" destId="{DE552E40-AB50-43C7-8047-DA0F76DA6C5D}" srcOrd="2" destOrd="0" parTransId="{99C26AF8-1511-4911-BDAB-E4B5B5F6196C}" sibTransId="{2A1D08D4-8FE5-4A76-BB19-FCB0B595CCA8}"/>
    <dgm:cxn modelId="{4A3C5EFB-4D7E-4FCE-A5EA-911A671866C6}" type="presOf" srcId="{E28B4360-0A65-4628-977C-BDFEF123BB10}" destId="{2E70C7E8-8CAB-4625-9022-821C5B1B4507}" srcOrd="0" destOrd="0" presId="urn:microsoft.com/office/officeart/2005/8/layout/lProcess3"/>
    <dgm:cxn modelId="{DE8BF101-4B95-47D6-8958-229618FCC79D}" type="presParOf" srcId="{2E70C7E8-8CAB-4625-9022-821C5B1B4507}" destId="{8E0D6028-3E9F-4754-B4FD-BE9AE33817DD}" srcOrd="0" destOrd="0" presId="urn:microsoft.com/office/officeart/2005/8/layout/lProcess3"/>
    <dgm:cxn modelId="{85C1D5D8-A946-46BF-9F73-0CB3CED1F11C}" type="presParOf" srcId="{8E0D6028-3E9F-4754-B4FD-BE9AE33817DD}" destId="{14FDED88-6AE2-4147-A4A9-D5674DC643C9}" srcOrd="0" destOrd="0" presId="urn:microsoft.com/office/officeart/2005/8/layout/lProcess3"/>
    <dgm:cxn modelId="{4E3EB8B5-6CBE-42AE-9897-EE9D1884FFA7}" type="presParOf" srcId="{8E0D6028-3E9F-4754-B4FD-BE9AE33817DD}" destId="{BAD3BD89-4A35-43EF-8A34-C3371A365DB2}" srcOrd="1" destOrd="0" presId="urn:microsoft.com/office/officeart/2005/8/layout/lProcess3"/>
    <dgm:cxn modelId="{8D41A7DE-7110-4FF3-8FE3-53C6D6795AD4}" type="presParOf" srcId="{8E0D6028-3E9F-4754-B4FD-BE9AE33817DD}" destId="{2327B329-7F64-4990-A321-AA018DC722A5}" srcOrd="2" destOrd="0" presId="urn:microsoft.com/office/officeart/2005/8/layout/lProcess3"/>
    <dgm:cxn modelId="{88C6A505-E47C-4BCE-9756-DD64646DA9CC}" type="presParOf" srcId="{2E70C7E8-8CAB-4625-9022-821C5B1B4507}" destId="{F15DA847-2826-4D88-A6A6-9C1C343472C5}" srcOrd="1" destOrd="0" presId="urn:microsoft.com/office/officeart/2005/8/layout/lProcess3"/>
    <dgm:cxn modelId="{34619DB0-CDE0-4A32-926E-C9ACF59ABFD3}" type="presParOf" srcId="{2E70C7E8-8CAB-4625-9022-821C5B1B4507}" destId="{97C460AC-FDA7-41C6-9A74-FD1C85359A2D}" srcOrd="2" destOrd="0" presId="urn:microsoft.com/office/officeart/2005/8/layout/lProcess3"/>
    <dgm:cxn modelId="{BB9613C1-2617-4645-A5EE-186790913D08}" type="presParOf" srcId="{97C460AC-FDA7-41C6-9A74-FD1C85359A2D}" destId="{7F084441-2B72-474F-BE22-109A0BFD1531}" srcOrd="0" destOrd="0" presId="urn:microsoft.com/office/officeart/2005/8/layout/lProcess3"/>
    <dgm:cxn modelId="{BCC862B2-0DDC-464B-8A58-E1FAB14A7917}" type="presParOf" srcId="{97C460AC-FDA7-41C6-9A74-FD1C85359A2D}" destId="{74CEA28B-8D5A-412E-BEDC-6A1EEEC4C273}" srcOrd="1" destOrd="0" presId="urn:microsoft.com/office/officeart/2005/8/layout/lProcess3"/>
    <dgm:cxn modelId="{1CDCFAF7-8290-4434-B5FE-8C2F4451B4D1}" type="presParOf" srcId="{97C460AC-FDA7-41C6-9A74-FD1C85359A2D}" destId="{B18C622C-0E7B-433D-B99D-4F5ECE00218E}" srcOrd="2" destOrd="0" presId="urn:microsoft.com/office/officeart/2005/8/layout/lProcess3"/>
    <dgm:cxn modelId="{DEE8C675-D009-4DAF-B793-A57768563C04}" type="presParOf" srcId="{2E70C7E8-8CAB-4625-9022-821C5B1B4507}" destId="{CC34AD14-D8C1-4E8C-99A8-163B002F34C5}" srcOrd="3" destOrd="0" presId="urn:microsoft.com/office/officeart/2005/8/layout/lProcess3"/>
    <dgm:cxn modelId="{8B528481-1748-4732-82C2-1F00543D035D}" type="presParOf" srcId="{2E70C7E8-8CAB-4625-9022-821C5B1B4507}" destId="{681B40DD-66C3-4882-A0E0-9AA1329B01CD}" srcOrd="4" destOrd="0" presId="urn:microsoft.com/office/officeart/2005/8/layout/lProcess3"/>
    <dgm:cxn modelId="{9C89B718-78E7-4E0D-8C79-C48168366564}" type="presParOf" srcId="{681B40DD-66C3-4882-A0E0-9AA1329B01CD}" destId="{F53CF57D-64B8-40BC-9C6D-1515B5D47582}" srcOrd="0" destOrd="0" presId="urn:microsoft.com/office/officeart/2005/8/layout/lProcess3"/>
    <dgm:cxn modelId="{F9458759-7E55-454C-A06A-0F1CA0F3E2F3}" type="presParOf" srcId="{681B40DD-66C3-4882-A0E0-9AA1329B01CD}" destId="{DE8E665D-6AD4-404B-AE99-FB3B8B51531C}" srcOrd="1" destOrd="0" presId="urn:microsoft.com/office/officeart/2005/8/layout/lProcess3"/>
    <dgm:cxn modelId="{58B320AE-0DA9-4812-84EF-F389DC4FB1CB}" type="presParOf" srcId="{681B40DD-66C3-4882-A0E0-9AA1329B01CD}" destId="{CB183F8D-08AC-45C9-A510-DCE4544D2ED1}" srcOrd="2" destOrd="0" presId="urn:microsoft.com/office/officeart/2005/8/layout/lProcess3"/>
    <dgm:cxn modelId="{DACC323A-AF44-47DC-9A10-A006F130FC54}" type="presParOf" srcId="{2E70C7E8-8CAB-4625-9022-821C5B1B4507}" destId="{C9C3F6AF-6D52-4D73-8543-28D2FC19AA27}" srcOrd="5" destOrd="0" presId="urn:microsoft.com/office/officeart/2005/8/layout/lProcess3"/>
    <dgm:cxn modelId="{1DB840B3-3F81-4BF7-AE38-7CF3E5DC1238}" type="presParOf" srcId="{2E70C7E8-8CAB-4625-9022-821C5B1B4507}" destId="{AFC2D441-BEDB-4EEF-8B5B-D8380F2DE2AE}" srcOrd="6" destOrd="0" presId="urn:microsoft.com/office/officeart/2005/8/layout/lProcess3"/>
    <dgm:cxn modelId="{AAEB6EB3-CE0B-4DB8-90D5-D96D1B28C8DE}" type="presParOf" srcId="{AFC2D441-BEDB-4EEF-8B5B-D8380F2DE2AE}" destId="{72008B27-640E-4742-B6AB-C334CCED4A81}" srcOrd="0" destOrd="0" presId="urn:microsoft.com/office/officeart/2005/8/layout/lProcess3"/>
    <dgm:cxn modelId="{F404AF81-BFED-4518-927D-1D9B273325C9}" type="presParOf" srcId="{AFC2D441-BEDB-4EEF-8B5B-D8380F2DE2AE}" destId="{F0FF2C10-C85A-4E09-8464-D212E37FADDE}" srcOrd="1" destOrd="0" presId="urn:microsoft.com/office/officeart/2005/8/layout/lProcess3"/>
    <dgm:cxn modelId="{B87C704A-5F91-4455-95FB-C7C524C1A101}" type="presParOf" srcId="{AFC2D441-BEDB-4EEF-8B5B-D8380F2DE2AE}" destId="{37709C72-62EF-4B4C-B5DA-3DD420C35514}"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8B4360-0A65-4628-977C-BDFEF123BB1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t-BR"/>
        </a:p>
      </dgm:t>
    </dgm:pt>
    <dgm:pt modelId="{2E70C7E8-8CAB-4625-9022-821C5B1B4507}" type="pres">
      <dgm:prSet presAssocID="{E28B4360-0A65-4628-977C-BDFEF123BB10}" presName="Name0" presStyleCnt="0">
        <dgm:presLayoutVars>
          <dgm:chPref val="3"/>
          <dgm:dir/>
          <dgm:animLvl val="lvl"/>
          <dgm:resizeHandles/>
        </dgm:presLayoutVars>
      </dgm:prSet>
      <dgm:spPr/>
    </dgm:pt>
  </dgm:ptLst>
  <dgm:cxnLst>
    <dgm:cxn modelId="{3400E33D-1176-4C37-A3A3-BCDDA3666E2A}" type="presOf" srcId="{E28B4360-0A65-4628-977C-BDFEF123BB10}" destId="{2E70C7E8-8CAB-4625-9022-821C5B1B450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8B4360-0A65-4628-977C-BDFEF123BB1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t-BR"/>
        </a:p>
      </dgm:t>
    </dgm:pt>
    <dgm:pt modelId="{65208B8E-DB26-4273-A987-ED62E51CAEC0}">
      <dgm:prSet phldrT="[Texto]" custT="1"/>
      <dgm:spPr/>
      <dgm:t>
        <a:bodyPr/>
        <a:lstStyle/>
        <a:p>
          <a:r>
            <a:rPr lang="pt-BR" sz="1700" b="1" dirty="0">
              <a:latin typeface="RobotoBR" pitchFamily="2" charset="0"/>
            </a:rPr>
            <a:t>Luiz Gonzaga e o baião</a:t>
          </a:r>
        </a:p>
      </dgm:t>
    </dgm:pt>
    <dgm:pt modelId="{459D521C-6DA3-4301-ACCF-340EF56CD50D}" type="parTrans" cxnId="{15BDFBE3-D45F-429E-A6A5-25D4D175F5DD}">
      <dgm:prSet/>
      <dgm:spPr/>
      <dgm:t>
        <a:bodyPr/>
        <a:lstStyle/>
        <a:p>
          <a:endParaRPr lang="pt-BR"/>
        </a:p>
      </dgm:t>
    </dgm:pt>
    <dgm:pt modelId="{C0ADF3A3-2593-4E13-B5DC-2FDAD47D8994}" type="sibTrans" cxnId="{15BDFBE3-D45F-429E-A6A5-25D4D175F5DD}">
      <dgm:prSet/>
      <dgm:spPr/>
      <dgm:t>
        <a:bodyPr/>
        <a:lstStyle/>
        <a:p>
          <a:endParaRPr lang="pt-BR"/>
        </a:p>
      </dgm:t>
    </dgm:pt>
    <dgm:pt modelId="{02A4B0C9-F750-4056-B90A-D80E81B543A3}">
      <dgm:prSet phldrT="[Texto]" custT="1"/>
      <dgm:spPr/>
      <dgm:t>
        <a:bodyPr/>
        <a:lstStyle/>
        <a:p>
          <a:r>
            <a:rPr lang="pt-BR" sz="1700" dirty="0">
              <a:latin typeface="RobotoBR" pitchFamily="2" charset="0"/>
            </a:rPr>
            <a:t>Popularizou em todo o Brasil alguns ritmos nordestinos, como o xote, o xaxado e o baião. </a:t>
          </a:r>
        </a:p>
      </dgm:t>
    </dgm:pt>
    <dgm:pt modelId="{E00FEF0D-88D8-453F-A545-EAF50291A398}" type="parTrans" cxnId="{72C60F01-F8AD-4F04-B06D-E9A802A309E9}">
      <dgm:prSet/>
      <dgm:spPr/>
      <dgm:t>
        <a:bodyPr/>
        <a:lstStyle/>
        <a:p>
          <a:endParaRPr lang="pt-BR"/>
        </a:p>
      </dgm:t>
    </dgm:pt>
    <dgm:pt modelId="{AA8EA8CE-7CB0-4E84-AD7E-345491B2DC69}" type="sibTrans" cxnId="{72C60F01-F8AD-4F04-B06D-E9A802A309E9}">
      <dgm:prSet/>
      <dgm:spPr/>
      <dgm:t>
        <a:bodyPr/>
        <a:lstStyle/>
        <a:p>
          <a:endParaRPr lang="pt-BR"/>
        </a:p>
      </dgm:t>
    </dgm:pt>
    <dgm:pt modelId="{DE552E40-AB50-43C7-8047-DA0F76DA6C5D}">
      <dgm:prSet phldrT="[Texto]" custT="1"/>
      <dgm:spPr/>
      <dgm:t>
        <a:bodyPr/>
        <a:lstStyle/>
        <a:p>
          <a:r>
            <a:rPr lang="pt-BR" sz="1700" b="1" dirty="0">
              <a:latin typeface="RobotoBR" pitchFamily="2" charset="0"/>
            </a:rPr>
            <a:t>Clementina de Jesus e o samba</a:t>
          </a:r>
          <a:endParaRPr lang="pt-BR" sz="1700" dirty="0">
            <a:latin typeface="RobotoBR" pitchFamily="2" charset="0"/>
          </a:endParaRPr>
        </a:p>
      </dgm:t>
    </dgm:pt>
    <dgm:pt modelId="{99C26AF8-1511-4911-BDAB-E4B5B5F6196C}" type="parTrans" cxnId="{88084DFA-0E83-4639-9B7E-5CFFD5E48AD8}">
      <dgm:prSet/>
      <dgm:spPr/>
      <dgm:t>
        <a:bodyPr/>
        <a:lstStyle/>
        <a:p>
          <a:endParaRPr lang="pt-BR"/>
        </a:p>
      </dgm:t>
    </dgm:pt>
    <dgm:pt modelId="{2A1D08D4-8FE5-4A76-BB19-FCB0B595CCA8}" type="sibTrans" cxnId="{88084DFA-0E83-4639-9B7E-5CFFD5E48AD8}">
      <dgm:prSet/>
      <dgm:spPr/>
      <dgm:t>
        <a:bodyPr/>
        <a:lstStyle/>
        <a:p>
          <a:endParaRPr lang="pt-BR"/>
        </a:p>
      </dgm:t>
    </dgm:pt>
    <dgm:pt modelId="{D28AB46C-0E93-44AA-9C7B-65F7C1AAD72D}">
      <dgm:prSet phldrT="[Texto]" custT="1"/>
      <dgm:spPr/>
      <dgm:t>
        <a:bodyPr/>
        <a:lstStyle/>
        <a:p>
          <a:r>
            <a:rPr lang="pt-BR" sz="1700" dirty="0">
              <a:latin typeface="RobotoBR" pitchFamily="2" charset="0"/>
            </a:rPr>
            <a:t>Intérprete e representante do samba e de ritmos afro-brasileiros, como o jongo. Trouxe as tradições do candomblé para as linguagens musicais contemporâneas.</a:t>
          </a:r>
        </a:p>
      </dgm:t>
    </dgm:pt>
    <dgm:pt modelId="{6AC2ACEF-2970-47EF-A30C-DC726C54ABAB}" type="parTrans" cxnId="{BDB3B9F3-E8CE-4B43-AFEF-AEF275090F7D}">
      <dgm:prSet/>
      <dgm:spPr/>
      <dgm:t>
        <a:bodyPr/>
        <a:lstStyle/>
        <a:p>
          <a:endParaRPr lang="pt-BR"/>
        </a:p>
      </dgm:t>
    </dgm:pt>
    <dgm:pt modelId="{90FD011A-D178-44EE-B4D1-4E34AB06205D}" type="sibTrans" cxnId="{BDB3B9F3-E8CE-4B43-AFEF-AEF275090F7D}">
      <dgm:prSet/>
      <dgm:spPr/>
      <dgm:t>
        <a:bodyPr/>
        <a:lstStyle/>
        <a:p>
          <a:endParaRPr lang="pt-BR"/>
        </a:p>
      </dgm:t>
    </dgm:pt>
    <dgm:pt modelId="{AA8F1F05-3627-4491-A2F7-849B68EDD85D}">
      <dgm:prSet phldrT="[Texto]" custT="1"/>
      <dgm:spPr/>
      <dgm:t>
        <a:bodyPr/>
        <a:lstStyle/>
        <a:p>
          <a:r>
            <a:rPr lang="pt-BR" sz="1700" b="1" dirty="0">
              <a:latin typeface="RobotoBR" pitchFamily="2" charset="0"/>
            </a:rPr>
            <a:t>Dona </a:t>
          </a:r>
          <a:r>
            <a:rPr lang="pt-BR" sz="1700" b="1" dirty="0" err="1">
              <a:latin typeface="RobotoBR" pitchFamily="2" charset="0"/>
            </a:rPr>
            <a:t>Onete</a:t>
          </a:r>
          <a:r>
            <a:rPr lang="pt-BR" sz="1700" b="1" dirty="0">
              <a:latin typeface="RobotoBR" pitchFamily="2" charset="0"/>
            </a:rPr>
            <a:t> e o </a:t>
          </a:r>
          <a:r>
            <a:rPr lang="pt-BR" sz="1700" b="1" dirty="0" err="1">
              <a:latin typeface="RobotoBR" pitchFamily="2" charset="0"/>
            </a:rPr>
            <a:t>carimbó</a:t>
          </a:r>
          <a:endParaRPr lang="pt-BR" sz="1700" b="1" dirty="0">
            <a:latin typeface="RobotoBR" pitchFamily="2" charset="0"/>
          </a:endParaRPr>
        </a:p>
      </dgm:t>
    </dgm:pt>
    <dgm:pt modelId="{C5B2CCA5-7193-4999-B11B-2105DB8921F1}" type="parTrans" cxnId="{B37E64F7-75F7-4E23-8EF7-B102022A39CD}">
      <dgm:prSet/>
      <dgm:spPr/>
      <dgm:t>
        <a:bodyPr/>
        <a:lstStyle/>
        <a:p>
          <a:endParaRPr lang="pt-BR"/>
        </a:p>
      </dgm:t>
    </dgm:pt>
    <dgm:pt modelId="{F872F4CD-55C3-457C-8884-133DC0F0DFBA}" type="sibTrans" cxnId="{B37E64F7-75F7-4E23-8EF7-B102022A39CD}">
      <dgm:prSet/>
      <dgm:spPr/>
      <dgm:t>
        <a:bodyPr/>
        <a:lstStyle/>
        <a:p>
          <a:endParaRPr lang="pt-BR"/>
        </a:p>
      </dgm:t>
    </dgm:pt>
    <dgm:pt modelId="{B684C30E-67ED-4B62-A060-DB672C257927}">
      <dgm:prSet phldrT="[Texto]" custT="1"/>
      <dgm:spPr/>
      <dgm:t>
        <a:bodyPr/>
        <a:lstStyle/>
        <a:p>
          <a:r>
            <a:rPr lang="pt-BR" sz="1700" dirty="0">
              <a:latin typeface="RobotoBR" pitchFamily="2" charset="0"/>
            </a:rPr>
            <a:t>Compositora e cantora de carimbó, gênero musical típico da região Norte do Brasil. </a:t>
          </a:r>
        </a:p>
      </dgm:t>
    </dgm:pt>
    <dgm:pt modelId="{7516BFB5-D281-4449-9B39-707875B3ADB3}" type="parTrans" cxnId="{8A584034-E411-41AF-B9CE-ED7201CCEC8C}">
      <dgm:prSet/>
      <dgm:spPr/>
      <dgm:t>
        <a:bodyPr/>
        <a:lstStyle/>
        <a:p>
          <a:endParaRPr lang="pt-BR"/>
        </a:p>
      </dgm:t>
    </dgm:pt>
    <dgm:pt modelId="{F29CB87E-CF57-4B81-8EF6-62A9CC87BF42}" type="sibTrans" cxnId="{8A584034-E411-41AF-B9CE-ED7201CCEC8C}">
      <dgm:prSet/>
      <dgm:spPr/>
      <dgm:t>
        <a:bodyPr/>
        <a:lstStyle/>
        <a:p>
          <a:endParaRPr lang="pt-BR"/>
        </a:p>
      </dgm:t>
    </dgm:pt>
    <dgm:pt modelId="{D0594C50-2B19-4BEC-8276-817C40DA77A2}">
      <dgm:prSet phldrT="[Texto]" custT="1"/>
      <dgm:spPr/>
      <dgm:t>
        <a:bodyPr/>
        <a:lstStyle/>
        <a:p>
          <a:r>
            <a:rPr lang="pt-BR" sz="1700" b="1" dirty="0">
              <a:latin typeface="RobotoBR" pitchFamily="2" charset="0"/>
            </a:rPr>
            <a:t> </a:t>
          </a:r>
          <a:r>
            <a:rPr lang="pt-BR" sz="1700" b="1" dirty="0" err="1">
              <a:latin typeface="RobotoBR" pitchFamily="2" charset="0"/>
            </a:rPr>
            <a:t>Capiba</a:t>
          </a:r>
          <a:r>
            <a:rPr lang="pt-BR" sz="1700" b="1" dirty="0">
              <a:latin typeface="RobotoBR" pitchFamily="2" charset="0"/>
            </a:rPr>
            <a:t> e o frevo</a:t>
          </a:r>
        </a:p>
      </dgm:t>
    </dgm:pt>
    <dgm:pt modelId="{899948E8-8E05-4321-89DD-FC1C8DD639A5}" type="parTrans" cxnId="{B17CEA87-50F7-49A7-83DF-1DA80737FE73}">
      <dgm:prSet/>
      <dgm:spPr/>
      <dgm:t>
        <a:bodyPr/>
        <a:lstStyle/>
        <a:p>
          <a:endParaRPr lang="pt-BR"/>
        </a:p>
      </dgm:t>
    </dgm:pt>
    <dgm:pt modelId="{0DF51644-158C-4FA2-822F-4CC1704C3B02}" type="sibTrans" cxnId="{B17CEA87-50F7-49A7-83DF-1DA80737FE73}">
      <dgm:prSet/>
      <dgm:spPr/>
      <dgm:t>
        <a:bodyPr/>
        <a:lstStyle/>
        <a:p>
          <a:endParaRPr lang="pt-BR"/>
        </a:p>
      </dgm:t>
    </dgm:pt>
    <dgm:pt modelId="{14ED6820-0885-4371-917A-A30B5A77E456}">
      <dgm:prSet phldrT="[Texto]" custT="1"/>
      <dgm:spPr/>
      <dgm:t>
        <a:bodyPr/>
        <a:lstStyle/>
        <a:p>
          <a:r>
            <a:rPr lang="pt-BR" sz="1700" dirty="0">
              <a:latin typeface="RobotoBR" pitchFamily="2" charset="0"/>
            </a:rPr>
            <a:t>Grande compositor de frevos e de outras canções. Com Ariano Suassuna, formou o Movimento Armorial. </a:t>
          </a:r>
        </a:p>
      </dgm:t>
    </dgm:pt>
    <dgm:pt modelId="{57EA7B11-DAF6-443E-82EF-E89206E257D2}" type="parTrans" cxnId="{76F6232C-5150-47A3-9D3A-167AEB54186F}">
      <dgm:prSet/>
      <dgm:spPr/>
      <dgm:t>
        <a:bodyPr/>
        <a:lstStyle/>
        <a:p>
          <a:endParaRPr lang="pt-BR"/>
        </a:p>
      </dgm:t>
    </dgm:pt>
    <dgm:pt modelId="{F0EDED9D-FA86-41DA-A3B8-E77A9BA169A3}" type="sibTrans" cxnId="{76F6232C-5150-47A3-9D3A-167AEB54186F}">
      <dgm:prSet/>
      <dgm:spPr/>
      <dgm:t>
        <a:bodyPr/>
        <a:lstStyle/>
        <a:p>
          <a:endParaRPr lang="pt-BR"/>
        </a:p>
      </dgm:t>
    </dgm:pt>
    <dgm:pt modelId="{2E70C7E8-8CAB-4625-9022-821C5B1B4507}" type="pres">
      <dgm:prSet presAssocID="{E28B4360-0A65-4628-977C-BDFEF123BB10}" presName="Name0" presStyleCnt="0">
        <dgm:presLayoutVars>
          <dgm:chPref val="3"/>
          <dgm:dir/>
          <dgm:animLvl val="lvl"/>
          <dgm:resizeHandles/>
        </dgm:presLayoutVars>
      </dgm:prSet>
      <dgm:spPr/>
    </dgm:pt>
    <dgm:pt modelId="{8E0D6028-3E9F-4754-B4FD-BE9AE33817DD}" type="pres">
      <dgm:prSet presAssocID="{65208B8E-DB26-4273-A987-ED62E51CAEC0}" presName="horFlow" presStyleCnt="0"/>
      <dgm:spPr/>
    </dgm:pt>
    <dgm:pt modelId="{14FDED88-6AE2-4147-A4A9-D5674DC643C9}" type="pres">
      <dgm:prSet presAssocID="{65208B8E-DB26-4273-A987-ED62E51CAEC0}" presName="bigChev" presStyleLbl="node1" presStyleIdx="0" presStyleCnt="4"/>
      <dgm:spPr/>
    </dgm:pt>
    <dgm:pt modelId="{BAD3BD89-4A35-43EF-8A34-C3371A365DB2}" type="pres">
      <dgm:prSet presAssocID="{E00FEF0D-88D8-453F-A545-EAF50291A398}" presName="parTrans" presStyleCnt="0"/>
      <dgm:spPr/>
    </dgm:pt>
    <dgm:pt modelId="{2327B329-7F64-4990-A321-AA018DC722A5}" type="pres">
      <dgm:prSet presAssocID="{02A4B0C9-F750-4056-B90A-D80E81B543A3}" presName="node" presStyleLbl="alignAccFollowNode1" presStyleIdx="0" presStyleCnt="4" custScaleX="275588" custScaleY="115766" custLinFactNeighborX="72046">
        <dgm:presLayoutVars>
          <dgm:bulletEnabled val="1"/>
        </dgm:presLayoutVars>
      </dgm:prSet>
      <dgm:spPr/>
    </dgm:pt>
    <dgm:pt modelId="{F15DA847-2826-4D88-A6A6-9C1C343472C5}" type="pres">
      <dgm:prSet presAssocID="{65208B8E-DB26-4273-A987-ED62E51CAEC0}" presName="vSp" presStyleCnt="0"/>
      <dgm:spPr/>
    </dgm:pt>
    <dgm:pt modelId="{97C460AC-FDA7-41C6-9A74-FD1C85359A2D}" type="pres">
      <dgm:prSet presAssocID="{D0594C50-2B19-4BEC-8276-817C40DA77A2}" presName="horFlow" presStyleCnt="0"/>
      <dgm:spPr/>
    </dgm:pt>
    <dgm:pt modelId="{7F084441-2B72-474F-BE22-109A0BFD1531}" type="pres">
      <dgm:prSet presAssocID="{D0594C50-2B19-4BEC-8276-817C40DA77A2}" presName="bigChev" presStyleLbl="node1" presStyleIdx="1" presStyleCnt="4" custScaleX="108215" custLinFactY="33920" custLinFactNeighborX="-12714" custLinFactNeighborY="100000"/>
      <dgm:spPr/>
    </dgm:pt>
    <dgm:pt modelId="{74CEA28B-8D5A-412E-BEDC-6A1EEEC4C273}" type="pres">
      <dgm:prSet presAssocID="{57EA7B11-DAF6-443E-82EF-E89206E257D2}" presName="parTrans" presStyleCnt="0"/>
      <dgm:spPr/>
    </dgm:pt>
    <dgm:pt modelId="{B18C622C-0E7B-433D-B99D-4F5ECE00218E}" type="pres">
      <dgm:prSet presAssocID="{14ED6820-0885-4371-917A-A30B5A77E456}" presName="node" presStyleLbl="alignAccFollowNode1" presStyleIdx="1" presStyleCnt="4" custScaleX="274662" custScaleY="115835" custLinFactY="61355" custLinFactNeighborX="25428" custLinFactNeighborY="100000">
        <dgm:presLayoutVars>
          <dgm:bulletEnabled val="1"/>
        </dgm:presLayoutVars>
      </dgm:prSet>
      <dgm:spPr/>
    </dgm:pt>
    <dgm:pt modelId="{CC34AD14-D8C1-4E8C-99A8-163B002F34C5}" type="pres">
      <dgm:prSet presAssocID="{D0594C50-2B19-4BEC-8276-817C40DA77A2}" presName="vSp" presStyleCnt="0"/>
      <dgm:spPr/>
    </dgm:pt>
    <dgm:pt modelId="{681B40DD-66C3-4882-A0E0-9AA1329B01CD}" type="pres">
      <dgm:prSet presAssocID="{DE552E40-AB50-43C7-8047-DA0F76DA6C5D}" presName="horFlow" presStyleCnt="0"/>
      <dgm:spPr/>
    </dgm:pt>
    <dgm:pt modelId="{F53CF57D-64B8-40BC-9C6D-1515B5D47582}" type="pres">
      <dgm:prSet presAssocID="{DE552E40-AB50-43C7-8047-DA0F76DA6C5D}" presName="bigChev" presStyleLbl="node1" presStyleIdx="2" presStyleCnt="4" custLinFactY="-16640" custLinFactNeighborX="12714" custLinFactNeighborY="-100000"/>
      <dgm:spPr/>
    </dgm:pt>
    <dgm:pt modelId="{DE8E665D-6AD4-404B-AE99-FB3B8B51531C}" type="pres">
      <dgm:prSet presAssocID="{6AC2ACEF-2970-47EF-A30C-DC726C54ABAB}" presName="parTrans" presStyleCnt="0"/>
      <dgm:spPr/>
    </dgm:pt>
    <dgm:pt modelId="{CB183F8D-08AC-45C9-A510-DCE4544D2ED1}" type="pres">
      <dgm:prSet presAssocID="{D28AB46C-0E93-44AA-9C7B-65F7C1AAD72D}" presName="node" presStyleLbl="alignAccFollowNode1" presStyleIdx="2" presStyleCnt="4" custScaleX="280050" custScaleY="140654" custLinFactY="-31860" custLinFactNeighborX="84760" custLinFactNeighborY="-100000">
        <dgm:presLayoutVars>
          <dgm:bulletEnabled val="1"/>
        </dgm:presLayoutVars>
      </dgm:prSet>
      <dgm:spPr/>
    </dgm:pt>
    <dgm:pt modelId="{C9C3F6AF-6D52-4D73-8543-28D2FC19AA27}" type="pres">
      <dgm:prSet presAssocID="{DE552E40-AB50-43C7-8047-DA0F76DA6C5D}" presName="vSp" presStyleCnt="0"/>
      <dgm:spPr/>
    </dgm:pt>
    <dgm:pt modelId="{AFC2D441-BEDB-4EEF-8B5B-D8380F2DE2AE}" type="pres">
      <dgm:prSet presAssocID="{AA8F1F05-3627-4491-A2F7-849B68EDD85D}" presName="horFlow" presStyleCnt="0"/>
      <dgm:spPr/>
    </dgm:pt>
    <dgm:pt modelId="{72008B27-640E-4742-B6AB-C334CCED4A81}" type="pres">
      <dgm:prSet presAssocID="{AA8F1F05-3627-4491-A2F7-849B68EDD85D}" presName="bigChev" presStyleLbl="node1" presStyleIdx="3" presStyleCnt="4" custLinFactNeighborY="1608"/>
      <dgm:spPr/>
    </dgm:pt>
    <dgm:pt modelId="{F0FF2C10-C85A-4E09-8464-D212E37FADDE}" type="pres">
      <dgm:prSet presAssocID="{7516BFB5-D281-4449-9B39-707875B3ADB3}" presName="parTrans" presStyleCnt="0"/>
      <dgm:spPr/>
    </dgm:pt>
    <dgm:pt modelId="{37709C72-62EF-4B4C-B5DA-3DD420C35514}" type="pres">
      <dgm:prSet presAssocID="{B684C30E-67ED-4B62-A060-DB672C257927}" presName="node" presStyleLbl="alignAccFollowNode1" presStyleIdx="3" presStyleCnt="4" custScaleX="282259" custScaleY="115835" custLinFactNeighborX="50856" custLinFactNeighborY="2529">
        <dgm:presLayoutVars>
          <dgm:bulletEnabled val="1"/>
        </dgm:presLayoutVars>
      </dgm:prSet>
      <dgm:spPr/>
    </dgm:pt>
  </dgm:ptLst>
  <dgm:cxnLst>
    <dgm:cxn modelId="{72C60F01-F8AD-4F04-B06D-E9A802A309E9}" srcId="{65208B8E-DB26-4273-A987-ED62E51CAEC0}" destId="{02A4B0C9-F750-4056-B90A-D80E81B543A3}" srcOrd="0" destOrd="0" parTransId="{E00FEF0D-88D8-453F-A545-EAF50291A398}" sibTransId="{AA8EA8CE-7CB0-4E84-AD7E-345491B2DC69}"/>
    <dgm:cxn modelId="{76F6232C-5150-47A3-9D3A-167AEB54186F}" srcId="{D0594C50-2B19-4BEC-8276-817C40DA77A2}" destId="{14ED6820-0885-4371-917A-A30B5A77E456}" srcOrd="0" destOrd="0" parTransId="{57EA7B11-DAF6-443E-82EF-E89206E257D2}" sibTransId="{F0EDED9D-FA86-41DA-A3B8-E77A9BA169A3}"/>
    <dgm:cxn modelId="{7AA5E52C-F8DB-41C9-B182-23B0DA7451B0}" type="presOf" srcId="{02A4B0C9-F750-4056-B90A-D80E81B543A3}" destId="{2327B329-7F64-4990-A321-AA018DC722A5}" srcOrd="0" destOrd="0" presId="urn:microsoft.com/office/officeart/2005/8/layout/lProcess3"/>
    <dgm:cxn modelId="{8A584034-E411-41AF-B9CE-ED7201CCEC8C}" srcId="{AA8F1F05-3627-4491-A2F7-849B68EDD85D}" destId="{B684C30E-67ED-4B62-A060-DB672C257927}" srcOrd="0" destOrd="0" parTransId="{7516BFB5-D281-4449-9B39-707875B3ADB3}" sibTransId="{F29CB87E-CF57-4B81-8EF6-62A9CC87BF42}"/>
    <dgm:cxn modelId="{10B34D61-8308-42A0-BA41-367251912A8A}" type="presOf" srcId="{AA8F1F05-3627-4491-A2F7-849B68EDD85D}" destId="{72008B27-640E-4742-B6AB-C334CCED4A81}" srcOrd="0" destOrd="0" presId="urn:microsoft.com/office/officeart/2005/8/layout/lProcess3"/>
    <dgm:cxn modelId="{4A204354-CB92-476F-93B9-BF7D234EFDEC}" type="presOf" srcId="{B684C30E-67ED-4B62-A060-DB672C257927}" destId="{37709C72-62EF-4B4C-B5DA-3DD420C35514}" srcOrd="0" destOrd="0" presId="urn:microsoft.com/office/officeart/2005/8/layout/lProcess3"/>
    <dgm:cxn modelId="{B17CEA87-50F7-49A7-83DF-1DA80737FE73}" srcId="{E28B4360-0A65-4628-977C-BDFEF123BB10}" destId="{D0594C50-2B19-4BEC-8276-817C40DA77A2}" srcOrd="1" destOrd="0" parTransId="{899948E8-8E05-4321-89DD-FC1C8DD639A5}" sibTransId="{0DF51644-158C-4FA2-822F-4CC1704C3B02}"/>
    <dgm:cxn modelId="{49BC3C8B-52F4-4526-93EE-9283D444EEA4}" type="presOf" srcId="{D28AB46C-0E93-44AA-9C7B-65F7C1AAD72D}" destId="{CB183F8D-08AC-45C9-A510-DCE4544D2ED1}" srcOrd="0" destOrd="0" presId="urn:microsoft.com/office/officeart/2005/8/layout/lProcess3"/>
    <dgm:cxn modelId="{EB7524B1-12DC-4E10-B3A0-133BAA34C418}" type="presOf" srcId="{E28B4360-0A65-4628-977C-BDFEF123BB10}" destId="{2E70C7E8-8CAB-4625-9022-821C5B1B4507}" srcOrd="0" destOrd="0" presId="urn:microsoft.com/office/officeart/2005/8/layout/lProcess3"/>
    <dgm:cxn modelId="{C3A810BD-F083-4075-9D76-A7B863C3D51D}" type="presOf" srcId="{D0594C50-2B19-4BEC-8276-817C40DA77A2}" destId="{7F084441-2B72-474F-BE22-109A0BFD1531}" srcOrd="0" destOrd="0" presId="urn:microsoft.com/office/officeart/2005/8/layout/lProcess3"/>
    <dgm:cxn modelId="{A4CDB2C7-35FB-41D5-A8A5-51A9164EC90B}" type="presOf" srcId="{14ED6820-0885-4371-917A-A30B5A77E456}" destId="{B18C622C-0E7B-433D-B99D-4F5ECE00218E}" srcOrd="0" destOrd="0" presId="urn:microsoft.com/office/officeart/2005/8/layout/lProcess3"/>
    <dgm:cxn modelId="{BD27F2D6-2FBD-4B19-B108-DC1810145EB5}" type="presOf" srcId="{DE552E40-AB50-43C7-8047-DA0F76DA6C5D}" destId="{F53CF57D-64B8-40BC-9C6D-1515B5D47582}" srcOrd="0" destOrd="0" presId="urn:microsoft.com/office/officeart/2005/8/layout/lProcess3"/>
    <dgm:cxn modelId="{15BDFBE3-D45F-429E-A6A5-25D4D175F5DD}" srcId="{E28B4360-0A65-4628-977C-BDFEF123BB10}" destId="{65208B8E-DB26-4273-A987-ED62E51CAEC0}" srcOrd="0" destOrd="0" parTransId="{459D521C-6DA3-4301-ACCF-340EF56CD50D}" sibTransId="{C0ADF3A3-2593-4E13-B5DC-2FDAD47D8994}"/>
    <dgm:cxn modelId="{BDB3B9F3-E8CE-4B43-AFEF-AEF275090F7D}" srcId="{DE552E40-AB50-43C7-8047-DA0F76DA6C5D}" destId="{D28AB46C-0E93-44AA-9C7B-65F7C1AAD72D}" srcOrd="0" destOrd="0" parTransId="{6AC2ACEF-2970-47EF-A30C-DC726C54ABAB}" sibTransId="{90FD011A-D178-44EE-B4D1-4E34AB06205D}"/>
    <dgm:cxn modelId="{B37E64F7-75F7-4E23-8EF7-B102022A39CD}" srcId="{E28B4360-0A65-4628-977C-BDFEF123BB10}" destId="{AA8F1F05-3627-4491-A2F7-849B68EDD85D}" srcOrd="3" destOrd="0" parTransId="{C5B2CCA5-7193-4999-B11B-2105DB8921F1}" sibTransId="{F872F4CD-55C3-457C-8884-133DC0F0DFBA}"/>
    <dgm:cxn modelId="{D3460CFA-2C21-46C2-A7ED-4979B33E3ADD}" type="presOf" srcId="{65208B8E-DB26-4273-A987-ED62E51CAEC0}" destId="{14FDED88-6AE2-4147-A4A9-D5674DC643C9}" srcOrd="0" destOrd="0" presId="urn:microsoft.com/office/officeart/2005/8/layout/lProcess3"/>
    <dgm:cxn modelId="{88084DFA-0E83-4639-9B7E-5CFFD5E48AD8}" srcId="{E28B4360-0A65-4628-977C-BDFEF123BB10}" destId="{DE552E40-AB50-43C7-8047-DA0F76DA6C5D}" srcOrd="2" destOrd="0" parTransId="{99C26AF8-1511-4911-BDAB-E4B5B5F6196C}" sibTransId="{2A1D08D4-8FE5-4A76-BB19-FCB0B595CCA8}"/>
    <dgm:cxn modelId="{43304935-CB4A-46D1-9C92-6C5D3BD6BA16}" type="presParOf" srcId="{2E70C7E8-8CAB-4625-9022-821C5B1B4507}" destId="{8E0D6028-3E9F-4754-B4FD-BE9AE33817DD}" srcOrd="0" destOrd="0" presId="urn:microsoft.com/office/officeart/2005/8/layout/lProcess3"/>
    <dgm:cxn modelId="{A6F629B9-F8DC-4492-AF6C-8CD1047FBC4F}" type="presParOf" srcId="{8E0D6028-3E9F-4754-B4FD-BE9AE33817DD}" destId="{14FDED88-6AE2-4147-A4A9-D5674DC643C9}" srcOrd="0" destOrd="0" presId="urn:microsoft.com/office/officeart/2005/8/layout/lProcess3"/>
    <dgm:cxn modelId="{C0471277-C88A-4402-BB9C-28A7555BE968}" type="presParOf" srcId="{8E0D6028-3E9F-4754-B4FD-BE9AE33817DD}" destId="{BAD3BD89-4A35-43EF-8A34-C3371A365DB2}" srcOrd="1" destOrd="0" presId="urn:microsoft.com/office/officeart/2005/8/layout/lProcess3"/>
    <dgm:cxn modelId="{6BFC8B12-3ED9-4FC6-8C84-BBEA2D654323}" type="presParOf" srcId="{8E0D6028-3E9F-4754-B4FD-BE9AE33817DD}" destId="{2327B329-7F64-4990-A321-AA018DC722A5}" srcOrd="2" destOrd="0" presId="urn:microsoft.com/office/officeart/2005/8/layout/lProcess3"/>
    <dgm:cxn modelId="{4FBEF4BB-0887-4EF9-9A6E-96EFDED0C61A}" type="presParOf" srcId="{2E70C7E8-8CAB-4625-9022-821C5B1B4507}" destId="{F15DA847-2826-4D88-A6A6-9C1C343472C5}" srcOrd="1" destOrd="0" presId="urn:microsoft.com/office/officeart/2005/8/layout/lProcess3"/>
    <dgm:cxn modelId="{7699006B-4B7A-4CA2-B0CA-4D9CA5750BAE}" type="presParOf" srcId="{2E70C7E8-8CAB-4625-9022-821C5B1B4507}" destId="{97C460AC-FDA7-41C6-9A74-FD1C85359A2D}" srcOrd="2" destOrd="0" presId="urn:microsoft.com/office/officeart/2005/8/layout/lProcess3"/>
    <dgm:cxn modelId="{46C02D58-5991-4A01-AD4C-CE7E07F342AD}" type="presParOf" srcId="{97C460AC-FDA7-41C6-9A74-FD1C85359A2D}" destId="{7F084441-2B72-474F-BE22-109A0BFD1531}" srcOrd="0" destOrd="0" presId="urn:microsoft.com/office/officeart/2005/8/layout/lProcess3"/>
    <dgm:cxn modelId="{8ABB29DB-F5EF-4578-BC57-F9AE78E97E4E}" type="presParOf" srcId="{97C460AC-FDA7-41C6-9A74-FD1C85359A2D}" destId="{74CEA28B-8D5A-412E-BEDC-6A1EEEC4C273}" srcOrd="1" destOrd="0" presId="urn:microsoft.com/office/officeart/2005/8/layout/lProcess3"/>
    <dgm:cxn modelId="{3BE9E400-2B12-4DB3-AA68-C4F517AD3469}" type="presParOf" srcId="{97C460AC-FDA7-41C6-9A74-FD1C85359A2D}" destId="{B18C622C-0E7B-433D-B99D-4F5ECE00218E}" srcOrd="2" destOrd="0" presId="urn:microsoft.com/office/officeart/2005/8/layout/lProcess3"/>
    <dgm:cxn modelId="{66183B0D-3A71-4A14-AF8A-A5A0CEB8AEBE}" type="presParOf" srcId="{2E70C7E8-8CAB-4625-9022-821C5B1B4507}" destId="{CC34AD14-D8C1-4E8C-99A8-163B002F34C5}" srcOrd="3" destOrd="0" presId="urn:microsoft.com/office/officeart/2005/8/layout/lProcess3"/>
    <dgm:cxn modelId="{BC8E152F-C5F8-4DFF-B475-4986CB944A09}" type="presParOf" srcId="{2E70C7E8-8CAB-4625-9022-821C5B1B4507}" destId="{681B40DD-66C3-4882-A0E0-9AA1329B01CD}" srcOrd="4" destOrd="0" presId="urn:microsoft.com/office/officeart/2005/8/layout/lProcess3"/>
    <dgm:cxn modelId="{D439571E-1B6C-428A-A080-03E4C8FBB923}" type="presParOf" srcId="{681B40DD-66C3-4882-A0E0-9AA1329B01CD}" destId="{F53CF57D-64B8-40BC-9C6D-1515B5D47582}" srcOrd="0" destOrd="0" presId="urn:microsoft.com/office/officeart/2005/8/layout/lProcess3"/>
    <dgm:cxn modelId="{AF5A0410-88B7-4D34-BF0B-7FC244A894C3}" type="presParOf" srcId="{681B40DD-66C3-4882-A0E0-9AA1329B01CD}" destId="{DE8E665D-6AD4-404B-AE99-FB3B8B51531C}" srcOrd="1" destOrd="0" presId="urn:microsoft.com/office/officeart/2005/8/layout/lProcess3"/>
    <dgm:cxn modelId="{036B0E91-515D-466E-ADDB-081460CADB31}" type="presParOf" srcId="{681B40DD-66C3-4882-A0E0-9AA1329B01CD}" destId="{CB183F8D-08AC-45C9-A510-DCE4544D2ED1}" srcOrd="2" destOrd="0" presId="urn:microsoft.com/office/officeart/2005/8/layout/lProcess3"/>
    <dgm:cxn modelId="{19288CC3-1AC7-4768-96CF-66FD28F439CA}" type="presParOf" srcId="{2E70C7E8-8CAB-4625-9022-821C5B1B4507}" destId="{C9C3F6AF-6D52-4D73-8543-28D2FC19AA27}" srcOrd="5" destOrd="0" presId="urn:microsoft.com/office/officeart/2005/8/layout/lProcess3"/>
    <dgm:cxn modelId="{BEA209E7-30EA-4F0C-AFB1-6CAEA43C3077}" type="presParOf" srcId="{2E70C7E8-8CAB-4625-9022-821C5B1B4507}" destId="{AFC2D441-BEDB-4EEF-8B5B-D8380F2DE2AE}" srcOrd="6" destOrd="0" presId="urn:microsoft.com/office/officeart/2005/8/layout/lProcess3"/>
    <dgm:cxn modelId="{03FB7F14-A00E-47BC-A7B8-E5372075FD96}" type="presParOf" srcId="{AFC2D441-BEDB-4EEF-8B5B-D8380F2DE2AE}" destId="{72008B27-640E-4742-B6AB-C334CCED4A81}" srcOrd="0" destOrd="0" presId="urn:microsoft.com/office/officeart/2005/8/layout/lProcess3"/>
    <dgm:cxn modelId="{0877DE04-C61A-4F4F-BF94-286BF715197A}" type="presParOf" srcId="{AFC2D441-BEDB-4EEF-8B5B-D8380F2DE2AE}" destId="{F0FF2C10-C85A-4E09-8464-D212E37FADDE}" srcOrd="1" destOrd="0" presId="urn:microsoft.com/office/officeart/2005/8/layout/lProcess3"/>
    <dgm:cxn modelId="{4F367E6E-D4CF-4919-A003-80C8F962B625}" type="presParOf" srcId="{AFC2D441-BEDB-4EEF-8B5B-D8380F2DE2AE}" destId="{37709C72-62EF-4B4C-B5DA-3DD420C35514}"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8B4360-0A65-4628-977C-BDFEF123BB1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t-BR"/>
        </a:p>
      </dgm:t>
    </dgm:pt>
    <dgm:pt modelId="{65208B8E-DB26-4273-A987-ED62E51CAEC0}">
      <dgm:prSet phldrT="[Texto]"/>
      <dgm:spPr/>
      <dgm:t>
        <a:bodyPr/>
        <a:lstStyle/>
        <a:p>
          <a:r>
            <a:rPr lang="pt-BR" dirty="0"/>
            <a:t>Acordeão </a:t>
          </a:r>
          <a:endParaRPr lang="pt-BR" b="1" dirty="0"/>
        </a:p>
      </dgm:t>
    </dgm:pt>
    <dgm:pt modelId="{459D521C-6DA3-4301-ACCF-340EF56CD50D}" type="parTrans" cxnId="{15BDFBE3-D45F-429E-A6A5-25D4D175F5DD}">
      <dgm:prSet/>
      <dgm:spPr/>
      <dgm:t>
        <a:bodyPr/>
        <a:lstStyle/>
        <a:p>
          <a:endParaRPr lang="pt-BR"/>
        </a:p>
      </dgm:t>
    </dgm:pt>
    <dgm:pt modelId="{C0ADF3A3-2593-4E13-B5DC-2FDAD47D8994}" type="sibTrans" cxnId="{15BDFBE3-D45F-429E-A6A5-25D4D175F5DD}">
      <dgm:prSet/>
      <dgm:spPr/>
      <dgm:t>
        <a:bodyPr/>
        <a:lstStyle/>
        <a:p>
          <a:endParaRPr lang="pt-BR"/>
        </a:p>
      </dgm:t>
    </dgm:pt>
    <dgm:pt modelId="{02A4B0C9-F750-4056-B90A-D80E81B543A3}">
      <dgm:prSet phldrT="[Texto]"/>
      <dgm:spPr/>
      <dgm:t>
        <a:bodyPr/>
        <a:lstStyle/>
        <a:p>
          <a:r>
            <a:rPr lang="pt-BR" dirty="0"/>
            <a:t>Uma das heranças da cultura portuguesa, que se tornou muito popular em nosso país. Também conhecido como gaita ou sanfona, costuma ser fabricado com madeira e metal. Tem um teclado, um painel de botões e um fole.</a:t>
          </a:r>
        </a:p>
      </dgm:t>
    </dgm:pt>
    <dgm:pt modelId="{E00FEF0D-88D8-453F-A545-EAF50291A398}" type="parTrans" cxnId="{72C60F01-F8AD-4F04-B06D-E9A802A309E9}">
      <dgm:prSet/>
      <dgm:spPr/>
      <dgm:t>
        <a:bodyPr/>
        <a:lstStyle/>
        <a:p>
          <a:endParaRPr lang="pt-BR"/>
        </a:p>
      </dgm:t>
    </dgm:pt>
    <dgm:pt modelId="{AA8EA8CE-7CB0-4E84-AD7E-345491B2DC69}" type="sibTrans" cxnId="{72C60F01-F8AD-4F04-B06D-E9A802A309E9}">
      <dgm:prSet/>
      <dgm:spPr/>
      <dgm:t>
        <a:bodyPr/>
        <a:lstStyle/>
        <a:p>
          <a:endParaRPr lang="pt-BR"/>
        </a:p>
      </dgm:t>
    </dgm:pt>
    <dgm:pt modelId="{DE552E40-AB50-43C7-8047-DA0F76DA6C5D}">
      <dgm:prSet phldrT="[Texto]"/>
      <dgm:spPr/>
      <dgm:t>
        <a:bodyPr/>
        <a:lstStyle/>
        <a:p>
          <a:r>
            <a:rPr lang="pt-BR" dirty="0"/>
            <a:t>Viola</a:t>
          </a:r>
          <a:endParaRPr lang="pt-BR" b="1" dirty="0"/>
        </a:p>
      </dgm:t>
    </dgm:pt>
    <dgm:pt modelId="{99C26AF8-1511-4911-BDAB-E4B5B5F6196C}" type="parTrans" cxnId="{88084DFA-0E83-4639-9B7E-5CFFD5E48AD8}">
      <dgm:prSet/>
      <dgm:spPr/>
      <dgm:t>
        <a:bodyPr/>
        <a:lstStyle/>
        <a:p>
          <a:endParaRPr lang="pt-BR"/>
        </a:p>
      </dgm:t>
    </dgm:pt>
    <dgm:pt modelId="{2A1D08D4-8FE5-4A76-BB19-FCB0B595CCA8}" type="sibTrans" cxnId="{88084DFA-0E83-4639-9B7E-5CFFD5E48AD8}">
      <dgm:prSet/>
      <dgm:spPr/>
      <dgm:t>
        <a:bodyPr/>
        <a:lstStyle/>
        <a:p>
          <a:endParaRPr lang="pt-BR"/>
        </a:p>
      </dgm:t>
    </dgm:pt>
    <dgm:pt modelId="{D28AB46C-0E93-44AA-9C7B-65F7C1AAD72D}">
      <dgm:prSet phldrT="[Texto]"/>
      <dgm:spPr/>
      <dgm:t>
        <a:bodyPr/>
        <a:lstStyle/>
        <a:p>
          <a:r>
            <a:rPr lang="pt-BR" dirty="0"/>
            <a:t>Outra herança dos portugueses, a viola, espalhou-se pelo interior do país. Feita de madeira, com o corpo em forma de 8, tem cordas duplas. No caso da viola caipira, apresenta um conjunto de dez cordas.</a:t>
          </a:r>
        </a:p>
      </dgm:t>
    </dgm:pt>
    <dgm:pt modelId="{6AC2ACEF-2970-47EF-A30C-DC726C54ABAB}" type="parTrans" cxnId="{BDB3B9F3-E8CE-4B43-AFEF-AEF275090F7D}">
      <dgm:prSet/>
      <dgm:spPr/>
      <dgm:t>
        <a:bodyPr/>
        <a:lstStyle/>
        <a:p>
          <a:endParaRPr lang="pt-BR"/>
        </a:p>
      </dgm:t>
    </dgm:pt>
    <dgm:pt modelId="{90FD011A-D178-44EE-B4D1-4E34AB06205D}" type="sibTrans" cxnId="{BDB3B9F3-E8CE-4B43-AFEF-AEF275090F7D}">
      <dgm:prSet/>
      <dgm:spPr/>
      <dgm:t>
        <a:bodyPr/>
        <a:lstStyle/>
        <a:p>
          <a:endParaRPr lang="pt-BR"/>
        </a:p>
      </dgm:t>
    </dgm:pt>
    <dgm:pt modelId="{85ABCCD2-991D-477C-AA4D-DC2957F1F118}">
      <dgm:prSet phldrT="[Texto]"/>
      <dgm:spPr/>
      <dgm:t>
        <a:bodyPr/>
        <a:lstStyle/>
        <a:p>
          <a:r>
            <a:rPr lang="pt-BR" dirty="0"/>
            <a:t>Pandeiro</a:t>
          </a:r>
          <a:endParaRPr lang="pt-BR" b="1" dirty="0"/>
        </a:p>
      </dgm:t>
    </dgm:pt>
    <dgm:pt modelId="{2453536A-B253-4354-B307-800128C3A740}" type="parTrans" cxnId="{EFAF5D4F-5955-47A7-87FD-4920409CB551}">
      <dgm:prSet/>
      <dgm:spPr/>
      <dgm:t>
        <a:bodyPr/>
        <a:lstStyle/>
        <a:p>
          <a:endParaRPr lang="pt-BR"/>
        </a:p>
      </dgm:t>
    </dgm:pt>
    <dgm:pt modelId="{56C290A6-9A1E-4EBB-81C7-14556662DA89}" type="sibTrans" cxnId="{EFAF5D4F-5955-47A7-87FD-4920409CB551}">
      <dgm:prSet/>
      <dgm:spPr/>
      <dgm:t>
        <a:bodyPr/>
        <a:lstStyle/>
        <a:p>
          <a:endParaRPr lang="pt-BR"/>
        </a:p>
      </dgm:t>
    </dgm:pt>
    <dgm:pt modelId="{7A07A832-21E1-4684-9F5C-E2CD62F08F58}">
      <dgm:prSet phldrT="[Texto]"/>
      <dgm:spPr/>
      <dgm:t>
        <a:bodyPr/>
        <a:lstStyle/>
        <a:p>
          <a:r>
            <a:rPr lang="pt-BR" dirty="0"/>
            <a:t>Muito presente no samba, os toques do pandeiro são executados em uma membrana (“pele”) esticada sobre um aro de madeira ou plástico. Nesse aro, há chapinhas de metal chamadas platinelas, que enriquecem os timbres do instrumento.</a:t>
          </a:r>
        </a:p>
      </dgm:t>
    </dgm:pt>
    <dgm:pt modelId="{C978C6CF-5116-4B45-AF64-96E906A93945}" type="parTrans" cxnId="{A4E0EC49-E187-4836-A525-3E0D53898A3A}">
      <dgm:prSet/>
      <dgm:spPr/>
      <dgm:t>
        <a:bodyPr/>
        <a:lstStyle/>
        <a:p>
          <a:endParaRPr lang="pt-BR"/>
        </a:p>
      </dgm:t>
    </dgm:pt>
    <dgm:pt modelId="{27531EB0-66B4-4936-8F0A-B6CE6E21074B}" type="sibTrans" cxnId="{A4E0EC49-E187-4836-A525-3E0D53898A3A}">
      <dgm:prSet/>
      <dgm:spPr/>
      <dgm:t>
        <a:bodyPr/>
        <a:lstStyle/>
        <a:p>
          <a:endParaRPr lang="pt-BR"/>
        </a:p>
      </dgm:t>
    </dgm:pt>
    <dgm:pt modelId="{2E70C7E8-8CAB-4625-9022-821C5B1B4507}" type="pres">
      <dgm:prSet presAssocID="{E28B4360-0A65-4628-977C-BDFEF123BB10}" presName="Name0" presStyleCnt="0">
        <dgm:presLayoutVars>
          <dgm:chPref val="3"/>
          <dgm:dir/>
          <dgm:animLvl val="lvl"/>
          <dgm:resizeHandles/>
        </dgm:presLayoutVars>
      </dgm:prSet>
      <dgm:spPr/>
    </dgm:pt>
    <dgm:pt modelId="{8E0D6028-3E9F-4754-B4FD-BE9AE33817DD}" type="pres">
      <dgm:prSet presAssocID="{65208B8E-DB26-4273-A987-ED62E51CAEC0}" presName="horFlow" presStyleCnt="0"/>
      <dgm:spPr/>
    </dgm:pt>
    <dgm:pt modelId="{14FDED88-6AE2-4147-A4A9-D5674DC643C9}" type="pres">
      <dgm:prSet presAssocID="{65208B8E-DB26-4273-A987-ED62E51CAEC0}" presName="bigChev" presStyleLbl="node1" presStyleIdx="0" presStyleCnt="3"/>
      <dgm:spPr/>
    </dgm:pt>
    <dgm:pt modelId="{BAD3BD89-4A35-43EF-8A34-C3371A365DB2}" type="pres">
      <dgm:prSet presAssocID="{E00FEF0D-88D8-453F-A545-EAF50291A398}" presName="parTrans" presStyleCnt="0"/>
      <dgm:spPr/>
    </dgm:pt>
    <dgm:pt modelId="{2327B329-7F64-4990-A321-AA018DC722A5}" type="pres">
      <dgm:prSet presAssocID="{02A4B0C9-F750-4056-B90A-D80E81B543A3}" presName="node" presStyleLbl="alignAccFollowNode1" presStyleIdx="0" presStyleCnt="3" custScaleX="229928" custScaleY="115766">
        <dgm:presLayoutVars>
          <dgm:bulletEnabled val="1"/>
        </dgm:presLayoutVars>
      </dgm:prSet>
      <dgm:spPr/>
    </dgm:pt>
    <dgm:pt modelId="{F15DA847-2826-4D88-A6A6-9C1C343472C5}" type="pres">
      <dgm:prSet presAssocID="{65208B8E-DB26-4273-A987-ED62E51CAEC0}" presName="vSp" presStyleCnt="0"/>
      <dgm:spPr/>
    </dgm:pt>
    <dgm:pt modelId="{681B40DD-66C3-4882-A0E0-9AA1329B01CD}" type="pres">
      <dgm:prSet presAssocID="{DE552E40-AB50-43C7-8047-DA0F76DA6C5D}" presName="horFlow" presStyleCnt="0"/>
      <dgm:spPr/>
    </dgm:pt>
    <dgm:pt modelId="{F53CF57D-64B8-40BC-9C6D-1515B5D47582}" type="pres">
      <dgm:prSet presAssocID="{DE552E40-AB50-43C7-8047-DA0F76DA6C5D}" presName="bigChev" presStyleLbl="node1" presStyleIdx="1" presStyleCnt="3"/>
      <dgm:spPr/>
    </dgm:pt>
    <dgm:pt modelId="{DE8E665D-6AD4-404B-AE99-FB3B8B51531C}" type="pres">
      <dgm:prSet presAssocID="{6AC2ACEF-2970-47EF-A30C-DC726C54ABAB}" presName="parTrans" presStyleCnt="0"/>
      <dgm:spPr/>
    </dgm:pt>
    <dgm:pt modelId="{CB183F8D-08AC-45C9-A510-DCE4544D2ED1}" type="pres">
      <dgm:prSet presAssocID="{D28AB46C-0E93-44AA-9C7B-65F7C1AAD72D}" presName="node" presStyleLbl="alignAccFollowNode1" presStyleIdx="1" presStyleCnt="3" custScaleX="232435" custScaleY="115835">
        <dgm:presLayoutVars>
          <dgm:bulletEnabled val="1"/>
        </dgm:presLayoutVars>
      </dgm:prSet>
      <dgm:spPr/>
    </dgm:pt>
    <dgm:pt modelId="{238D1214-F520-412C-8E2D-4FDB888ABD1F}" type="pres">
      <dgm:prSet presAssocID="{DE552E40-AB50-43C7-8047-DA0F76DA6C5D}" presName="vSp" presStyleCnt="0"/>
      <dgm:spPr/>
    </dgm:pt>
    <dgm:pt modelId="{42D23485-6A71-4825-9523-D218E29FFC66}" type="pres">
      <dgm:prSet presAssocID="{85ABCCD2-991D-477C-AA4D-DC2957F1F118}" presName="horFlow" presStyleCnt="0"/>
      <dgm:spPr/>
    </dgm:pt>
    <dgm:pt modelId="{C3F2053A-6784-4EBF-B91C-F69F7ABAF3A7}" type="pres">
      <dgm:prSet presAssocID="{85ABCCD2-991D-477C-AA4D-DC2957F1F118}" presName="bigChev" presStyleLbl="node1" presStyleIdx="2" presStyleCnt="3"/>
      <dgm:spPr/>
    </dgm:pt>
    <dgm:pt modelId="{DD550660-4E91-48D0-85F2-6ADE3FCAB5D5}" type="pres">
      <dgm:prSet presAssocID="{C978C6CF-5116-4B45-AF64-96E906A93945}" presName="parTrans" presStyleCnt="0"/>
      <dgm:spPr/>
    </dgm:pt>
    <dgm:pt modelId="{0CA705F5-5ED1-4723-B9DA-B34E987F6ADB}" type="pres">
      <dgm:prSet presAssocID="{7A07A832-21E1-4684-9F5C-E2CD62F08F58}" presName="node" presStyleLbl="alignAccFollowNode1" presStyleIdx="2" presStyleCnt="3" custScaleX="229300" custScaleY="114400">
        <dgm:presLayoutVars>
          <dgm:bulletEnabled val="1"/>
        </dgm:presLayoutVars>
      </dgm:prSet>
      <dgm:spPr/>
    </dgm:pt>
  </dgm:ptLst>
  <dgm:cxnLst>
    <dgm:cxn modelId="{72C60F01-F8AD-4F04-B06D-E9A802A309E9}" srcId="{65208B8E-DB26-4273-A987-ED62E51CAEC0}" destId="{02A4B0C9-F750-4056-B90A-D80E81B543A3}" srcOrd="0" destOrd="0" parTransId="{E00FEF0D-88D8-453F-A545-EAF50291A398}" sibTransId="{AA8EA8CE-7CB0-4E84-AD7E-345491B2DC69}"/>
    <dgm:cxn modelId="{0E686F34-2B4B-46AA-89DA-A570BEB484C4}" type="presOf" srcId="{02A4B0C9-F750-4056-B90A-D80E81B543A3}" destId="{2327B329-7F64-4990-A321-AA018DC722A5}" srcOrd="0" destOrd="0" presId="urn:microsoft.com/office/officeart/2005/8/layout/lProcess3"/>
    <dgm:cxn modelId="{0BBB5461-476F-4818-9C1A-07C78745952D}" type="presOf" srcId="{D28AB46C-0E93-44AA-9C7B-65F7C1AAD72D}" destId="{CB183F8D-08AC-45C9-A510-DCE4544D2ED1}" srcOrd="0" destOrd="0" presId="urn:microsoft.com/office/officeart/2005/8/layout/lProcess3"/>
    <dgm:cxn modelId="{A4E0EC49-E187-4836-A525-3E0D53898A3A}" srcId="{85ABCCD2-991D-477C-AA4D-DC2957F1F118}" destId="{7A07A832-21E1-4684-9F5C-E2CD62F08F58}" srcOrd="0" destOrd="0" parTransId="{C978C6CF-5116-4B45-AF64-96E906A93945}" sibTransId="{27531EB0-66B4-4936-8F0A-B6CE6E21074B}"/>
    <dgm:cxn modelId="{B22E064C-DEB4-4711-8FEB-32129A5CD00B}" type="presOf" srcId="{65208B8E-DB26-4273-A987-ED62E51CAEC0}" destId="{14FDED88-6AE2-4147-A4A9-D5674DC643C9}" srcOrd="0" destOrd="0" presId="urn:microsoft.com/office/officeart/2005/8/layout/lProcess3"/>
    <dgm:cxn modelId="{C667A26C-B923-46EC-9295-3B4DA9FCFFD4}" type="presOf" srcId="{E28B4360-0A65-4628-977C-BDFEF123BB10}" destId="{2E70C7E8-8CAB-4625-9022-821C5B1B4507}" srcOrd="0" destOrd="0" presId="urn:microsoft.com/office/officeart/2005/8/layout/lProcess3"/>
    <dgm:cxn modelId="{EFAF5D4F-5955-47A7-87FD-4920409CB551}" srcId="{E28B4360-0A65-4628-977C-BDFEF123BB10}" destId="{85ABCCD2-991D-477C-AA4D-DC2957F1F118}" srcOrd="2" destOrd="0" parTransId="{2453536A-B253-4354-B307-800128C3A740}" sibTransId="{56C290A6-9A1E-4EBB-81C7-14556662DA89}"/>
    <dgm:cxn modelId="{31A001B5-C7F6-47BA-8B09-4874081823BE}" type="presOf" srcId="{7A07A832-21E1-4684-9F5C-E2CD62F08F58}" destId="{0CA705F5-5ED1-4723-B9DA-B34E987F6ADB}" srcOrd="0" destOrd="0" presId="urn:microsoft.com/office/officeart/2005/8/layout/lProcess3"/>
    <dgm:cxn modelId="{15BDFBE3-D45F-429E-A6A5-25D4D175F5DD}" srcId="{E28B4360-0A65-4628-977C-BDFEF123BB10}" destId="{65208B8E-DB26-4273-A987-ED62E51CAEC0}" srcOrd="0" destOrd="0" parTransId="{459D521C-6DA3-4301-ACCF-340EF56CD50D}" sibTransId="{C0ADF3A3-2593-4E13-B5DC-2FDAD47D8994}"/>
    <dgm:cxn modelId="{11C298EE-B0FF-4D19-84F6-FF7D6DFD875F}" type="presOf" srcId="{DE552E40-AB50-43C7-8047-DA0F76DA6C5D}" destId="{F53CF57D-64B8-40BC-9C6D-1515B5D47582}" srcOrd="0" destOrd="0" presId="urn:microsoft.com/office/officeart/2005/8/layout/lProcess3"/>
    <dgm:cxn modelId="{9F0E50F0-3C03-4B22-9332-4C6D6F973806}" type="presOf" srcId="{85ABCCD2-991D-477C-AA4D-DC2957F1F118}" destId="{C3F2053A-6784-4EBF-B91C-F69F7ABAF3A7}" srcOrd="0" destOrd="0" presId="urn:microsoft.com/office/officeart/2005/8/layout/lProcess3"/>
    <dgm:cxn modelId="{BDB3B9F3-E8CE-4B43-AFEF-AEF275090F7D}" srcId="{DE552E40-AB50-43C7-8047-DA0F76DA6C5D}" destId="{D28AB46C-0E93-44AA-9C7B-65F7C1AAD72D}" srcOrd="0" destOrd="0" parTransId="{6AC2ACEF-2970-47EF-A30C-DC726C54ABAB}" sibTransId="{90FD011A-D178-44EE-B4D1-4E34AB06205D}"/>
    <dgm:cxn modelId="{88084DFA-0E83-4639-9B7E-5CFFD5E48AD8}" srcId="{E28B4360-0A65-4628-977C-BDFEF123BB10}" destId="{DE552E40-AB50-43C7-8047-DA0F76DA6C5D}" srcOrd="1" destOrd="0" parTransId="{99C26AF8-1511-4911-BDAB-E4B5B5F6196C}" sibTransId="{2A1D08D4-8FE5-4A76-BB19-FCB0B595CCA8}"/>
    <dgm:cxn modelId="{6F2B121A-AAA7-47A1-A08B-83C70FF2E41C}" type="presParOf" srcId="{2E70C7E8-8CAB-4625-9022-821C5B1B4507}" destId="{8E0D6028-3E9F-4754-B4FD-BE9AE33817DD}" srcOrd="0" destOrd="0" presId="urn:microsoft.com/office/officeart/2005/8/layout/lProcess3"/>
    <dgm:cxn modelId="{5D3450C8-D059-4957-9A10-772A2952DD24}" type="presParOf" srcId="{8E0D6028-3E9F-4754-B4FD-BE9AE33817DD}" destId="{14FDED88-6AE2-4147-A4A9-D5674DC643C9}" srcOrd="0" destOrd="0" presId="urn:microsoft.com/office/officeart/2005/8/layout/lProcess3"/>
    <dgm:cxn modelId="{04F3060F-4D54-4B0B-B0AD-02401AFACD5C}" type="presParOf" srcId="{8E0D6028-3E9F-4754-B4FD-BE9AE33817DD}" destId="{BAD3BD89-4A35-43EF-8A34-C3371A365DB2}" srcOrd="1" destOrd="0" presId="urn:microsoft.com/office/officeart/2005/8/layout/lProcess3"/>
    <dgm:cxn modelId="{CA4DA3D3-1AF1-46C2-9266-3A6B2A07D246}" type="presParOf" srcId="{8E0D6028-3E9F-4754-B4FD-BE9AE33817DD}" destId="{2327B329-7F64-4990-A321-AA018DC722A5}" srcOrd="2" destOrd="0" presId="urn:microsoft.com/office/officeart/2005/8/layout/lProcess3"/>
    <dgm:cxn modelId="{BB6CE8AA-7916-4C2E-A5C4-E9E7B12214B4}" type="presParOf" srcId="{2E70C7E8-8CAB-4625-9022-821C5B1B4507}" destId="{F15DA847-2826-4D88-A6A6-9C1C343472C5}" srcOrd="1" destOrd="0" presId="urn:microsoft.com/office/officeart/2005/8/layout/lProcess3"/>
    <dgm:cxn modelId="{2D3859AB-A922-46D2-8D4C-9F69E994F3E7}" type="presParOf" srcId="{2E70C7E8-8CAB-4625-9022-821C5B1B4507}" destId="{681B40DD-66C3-4882-A0E0-9AA1329B01CD}" srcOrd="2" destOrd="0" presId="urn:microsoft.com/office/officeart/2005/8/layout/lProcess3"/>
    <dgm:cxn modelId="{D2BFC53F-78EC-43A3-9ADA-236A1B053FCF}" type="presParOf" srcId="{681B40DD-66C3-4882-A0E0-9AA1329B01CD}" destId="{F53CF57D-64B8-40BC-9C6D-1515B5D47582}" srcOrd="0" destOrd="0" presId="urn:microsoft.com/office/officeart/2005/8/layout/lProcess3"/>
    <dgm:cxn modelId="{70E0093E-5E6B-4C26-8182-8E6B4B435CB3}" type="presParOf" srcId="{681B40DD-66C3-4882-A0E0-9AA1329B01CD}" destId="{DE8E665D-6AD4-404B-AE99-FB3B8B51531C}" srcOrd="1" destOrd="0" presId="urn:microsoft.com/office/officeart/2005/8/layout/lProcess3"/>
    <dgm:cxn modelId="{7C05E0BF-8EC9-4770-AE37-10ED4CC15F07}" type="presParOf" srcId="{681B40DD-66C3-4882-A0E0-9AA1329B01CD}" destId="{CB183F8D-08AC-45C9-A510-DCE4544D2ED1}" srcOrd="2" destOrd="0" presId="urn:microsoft.com/office/officeart/2005/8/layout/lProcess3"/>
    <dgm:cxn modelId="{948B2FFE-7BDA-4488-BE38-8FCFB245CD86}" type="presParOf" srcId="{2E70C7E8-8CAB-4625-9022-821C5B1B4507}" destId="{238D1214-F520-412C-8E2D-4FDB888ABD1F}" srcOrd="3" destOrd="0" presId="urn:microsoft.com/office/officeart/2005/8/layout/lProcess3"/>
    <dgm:cxn modelId="{A4AA6B97-0C10-484A-903B-06F329DB87CF}" type="presParOf" srcId="{2E70C7E8-8CAB-4625-9022-821C5B1B4507}" destId="{42D23485-6A71-4825-9523-D218E29FFC66}" srcOrd="4" destOrd="0" presId="urn:microsoft.com/office/officeart/2005/8/layout/lProcess3"/>
    <dgm:cxn modelId="{4BDEEEDE-A045-485D-BF3C-31CB29D2D6DC}" type="presParOf" srcId="{42D23485-6A71-4825-9523-D218E29FFC66}" destId="{C3F2053A-6784-4EBF-B91C-F69F7ABAF3A7}" srcOrd="0" destOrd="0" presId="urn:microsoft.com/office/officeart/2005/8/layout/lProcess3"/>
    <dgm:cxn modelId="{1CD76B4F-1202-4BCD-87DB-FE6D26335D00}" type="presParOf" srcId="{42D23485-6A71-4825-9523-D218E29FFC66}" destId="{DD550660-4E91-48D0-85F2-6ADE3FCAB5D5}" srcOrd="1" destOrd="0" presId="urn:microsoft.com/office/officeart/2005/8/layout/lProcess3"/>
    <dgm:cxn modelId="{CC6CBA86-3D38-48EE-9671-938621D0659D}" type="presParOf" srcId="{42D23485-6A71-4825-9523-D218E29FFC66}" destId="{0CA705F5-5ED1-4723-B9DA-B34E987F6ADB}"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62B03A-EE07-4856-A3A8-B66D4CFBC5D0}"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pt-BR"/>
        </a:p>
      </dgm:t>
    </dgm:pt>
    <dgm:pt modelId="{7D9D75FD-6B3E-4E75-B63E-3EE3FB3E059E}">
      <dgm:prSet phldrT="[Texto]" custT="1"/>
      <dgm:spPr/>
      <dgm:t>
        <a:bodyPr/>
        <a:lstStyle/>
        <a:p>
          <a:r>
            <a:rPr lang="pt-BR" sz="2400" i="0" dirty="0">
              <a:latin typeface="RobotoBR" pitchFamily="2" charset="0"/>
            </a:rPr>
            <a:t>Como corações fortes, vivos e musicais, os </a:t>
          </a:r>
          <a:r>
            <a:rPr lang="pt-BR" sz="2400" b="1" i="0" dirty="0">
              <a:latin typeface="RobotoBR" pitchFamily="2" charset="0"/>
            </a:rPr>
            <a:t>tambores</a:t>
          </a:r>
          <a:r>
            <a:rPr lang="pt-BR" sz="2400" i="0" dirty="0">
              <a:latin typeface="RobotoBR" pitchFamily="2" charset="0"/>
            </a:rPr>
            <a:t> soam nas tradições culturais africanas. A </a:t>
          </a:r>
          <a:r>
            <a:rPr lang="pt-BR" sz="2400" b="1" i="0" dirty="0">
              <a:latin typeface="RobotoBR" pitchFamily="2" charset="0"/>
            </a:rPr>
            <a:t>percussão</a:t>
          </a:r>
          <a:r>
            <a:rPr lang="pt-BR" sz="2400" i="0" dirty="0">
              <a:latin typeface="RobotoBR" pitchFamily="2" charset="0"/>
            </a:rPr>
            <a:t> é muito presente nos muitos ritmos do continente.</a:t>
          </a:r>
        </a:p>
      </dgm:t>
    </dgm:pt>
    <dgm:pt modelId="{648CD4C4-632C-4E31-8AEC-B5D08320021F}" type="parTrans" cxnId="{89F76D83-03D2-423C-B1CD-0067F2E0BCF9}">
      <dgm:prSet/>
      <dgm:spPr/>
      <dgm:t>
        <a:bodyPr/>
        <a:lstStyle/>
        <a:p>
          <a:endParaRPr lang="pt-BR"/>
        </a:p>
      </dgm:t>
    </dgm:pt>
    <dgm:pt modelId="{2A332BD8-2DFE-43FF-858A-262E83936641}" type="sibTrans" cxnId="{89F76D83-03D2-423C-B1CD-0067F2E0BCF9}">
      <dgm:prSet/>
      <dgm:spPr/>
      <dgm:t>
        <a:bodyPr/>
        <a:lstStyle/>
        <a:p>
          <a:endParaRPr lang="pt-BR"/>
        </a:p>
      </dgm:t>
    </dgm:pt>
    <dgm:pt modelId="{EC2ECD0C-CB17-459B-98A8-2EA514372CD8}">
      <dgm:prSet phldrT="[Texto]" custT="1"/>
      <dgm:spPr/>
      <dgm:t>
        <a:bodyPr/>
        <a:lstStyle/>
        <a:p>
          <a:r>
            <a:rPr lang="pt-BR" sz="1900" b="1" dirty="0">
              <a:latin typeface="RobotoBR" pitchFamily="2" charset="0"/>
            </a:rPr>
            <a:t>Tambor dundun</a:t>
          </a:r>
          <a:r>
            <a:rPr lang="pt-BR" sz="1900" dirty="0">
              <a:latin typeface="RobotoBR" pitchFamily="2" charset="0"/>
            </a:rPr>
            <a:t>: tem o tom mais grave dos instrumentos africanos. </a:t>
          </a:r>
        </a:p>
      </dgm:t>
    </dgm:pt>
    <dgm:pt modelId="{6DB85567-DF09-459B-87CC-07C2489DCC39}" type="parTrans" cxnId="{BE837547-680F-4A25-B2CD-6F32709D8078}">
      <dgm:prSet/>
      <dgm:spPr/>
      <dgm:t>
        <a:bodyPr/>
        <a:lstStyle/>
        <a:p>
          <a:endParaRPr lang="pt-BR"/>
        </a:p>
      </dgm:t>
    </dgm:pt>
    <dgm:pt modelId="{C86AA488-4C4B-4531-A9A4-36A6978FC4D1}" type="sibTrans" cxnId="{BE837547-680F-4A25-B2CD-6F32709D8078}">
      <dgm:prSet/>
      <dgm:spPr/>
      <dgm:t>
        <a:bodyPr/>
        <a:lstStyle/>
        <a:p>
          <a:endParaRPr lang="pt-BR"/>
        </a:p>
      </dgm:t>
    </dgm:pt>
    <dgm:pt modelId="{C30FD431-5478-4102-8B4E-45FEBC3A4046}">
      <dgm:prSet phldrT="[Texto]" custT="1"/>
      <dgm:spPr/>
      <dgm:t>
        <a:bodyPr/>
        <a:lstStyle/>
        <a:p>
          <a:r>
            <a:rPr lang="pt-BR" sz="1900" b="1" dirty="0">
              <a:latin typeface="RobotoBR" pitchFamily="2" charset="0"/>
            </a:rPr>
            <a:t>Tambor djembê</a:t>
          </a:r>
          <a:r>
            <a:rPr lang="pt-BR" sz="1900" dirty="0">
              <a:latin typeface="RobotoBR" pitchFamily="2" charset="0"/>
            </a:rPr>
            <a:t>: geralmente tocado para acompanhar danças, cantos ou para marcar o ritmo de trabalho.</a:t>
          </a:r>
        </a:p>
      </dgm:t>
    </dgm:pt>
    <dgm:pt modelId="{83435F2D-9FE2-48BF-8227-C4AE8C919958}" type="parTrans" cxnId="{B8B5B26D-EDE9-44C2-B561-0F874077E198}">
      <dgm:prSet/>
      <dgm:spPr/>
      <dgm:t>
        <a:bodyPr/>
        <a:lstStyle/>
        <a:p>
          <a:endParaRPr lang="pt-BR"/>
        </a:p>
      </dgm:t>
    </dgm:pt>
    <dgm:pt modelId="{B5B1D8A7-1624-4152-BFA7-514CFE1457B9}" type="sibTrans" cxnId="{B8B5B26D-EDE9-44C2-B561-0F874077E198}">
      <dgm:prSet/>
      <dgm:spPr/>
      <dgm:t>
        <a:bodyPr/>
        <a:lstStyle/>
        <a:p>
          <a:endParaRPr lang="pt-BR"/>
        </a:p>
      </dgm:t>
    </dgm:pt>
    <dgm:pt modelId="{5DF01690-C3C7-47DE-89E3-6C16C4C59155}">
      <dgm:prSet custT="1"/>
      <dgm:spPr/>
      <dgm:t>
        <a:bodyPr/>
        <a:lstStyle/>
        <a:p>
          <a:r>
            <a:rPr lang="pt-BR" sz="1900" b="1" dirty="0">
              <a:latin typeface="RobotoBR" pitchFamily="2" charset="0"/>
            </a:rPr>
            <a:t>Tambor ngoma</a:t>
          </a:r>
          <a:r>
            <a:rPr lang="pt-BR" sz="1900" dirty="0">
              <a:latin typeface="RobotoBR" pitchFamily="2" charset="0"/>
            </a:rPr>
            <a:t>: tocado em ritmo frenético em cerimônias e danças religiosas. </a:t>
          </a:r>
        </a:p>
      </dgm:t>
    </dgm:pt>
    <dgm:pt modelId="{D7611330-87DD-4832-A8F8-DD7975A9FADC}" type="parTrans" cxnId="{7A42BB0F-E64F-4897-9417-B1E8E5C0D37B}">
      <dgm:prSet/>
      <dgm:spPr/>
      <dgm:t>
        <a:bodyPr/>
        <a:lstStyle/>
        <a:p>
          <a:endParaRPr lang="pt-BR"/>
        </a:p>
      </dgm:t>
    </dgm:pt>
    <dgm:pt modelId="{FA4B0563-2A86-42A6-BEE2-DA4AE42541E3}" type="sibTrans" cxnId="{7A42BB0F-E64F-4897-9417-B1E8E5C0D37B}">
      <dgm:prSet/>
      <dgm:spPr/>
      <dgm:t>
        <a:bodyPr/>
        <a:lstStyle/>
        <a:p>
          <a:endParaRPr lang="pt-BR"/>
        </a:p>
      </dgm:t>
    </dgm:pt>
    <dgm:pt modelId="{070CEB2D-0E60-4FF7-85B6-0040FDCAB586}" type="pres">
      <dgm:prSet presAssocID="{A862B03A-EE07-4856-A3A8-B66D4CFBC5D0}" presName="diagram" presStyleCnt="0">
        <dgm:presLayoutVars>
          <dgm:chPref val="1"/>
          <dgm:dir/>
          <dgm:animOne val="branch"/>
          <dgm:animLvl val="lvl"/>
          <dgm:resizeHandles/>
        </dgm:presLayoutVars>
      </dgm:prSet>
      <dgm:spPr/>
    </dgm:pt>
    <dgm:pt modelId="{445ACC76-AFD8-4F56-B059-7EFB8272CED4}" type="pres">
      <dgm:prSet presAssocID="{7D9D75FD-6B3E-4E75-B63E-3EE3FB3E059E}" presName="root" presStyleCnt="0"/>
      <dgm:spPr/>
    </dgm:pt>
    <dgm:pt modelId="{B5238EC2-05E0-44AE-B3ED-6D0459C88548}" type="pres">
      <dgm:prSet presAssocID="{7D9D75FD-6B3E-4E75-B63E-3EE3FB3E059E}" presName="rootComposite" presStyleCnt="0"/>
      <dgm:spPr/>
    </dgm:pt>
    <dgm:pt modelId="{9D69E59E-C43D-4C66-AEF7-AFC862F61E1D}" type="pres">
      <dgm:prSet presAssocID="{7D9D75FD-6B3E-4E75-B63E-3EE3FB3E059E}" presName="rootText" presStyleLbl="node1" presStyleIdx="0" presStyleCnt="1" custScaleX="933030" custScaleY="296385" custLinFactNeighborX="61297" custLinFactNeighborY="5687"/>
      <dgm:spPr/>
    </dgm:pt>
    <dgm:pt modelId="{64E4AF15-B09D-43CD-8E3D-8615FB0FCAE6}" type="pres">
      <dgm:prSet presAssocID="{7D9D75FD-6B3E-4E75-B63E-3EE3FB3E059E}" presName="rootConnector" presStyleLbl="node1" presStyleIdx="0" presStyleCnt="1"/>
      <dgm:spPr/>
    </dgm:pt>
    <dgm:pt modelId="{BDE0B003-C0F1-4007-8C2C-0CD30C3823F9}" type="pres">
      <dgm:prSet presAssocID="{7D9D75FD-6B3E-4E75-B63E-3EE3FB3E059E}" presName="childShape" presStyleCnt="0"/>
      <dgm:spPr/>
    </dgm:pt>
    <dgm:pt modelId="{7565DE24-0395-4451-B7DC-5EF8135F3D21}" type="pres">
      <dgm:prSet presAssocID="{6DB85567-DF09-459B-87CC-07C2489DCC39}" presName="Name13" presStyleLbl="parChTrans1D2" presStyleIdx="0" presStyleCnt="3"/>
      <dgm:spPr/>
    </dgm:pt>
    <dgm:pt modelId="{A3F86A94-86B0-451C-B7F7-E4945B2C2569}" type="pres">
      <dgm:prSet presAssocID="{EC2ECD0C-CB17-459B-98A8-2EA514372CD8}" presName="childText" presStyleLbl="bgAcc1" presStyleIdx="0" presStyleCnt="3" custScaleX="616265" custScaleY="178984" custLinFactX="100000" custLinFactNeighborX="100033" custLinFactNeighborY="-12123">
        <dgm:presLayoutVars>
          <dgm:bulletEnabled val="1"/>
        </dgm:presLayoutVars>
      </dgm:prSet>
      <dgm:spPr/>
    </dgm:pt>
    <dgm:pt modelId="{1C0A611A-FA4C-4804-BB29-0160CB910826}" type="pres">
      <dgm:prSet presAssocID="{83435F2D-9FE2-48BF-8227-C4AE8C919958}" presName="Name13" presStyleLbl="parChTrans1D2" presStyleIdx="1" presStyleCnt="3"/>
      <dgm:spPr/>
    </dgm:pt>
    <dgm:pt modelId="{33318350-C25F-468A-856F-0CB1E04F8A83}" type="pres">
      <dgm:prSet presAssocID="{C30FD431-5478-4102-8B4E-45FEBC3A4046}" presName="childText" presStyleLbl="bgAcc1" presStyleIdx="1" presStyleCnt="3" custScaleX="617237" custScaleY="193481" custLinFactX="100000" custLinFactNeighborX="100899" custLinFactNeighborY="-11892">
        <dgm:presLayoutVars>
          <dgm:bulletEnabled val="1"/>
        </dgm:presLayoutVars>
      </dgm:prSet>
      <dgm:spPr/>
    </dgm:pt>
    <dgm:pt modelId="{D342FFC1-D886-4688-8054-D6E0BC44C9DB}" type="pres">
      <dgm:prSet presAssocID="{D7611330-87DD-4832-A8F8-DD7975A9FADC}" presName="Name13" presStyleLbl="parChTrans1D2" presStyleIdx="2" presStyleCnt="3"/>
      <dgm:spPr/>
    </dgm:pt>
    <dgm:pt modelId="{DEA07926-CA70-4BE8-82EA-FEEAAEA706BE}" type="pres">
      <dgm:prSet presAssocID="{5DF01690-C3C7-47DE-89E3-6C16C4C59155}" presName="childText" presStyleLbl="bgAcc1" presStyleIdx="2" presStyleCnt="3" custScaleX="609605" custScaleY="181532" custLinFactX="100000" custLinFactNeighborX="104579" custLinFactNeighborY="-2425">
        <dgm:presLayoutVars>
          <dgm:bulletEnabled val="1"/>
        </dgm:presLayoutVars>
      </dgm:prSet>
      <dgm:spPr/>
    </dgm:pt>
  </dgm:ptLst>
  <dgm:cxnLst>
    <dgm:cxn modelId="{7A42BB0F-E64F-4897-9417-B1E8E5C0D37B}" srcId="{7D9D75FD-6B3E-4E75-B63E-3EE3FB3E059E}" destId="{5DF01690-C3C7-47DE-89E3-6C16C4C59155}" srcOrd="2" destOrd="0" parTransId="{D7611330-87DD-4832-A8F8-DD7975A9FADC}" sibTransId="{FA4B0563-2A86-42A6-BEE2-DA4AE42541E3}"/>
    <dgm:cxn modelId="{54DF9D16-6F0A-474B-B48C-C343D1DB669D}" type="presOf" srcId="{83435F2D-9FE2-48BF-8227-C4AE8C919958}" destId="{1C0A611A-FA4C-4804-BB29-0160CB910826}" srcOrd="0" destOrd="0" presId="urn:microsoft.com/office/officeart/2005/8/layout/hierarchy3"/>
    <dgm:cxn modelId="{09839525-3CB7-4FFE-867B-36655FB91DDE}" type="presOf" srcId="{5DF01690-C3C7-47DE-89E3-6C16C4C59155}" destId="{DEA07926-CA70-4BE8-82EA-FEEAAEA706BE}" srcOrd="0" destOrd="0" presId="urn:microsoft.com/office/officeart/2005/8/layout/hierarchy3"/>
    <dgm:cxn modelId="{C921AA34-F203-4429-B010-BF13B1561C86}" type="presOf" srcId="{D7611330-87DD-4832-A8F8-DD7975A9FADC}" destId="{D342FFC1-D886-4688-8054-D6E0BC44C9DB}" srcOrd="0" destOrd="0" presId="urn:microsoft.com/office/officeart/2005/8/layout/hierarchy3"/>
    <dgm:cxn modelId="{BE837547-680F-4A25-B2CD-6F32709D8078}" srcId="{7D9D75FD-6B3E-4E75-B63E-3EE3FB3E059E}" destId="{EC2ECD0C-CB17-459B-98A8-2EA514372CD8}" srcOrd="0" destOrd="0" parTransId="{6DB85567-DF09-459B-87CC-07C2489DCC39}" sibTransId="{C86AA488-4C4B-4531-A9A4-36A6978FC4D1}"/>
    <dgm:cxn modelId="{B8B5B26D-EDE9-44C2-B561-0F874077E198}" srcId="{7D9D75FD-6B3E-4E75-B63E-3EE3FB3E059E}" destId="{C30FD431-5478-4102-8B4E-45FEBC3A4046}" srcOrd="1" destOrd="0" parTransId="{83435F2D-9FE2-48BF-8227-C4AE8C919958}" sibTransId="{B5B1D8A7-1624-4152-BFA7-514CFE1457B9}"/>
    <dgm:cxn modelId="{97A10455-E20D-4096-B55D-A49640655E20}" type="presOf" srcId="{7D9D75FD-6B3E-4E75-B63E-3EE3FB3E059E}" destId="{64E4AF15-B09D-43CD-8E3D-8615FB0FCAE6}" srcOrd="1" destOrd="0" presId="urn:microsoft.com/office/officeart/2005/8/layout/hierarchy3"/>
    <dgm:cxn modelId="{89F76D83-03D2-423C-B1CD-0067F2E0BCF9}" srcId="{A862B03A-EE07-4856-A3A8-B66D4CFBC5D0}" destId="{7D9D75FD-6B3E-4E75-B63E-3EE3FB3E059E}" srcOrd="0" destOrd="0" parTransId="{648CD4C4-632C-4E31-8AEC-B5D08320021F}" sibTransId="{2A332BD8-2DFE-43FF-858A-262E83936641}"/>
    <dgm:cxn modelId="{AC71DB9C-CA1D-4E22-AFE7-321F676CC118}" type="presOf" srcId="{EC2ECD0C-CB17-459B-98A8-2EA514372CD8}" destId="{A3F86A94-86B0-451C-B7F7-E4945B2C2569}" srcOrd="0" destOrd="0" presId="urn:microsoft.com/office/officeart/2005/8/layout/hierarchy3"/>
    <dgm:cxn modelId="{83F164C3-3D98-492C-A5BE-26BF6956EC90}" type="presOf" srcId="{A862B03A-EE07-4856-A3A8-B66D4CFBC5D0}" destId="{070CEB2D-0E60-4FF7-85B6-0040FDCAB586}" srcOrd="0" destOrd="0" presId="urn:microsoft.com/office/officeart/2005/8/layout/hierarchy3"/>
    <dgm:cxn modelId="{8FFA8DC5-07DD-484F-8C86-C6338D87330D}" type="presOf" srcId="{7D9D75FD-6B3E-4E75-B63E-3EE3FB3E059E}" destId="{9D69E59E-C43D-4C66-AEF7-AFC862F61E1D}" srcOrd="0" destOrd="0" presId="urn:microsoft.com/office/officeart/2005/8/layout/hierarchy3"/>
    <dgm:cxn modelId="{5613E9C7-392A-4FFC-BEC2-55AF4D4AB7CE}" type="presOf" srcId="{6DB85567-DF09-459B-87CC-07C2489DCC39}" destId="{7565DE24-0395-4451-B7DC-5EF8135F3D21}" srcOrd="0" destOrd="0" presId="urn:microsoft.com/office/officeart/2005/8/layout/hierarchy3"/>
    <dgm:cxn modelId="{A7D481F0-AE2C-4AA6-869C-04AC81FF143E}" type="presOf" srcId="{C30FD431-5478-4102-8B4E-45FEBC3A4046}" destId="{33318350-C25F-468A-856F-0CB1E04F8A83}" srcOrd="0" destOrd="0" presId="urn:microsoft.com/office/officeart/2005/8/layout/hierarchy3"/>
    <dgm:cxn modelId="{B8726721-5718-4C92-BB6F-68D16E93BAFD}" type="presParOf" srcId="{070CEB2D-0E60-4FF7-85B6-0040FDCAB586}" destId="{445ACC76-AFD8-4F56-B059-7EFB8272CED4}" srcOrd="0" destOrd="0" presId="urn:microsoft.com/office/officeart/2005/8/layout/hierarchy3"/>
    <dgm:cxn modelId="{6371C2EC-E632-41C3-9056-FBE1CC791B79}" type="presParOf" srcId="{445ACC76-AFD8-4F56-B059-7EFB8272CED4}" destId="{B5238EC2-05E0-44AE-B3ED-6D0459C88548}" srcOrd="0" destOrd="0" presId="urn:microsoft.com/office/officeart/2005/8/layout/hierarchy3"/>
    <dgm:cxn modelId="{286392F9-38F3-4B10-8736-338BAEF03F23}" type="presParOf" srcId="{B5238EC2-05E0-44AE-B3ED-6D0459C88548}" destId="{9D69E59E-C43D-4C66-AEF7-AFC862F61E1D}" srcOrd="0" destOrd="0" presId="urn:microsoft.com/office/officeart/2005/8/layout/hierarchy3"/>
    <dgm:cxn modelId="{1290130E-279D-4A4C-B71B-D2CF752D7509}" type="presParOf" srcId="{B5238EC2-05E0-44AE-B3ED-6D0459C88548}" destId="{64E4AF15-B09D-43CD-8E3D-8615FB0FCAE6}" srcOrd="1" destOrd="0" presId="urn:microsoft.com/office/officeart/2005/8/layout/hierarchy3"/>
    <dgm:cxn modelId="{B8009B14-0E21-411F-976D-DB4A57230552}" type="presParOf" srcId="{445ACC76-AFD8-4F56-B059-7EFB8272CED4}" destId="{BDE0B003-C0F1-4007-8C2C-0CD30C3823F9}" srcOrd="1" destOrd="0" presId="urn:microsoft.com/office/officeart/2005/8/layout/hierarchy3"/>
    <dgm:cxn modelId="{D472E625-30DC-4F90-A29E-91863FF54828}" type="presParOf" srcId="{BDE0B003-C0F1-4007-8C2C-0CD30C3823F9}" destId="{7565DE24-0395-4451-B7DC-5EF8135F3D21}" srcOrd="0" destOrd="0" presId="urn:microsoft.com/office/officeart/2005/8/layout/hierarchy3"/>
    <dgm:cxn modelId="{59E0B6CD-E7E2-48C4-ABC7-D0F2D123AE74}" type="presParOf" srcId="{BDE0B003-C0F1-4007-8C2C-0CD30C3823F9}" destId="{A3F86A94-86B0-451C-B7F7-E4945B2C2569}" srcOrd="1" destOrd="0" presId="urn:microsoft.com/office/officeart/2005/8/layout/hierarchy3"/>
    <dgm:cxn modelId="{361AD5E5-7C1E-46CF-9F92-0C49EC4DFC68}" type="presParOf" srcId="{BDE0B003-C0F1-4007-8C2C-0CD30C3823F9}" destId="{1C0A611A-FA4C-4804-BB29-0160CB910826}" srcOrd="2" destOrd="0" presId="urn:microsoft.com/office/officeart/2005/8/layout/hierarchy3"/>
    <dgm:cxn modelId="{85FB566C-B970-4242-B76D-AC8AECDD8235}" type="presParOf" srcId="{BDE0B003-C0F1-4007-8C2C-0CD30C3823F9}" destId="{33318350-C25F-468A-856F-0CB1E04F8A83}" srcOrd="3" destOrd="0" presId="urn:microsoft.com/office/officeart/2005/8/layout/hierarchy3"/>
    <dgm:cxn modelId="{7EC3A0B1-55B2-40CB-8372-87F993D248B1}" type="presParOf" srcId="{BDE0B003-C0F1-4007-8C2C-0CD30C3823F9}" destId="{D342FFC1-D886-4688-8054-D6E0BC44C9DB}" srcOrd="4" destOrd="0" presId="urn:microsoft.com/office/officeart/2005/8/layout/hierarchy3"/>
    <dgm:cxn modelId="{D27DBC96-7608-4A3F-9823-D20EA301D6A5}" type="presParOf" srcId="{BDE0B003-C0F1-4007-8C2C-0CD30C3823F9}" destId="{DEA07926-CA70-4BE8-82EA-FEEAAEA706BE}"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FDED88-6AE2-4147-A4A9-D5674DC643C9}">
      <dsp:nvSpPr>
        <dsp:cNvPr id="0" name=""/>
        <dsp:cNvSpPr/>
      </dsp:nvSpPr>
      <dsp:spPr>
        <a:xfrm>
          <a:off x="1188850" y="1507"/>
          <a:ext cx="3042006" cy="98378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b="1" kern="1200" dirty="0">
              <a:latin typeface="RobotoBR" pitchFamily="2" charset="0"/>
            </a:rPr>
            <a:t>Idiofones</a:t>
          </a:r>
        </a:p>
      </dsp:txBody>
      <dsp:txXfrm>
        <a:off x="1680742" y="1507"/>
        <a:ext cx="2058223" cy="983783"/>
      </dsp:txXfrm>
    </dsp:sp>
    <dsp:sp modelId="{2327B329-7F64-4990-A321-AA018DC722A5}">
      <dsp:nvSpPr>
        <dsp:cNvPr id="0" name=""/>
        <dsp:cNvSpPr/>
      </dsp:nvSpPr>
      <dsp:spPr>
        <a:xfrm>
          <a:off x="4047619" y="20760"/>
          <a:ext cx="5304777" cy="945276"/>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kern="1200" dirty="0">
              <a:latin typeface="RobotoBR" pitchFamily="2" charset="0"/>
            </a:rPr>
            <a:t>Produzem som por meio de vibração dos próprios corpos. Exemplo: reco-reco.</a:t>
          </a:r>
        </a:p>
      </dsp:txBody>
      <dsp:txXfrm>
        <a:off x="4520257" y="20760"/>
        <a:ext cx="4359501" cy="945276"/>
      </dsp:txXfrm>
    </dsp:sp>
    <dsp:sp modelId="{7F084441-2B72-474F-BE22-109A0BFD1531}">
      <dsp:nvSpPr>
        <dsp:cNvPr id="0" name=""/>
        <dsp:cNvSpPr/>
      </dsp:nvSpPr>
      <dsp:spPr>
        <a:xfrm>
          <a:off x="1229785" y="1109375"/>
          <a:ext cx="3040039" cy="98378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b="1" kern="1200" dirty="0">
              <a:latin typeface="RobotoBR" pitchFamily="2" charset="0"/>
            </a:rPr>
            <a:t>Membranofones</a:t>
          </a:r>
        </a:p>
      </dsp:txBody>
      <dsp:txXfrm>
        <a:off x="1721677" y="1109375"/>
        <a:ext cx="2056256" cy="983783"/>
      </dsp:txXfrm>
    </dsp:sp>
    <dsp:sp modelId="{B18C622C-0E7B-433D-B99D-4F5ECE00218E}">
      <dsp:nvSpPr>
        <dsp:cNvPr id="0" name=""/>
        <dsp:cNvSpPr/>
      </dsp:nvSpPr>
      <dsp:spPr>
        <a:xfrm>
          <a:off x="4141187" y="1101034"/>
          <a:ext cx="5121219" cy="945839"/>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kern="1200" dirty="0">
              <a:latin typeface="RobotoBR" pitchFamily="2" charset="0"/>
            </a:rPr>
            <a:t>Produzem o som pela vibração de uma pele, ou membrana, que é esticada sobre uma caixa de ressonância. Exemplo: surdo. </a:t>
          </a:r>
        </a:p>
      </dsp:txBody>
      <dsp:txXfrm>
        <a:off x="4614107" y="1101034"/>
        <a:ext cx="4175380" cy="945839"/>
      </dsp:txXfrm>
    </dsp:sp>
    <dsp:sp modelId="{F53CF57D-64B8-40BC-9C6D-1515B5D47582}">
      <dsp:nvSpPr>
        <dsp:cNvPr id="0" name=""/>
        <dsp:cNvSpPr/>
      </dsp:nvSpPr>
      <dsp:spPr>
        <a:xfrm>
          <a:off x="1270745" y="2217243"/>
          <a:ext cx="3042006" cy="98378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b="1" kern="1200" dirty="0">
              <a:latin typeface="RobotoBR" pitchFamily="2" charset="0"/>
            </a:rPr>
            <a:t>Cordofones</a:t>
          </a:r>
          <a:r>
            <a:rPr lang="pt-BR" sz="1700" kern="1200" dirty="0">
              <a:latin typeface="RobotoBR" pitchFamily="2" charset="0"/>
            </a:rPr>
            <a:t> </a:t>
          </a:r>
        </a:p>
      </dsp:txBody>
      <dsp:txXfrm>
        <a:off x="1762637" y="2217243"/>
        <a:ext cx="2058223" cy="983783"/>
      </dsp:txXfrm>
    </dsp:sp>
    <dsp:sp modelId="{CB183F8D-08AC-45C9-A510-DCE4544D2ED1}">
      <dsp:nvSpPr>
        <dsp:cNvPr id="0" name=""/>
        <dsp:cNvSpPr/>
      </dsp:nvSpPr>
      <dsp:spPr>
        <a:xfrm>
          <a:off x="4184080" y="2208911"/>
          <a:ext cx="5341725" cy="945839"/>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kern="1200" dirty="0">
              <a:latin typeface="RobotoBR" pitchFamily="2" charset="0"/>
            </a:rPr>
            <a:t>O som é gerado pela vibração de uma ou várias cordas. Exemplo: violão.</a:t>
          </a:r>
        </a:p>
      </dsp:txBody>
      <dsp:txXfrm>
        <a:off x="4657000" y="2208911"/>
        <a:ext cx="4395886" cy="945839"/>
      </dsp:txXfrm>
    </dsp:sp>
    <dsp:sp modelId="{72008B27-640E-4742-B6AB-C334CCED4A81}">
      <dsp:nvSpPr>
        <dsp:cNvPr id="0" name=""/>
        <dsp:cNvSpPr/>
      </dsp:nvSpPr>
      <dsp:spPr>
        <a:xfrm>
          <a:off x="1298044" y="3366047"/>
          <a:ext cx="3042006" cy="98378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b="1" kern="1200" dirty="0">
              <a:latin typeface="RobotoBR" pitchFamily="2" charset="0"/>
            </a:rPr>
            <a:t>Aerofones</a:t>
          </a:r>
        </a:p>
      </dsp:txBody>
      <dsp:txXfrm>
        <a:off x="1789936" y="3366047"/>
        <a:ext cx="2058223" cy="983783"/>
      </dsp:txXfrm>
    </dsp:sp>
    <dsp:sp modelId="{37709C72-62EF-4B4C-B5DA-3DD420C35514}">
      <dsp:nvSpPr>
        <dsp:cNvPr id="0" name=""/>
        <dsp:cNvSpPr/>
      </dsp:nvSpPr>
      <dsp:spPr>
        <a:xfrm>
          <a:off x="4211356" y="3371342"/>
          <a:ext cx="5415622" cy="945839"/>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kern="1200" dirty="0">
              <a:latin typeface="RobotoBR" pitchFamily="2" charset="0"/>
            </a:rPr>
            <a:t>O som é produzido por uma corrente de ar em seu interior.  Exemplo: trompete.</a:t>
          </a:r>
        </a:p>
      </dsp:txBody>
      <dsp:txXfrm>
        <a:off x="4684276" y="3371342"/>
        <a:ext cx="4469783" cy="9458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FDED88-6AE2-4147-A4A9-D5674DC643C9}">
      <dsp:nvSpPr>
        <dsp:cNvPr id="0" name=""/>
        <dsp:cNvSpPr/>
      </dsp:nvSpPr>
      <dsp:spPr>
        <a:xfrm>
          <a:off x="1254465" y="1688"/>
          <a:ext cx="2477430" cy="99097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b="1" kern="1200" dirty="0">
              <a:latin typeface="RobotoBR" pitchFamily="2" charset="0"/>
            </a:rPr>
            <a:t>Luiz Gonzaga e o baião</a:t>
          </a:r>
        </a:p>
      </dsp:txBody>
      <dsp:txXfrm>
        <a:off x="1749951" y="1688"/>
        <a:ext cx="1486458" cy="990972"/>
      </dsp:txXfrm>
    </dsp:sp>
    <dsp:sp modelId="{2327B329-7F64-4990-A321-AA018DC722A5}">
      <dsp:nvSpPr>
        <dsp:cNvPr id="0" name=""/>
        <dsp:cNvSpPr/>
      </dsp:nvSpPr>
      <dsp:spPr>
        <a:xfrm>
          <a:off x="3641865" y="21083"/>
          <a:ext cx="5666825" cy="952183"/>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kern="1200" dirty="0">
              <a:latin typeface="RobotoBR" pitchFamily="2" charset="0"/>
            </a:rPr>
            <a:t>Popularizou em todo o Brasil alguns ritmos nordestinos, como o xote, o xaxado e o baião. </a:t>
          </a:r>
        </a:p>
      </dsp:txBody>
      <dsp:txXfrm>
        <a:off x="4117957" y="21083"/>
        <a:ext cx="4714642" cy="952183"/>
      </dsp:txXfrm>
    </dsp:sp>
    <dsp:sp modelId="{7F084441-2B72-474F-BE22-109A0BFD1531}">
      <dsp:nvSpPr>
        <dsp:cNvPr id="0" name=""/>
        <dsp:cNvSpPr/>
      </dsp:nvSpPr>
      <dsp:spPr>
        <a:xfrm>
          <a:off x="1213517" y="2458506"/>
          <a:ext cx="2680951" cy="99097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b="1" kern="1200" dirty="0">
              <a:latin typeface="RobotoBR" pitchFamily="2" charset="0"/>
            </a:rPr>
            <a:t> </a:t>
          </a:r>
          <a:r>
            <a:rPr lang="pt-BR" sz="1700" b="1" kern="1200" dirty="0" err="1">
              <a:latin typeface="RobotoBR" pitchFamily="2" charset="0"/>
            </a:rPr>
            <a:t>Capiba</a:t>
          </a:r>
          <a:r>
            <a:rPr lang="pt-BR" sz="1700" b="1" kern="1200" dirty="0">
              <a:latin typeface="RobotoBR" pitchFamily="2" charset="0"/>
            </a:rPr>
            <a:t> e o frevo</a:t>
          </a:r>
        </a:p>
      </dsp:txBody>
      <dsp:txXfrm>
        <a:off x="1709003" y="2458506"/>
        <a:ext cx="1689979" cy="990972"/>
      </dsp:txXfrm>
    </dsp:sp>
    <dsp:sp modelId="{B18C622C-0E7B-433D-B99D-4F5ECE00218E}">
      <dsp:nvSpPr>
        <dsp:cNvPr id="0" name=""/>
        <dsp:cNvSpPr/>
      </dsp:nvSpPr>
      <dsp:spPr>
        <a:xfrm>
          <a:off x="3695245" y="2477663"/>
          <a:ext cx="5647784" cy="952750"/>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kern="1200" dirty="0">
              <a:latin typeface="RobotoBR" pitchFamily="2" charset="0"/>
            </a:rPr>
            <a:t>Grande compositor de frevos e de outras canções. Com Ariano Suassuna, formou o Movimento Armorial. </a:t>
          </a:r>
        </a:p>
      </dsp:txBody>
      <dsp:txXfrm>
        <a:off x="4171620" y="2477663"/>
        <a:ext cx="4695034" cy="952750"/>
      </dsp:txXfrm>
    </dsp:sp>
    <dsp:sp modelId="{F53CF57D-64B8-40BC-9C6D-1515B5D47582}">
      <dsp:nvSpPr>
        <dsp:cNvPr id="0" name=""/>
        <dsp:cNvSpPr/>
      </dsp:nvSpPr>
      <dsp:spPr>
        <a:xfrm>
          <a:off x="1295412" y="1188193"/>
          <a:ext cx="2477430" cy="99097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b="1" kern="1200" dirty="0">
              <a:latin typeface="RobotoBR" pitchFamily="2" charset="0"/>
            </a:rPr>
            <a:t>Clementina de Jesus e o samba</a:t>
          </a:r>
          <a:endParaRPr lang="pt-BR" sz="1700" kern="1200" dirty="0">
            <a:latin typeface="RobotoBR" pitchFamily="2" charset="0"/>
          </a:endParaRPr>
        </a:p>
      </dsp:txBody>
      <dsp:txXfrm>
        <a:off x="1790898" y="1188193"/>
        <a:ext cx="1486458" cy="990972"/>
      </dsp:txXfrm>
    </dsp:sp>
    <dsp:sp modelId="{CB183F8D-08AC-45C9-A510-DCE4544D2ED1}">
      <dsp:nvSpPr>
        <dsp:cNvPr id="0" name=""/>
        <dsp:cNvSpPr/>
      </dsp:nvSpPr>
      <dsp:spPr>
        <a:xfrm>
          <a:off x="3682812" y="1176547"/>
          <a:ext cx="5758575" cy="115688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kern="1200" dirty="0">
              <a:latin typeface="RobotoBR" pitchFamily="2" charset="0"/>
            </a:rPr>
            <a:t>Intérprete e representante do samba e de ritmos afro-brasileiros, como o jongo. Trouxe as tradições do candomblé para as linguagens musicais contemporâneas.</a:t>
          </a:r>
        </a:p>
      </dsp:txBody>
      <dsp:txXfrm>
        <a:off x="4261256" y="1176547"/>
        <a:ext cx="4601687" cy="1156888"/>
      </dsp:txXfrm>
    </dsp:sp>
    <dsp:sp modelId="{72008B27-640E-4742-B6AB-C334CCED4A81}">
      <dsp:nvSpPr>
        <dsp:cNvPr id="0" name=""/>
        <dsp:cNvSpPr/>
      </dsp:nvSpPr>
      <dsp:spPr>
        <a:xfrm>
          <a:off x="1254465" y="3558418"/>
          <a:ext cx="2477430" cy="99097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b="1" kern="1200" dirty="0">
              <a:latin typeface="RobotoBR" pitchFamily="2" charset="0"/>
            </a:rPr>
            <a:t>Dona </a:t>
          </a:r>
          <a:r>
            <a:rPr lang="pt-BR" sz="1700" b="1" kern="1200" dirty="0" err="1">
              <a:latin typeface="RobotoBR" pitchFamily="2" charset="0"/>
            </a:rPr>
            <a:t>Onete</a:t>
          </a:r>
          <a:r>
            <a:rPr lang="pt-BR" sz="1700" b="1" kern="1200" dirty="0">
              <a:latin typeface="RobotoBR" pitchFamily="2" charset="0"/>
            </a:rPr>
            <a:t> e o </a:t>
          </a:r>
          <a:r>
            <a:rPr lang="pt-BR" sz="1700" b="1" kern="1200" dirty="0" err="1">
              <a:latin typeface="RobotoBR" pitchFamily="2" charset="0"/>
            </a:rPr>
            <a:t>carimbó</a:t>
          </a:r>
          <a:endParaRPr lang="pt-BR" sz="1700" b="1" kern="1200" dirty="0">
            <a:latin typeface="RobotoBR" pitchFamily="2" charset="0"/>
          </a:endParaRPr>
        </a:p>
      </dsp:txBody>
      <dsp:txXfrm>
        <a:off x="1749951" y="3558418"/>
        <a:ext cx="1486458" cy="990972"/>
      </dsp:txXfrm>
    </dsp:sp>
    <dsp:sp modelId="{37709C72-62EF-4B4C-B5DA-3DD420C35514}">
      <dsp:nvSpPr>
        <dsp:cNvPr id="0" name=""/>
        <dsp:cNvSpPr/>
      </dsp:nvSpPr>
      <dsp:spPr>
        <a:xfrm>
          <a:off x="3573619" y="3596640"/>
          <a:ext cx="5803998" cy="952750"/>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kern="1200" dirty="0">
              <a:latin typeface="RobotoBR" pitchFamily="2" charset="0"/>
            </a:rPr>
            <a:t>Compositora e cantora de carimbó, gênero musical típico da região Norte do Brasil. </a:t>
          </a:r>
        </a:p>
      </dsp:txBody>
      <dsp:txXfrm>
        <a:off x="4049994" y="3596640"/>
        <a:ext cx="4851248" cy="9527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FDED88-6AE2-4147-A4A9-D5674DC643C9}">
      <dsp:nvSpPr>
        <dsp:cNvPr id="0" name=""/>
        <dsp:cNvSpPr/>
      </dsp:nvSpPr>
      <dsp:spPr>
        <a:xfrm>
          <a:off x="622590" y="3129"/>
          <a:ext cx="3311797" cy="132471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0" bIns="24765" numCol="1" spcCol="1270" anchor="ctr" anchorCtr="0">
          <a:noAutofit/>
        </a:bodyPr>
        <a:lstStyle/>
        <a:p>
          <a:pPr marL="0" lvl="0" indent="0" algn="ctr" defTabSz="1733550">
            <a:lnSpc>
              <a:spcPct val="90000"/>
            </a:lnSpc>
            <a:spcBef>
              <a:spcPct val="0"/>
            </a:spcBef>
            <a:spcAft>
              <a:spcPct val="35000"/>
            </a:spcAft>
            <a:buNone/>
          </a:pPr>
          <a:r>
            <a:rPr lang="pt-BR" sz="3900" kern="1200" dirty="0"/>
            <a:t>Acordeão </a:t>
          </a:r>
          <a:endParaRPr lang="pt-BR" sz="3900" b="1" kern="1200" dirty="0"/>
        </a:p>
      </dsp:txBody>
      <dsp:txXfrm>
        <a:off x="1284950" y="3129"/>
        <a:ext cx="1987078" cy="1324719"/>
      </dsp:txXfrm>
    </dsp:sp>
    <dsp:sp modelId="{2327B329-7F64-4990-A321-AA018DC722A5}">
      <dsp:nvSpPr>
        <dsp:cNvPr id="0" name=""/>
        <dsp:cNvSpPr/>
      </dsp:nvSpPr>
      <dsp:spPr>
        <a:xfrm>
          <a:off x="3503854" y="29055"/>
          <a:ext cx="6320242" cy="1272866"/>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kern="1200" dirty="0"/>
            <a:t>Uma das heranças da cultura portuguesa, que se tornou muito popular em nosso país. Também conhecido como gaita ou sanfona, costuma ser fabricado com madeira e metal. Tem um teclado, um painel de botões e um fole.</a:t>
          </a:r>
        </a:p>
      </dsp:txBody>
      <dsp:txXfrm>
        <a:off x="4140287" y="29055"/>
        <a:ext cx="5047376" cy="1272866"/>
      </dsp:txXfrm>
    </dsp:sp>
    <dsp:sp modelId="{F53CF57D-64B8-40BC-9C6D-1515B5D47582}">
      <dsp:nvSpPr>
        <dsp:cNvPr id="0" name=""/>
        <dsp:cNvSpPr/>
      </dsp:nvSpPr>
      <dsp:spPr>
        <a:xfrm>
          <a:off x="622590" y="1513309"/>
          <a:ext cx="3311797" cy="132471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0" bIns="24765" numCol="1" spcCol="1270" anchor="ctr" anchorCtr="0">
          <a:noAutofit/>
        </a:bodyPr>
        <a:lstStyle/>
        <a:p>
          <a:pPr marL="0" lvl="0" indent="0" algn="ctr" defTabSz="1733550">
            <a:lnSpc>
              <a:spcPct val="90000"/>
            </a:lnSpc>
            <a:spcBef>
              <a:spcPct val="0"/>
            </a:spcBef>
            <a:spcAft>
              <a:spcPct val="35000"/>
            </a:spcAft>
            <a:buNone/>
          </a:pPr>
          <a:r>
            <a:rPr lang="pt-BR" sz="3900" kern="1200" dirty="0"/>
            <a:t>Viola</a:t>
          </a:r>
          <a:endParaRPr lang="pt-BR" sz="3900" b="1" kern="1200" dirty="0"/>
        </a:p>
      </dsp:txBody>
      <dsp:txXfrm>
        <a:off x="1284950" y="1513309"/>
        <a:ext cx="1987078" cy="1324719"/>
      </dsp:txXfrm>
    </dsp:sp>
    <dsp:sp modelId="{CB183F8D-08AC-45C9-A510-DCE4544D2ED1}">
      <dsp:nvSpPr>
        <dsp:cNvPr id="0" name=""/>
        <dsp:cNvSpPr/>
      </dsp:nvSpPr>
      <dsp:spPr>
        <a:xfrm>
          <a:off x="3503854" y="1538856"/>
          <a:ext cx="6389155" cy="1273625"/>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kern="1200" dirty="0"/>
            <a:t>Outra herança dos portugueses, a viola, espalhou-se pelo interior do país. Feita de madeira, com o corpo em forma de 8, tem cordas duplas. No caso da viola caipira, apresenta um conjunto de dez cordas.</a:t>
          </a:r>
        </a:p>
      </dsp:txBody>
      <dsp:txXfrm>
        <a:off x="4140667" y="1538856"/>
        <a:ext cx="5115530" cy="1273625"/>
      </dsp:txXfrm>
    </dsp:sp>
    <dsp:sp modelId="{C3F2053A-6784-4EBF-B91C-F69F7ABAF3A7}">
      <dsp:nvSpPr>
        <dsp:cNvPr id="0" name=""/>
        <dsp:cNvSpPr/>
      </dsp:nvSpPr>
      <dsp:spPr>
        <a:xfrm>
          <a:off x="622590" y="3023489"/>
          <a:ext cx="3311797" cy="132471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0" bIns="24765" numCol="1" spcCol="1270" anchor="ctr" anchorCtr="0">
          <a:noAutofit/>
        </a:bodyPr>
        <a:lstStyle/>
        <a:p>
          <a:pPr marL="0" lvl="0" indent="0" algn="ctr" defTabSz="1733550">
            <a:lnSpc>
              <a:spcPct val="90000"/>
            </a:lnSpc>
            <a:spcBef>
              <a:spcPct val="0"/>
            </a:spcBef>
            <a:spcAft>
              <a:spcPct val="35000"/>
            </a:spcAft>
            <a:buNone/>
          </a:pPr>
          <a:r>
            <a:rPr lang="pt-BR" sz="3900" kern="1200" dirty="0"/>
            <a:t>Pandeiro</a:t>
          </a:r>
          <a:endParaRPr lang="pt-BR" sz="3900" b="1" kern="1200" dirty="0"/>
        </a:p>
      </dsp:txBody>
      <dsp:txXfrm>
        <a:off x="1284950" y="3023489"/>
        <a:ext cx="1987078" cy="1324719"/>
      </dsp:txXfrm>
    </dsp:sp>
    <dsp:sp modelId="{0CA705F5-5ED1-4723-B9DA-B34E987F6ADB}">
      <dsp:nvSpPr>
        <dsp:cNvPr id="0" name=""/>
        <dsp:cNvSpPr/>
      </dsp:nvSpPr>
      <dsp:spPr>
        <a:xfrm>
          <a:off x="3503854" y="3056925"/>
          <a:ext cx="6302980" cy="125784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pt-BR" sz="1700" kern="1200" dirty="0"/>
            <a:t>Muito presente no samba, os toques do pandeiro são executados em uma membrana (“pele”) esticada sobre um aro de madeira ou plástico. Nesse aro, há chapinhas de metal chamadas platinelas, que enriquecem os timbres do instrumento.</a:t>
          </a:r>
        </a:p>
      </dsp:txBody>
      <dsp:txXfrm>
        <a:off x="4132778" y="3056925"/>
        <a:ext cx="5045133" cy="12578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9E59E-C43D-4C66-AEF7-AFC862F61E1D}">
      <dsp:nvSpPr>
        <dsp:cNvPr id="0" name=""/>
        <dsp:cNvSpPr/>
      </dsp:nvSpPr>
      <dsp:spPr>
        <a:xfrm>
          <a:off x="323563" y="27250"/>
          <a:ext cx="8554305" cy="13586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pt-BR" sz="2400" i="0" kern="1200" dirty="0">
              <a:latin typeface="RobotoBR" pitchFamily="2" charset="0"/>
            </a:rPr>
            <a:t>Como corações fortes, vivos e musicais, os </a:t>
          </a:r>
          <a:r>
            <a:rPr lang="pt-BR" sz="2400" b="1" i="0" kern="1200" dirty="0">
              <a:latin typeface="RobotoBR" pitchFamily="2" charset="0"/>
            </a:rPr>
            <a:t>tambores</a:t>
          </a:r>
          <a:r>
            <a:rPr lang="pt-BR" sz="2400" i="0" kern="1200" dirty="0">
              <a:latin typeface="RobotoBR" pitchFamily="2" charset="0"/>
            </a:rPr>
            <a:t> soam nas tradições culturais africanas. A </a:t>
          </a:r>
          <a:r>
            <a:rPr lang="pt-BR" sz="2400" b="1" i="0" kern="1200" dirty="0">
              <a:latin typeface="RobotoBR" pitchFamily="2" charset="0"/>
            </a:rPr>
            <a:t>percussão</a:t>
          </a:r>
          <a:r>
            <a:rPr lang="pt-BR" sz="2400" i="0" kern="1200" dirty="0">
              <a:latin typeface="RobotoBR" pitchFamily="2" charset="0"/>
            </a:rPr>
            <a:t> é muito presente nos muitos ritmos do continente.</a:t>
          </a:r>
        </a:p>
      </dsp:txBody>
      <dsp:txXfrm>
        <a:off x="363357" y="67044"/>
        <a:ext cx="8474717" cy="1279086"/>
      </dsp:txXfrm>
    </dsp:sp>
    <dsp:sp modelId="{7565DE24-0395-4451-B7DC-5EF8135F3D21}">
      <dsp:nvSpPr>
        <dsp:cNvPr id="0" name=""/>
        <dsp:cNvSpPr/>
      </dsp:nvSpPr>
      <dsp:spPr>
        <a:xfrm>
          <a:off x="1178993" y="1385924"/>
          <a:ext cx="2160820" cy="443205"/>
        </a:xfrm>
        <a:custGeom>
          <a:avLst/>
          <a:gdLst/>
          <a:ahLst/>
          <a:cxnLst/>
          <a:rect l="0" t="0" r="0" b="0"/>
          <a:pathLst>
            <a:path>
              <a:moveTo>
                <a:pt x="0" y="0"/>
              </a:moveTo>
              <a:lnTo>
                <a:pt x="0" y="443205"/>
              </a:lnTo>
              <a:lnTo>
                <a:pt x="2160820" y="44320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F86A94-86B0-451C-B7F7-E4945B2C2569}">
      <dsp:nvSpPr>
        <dsp:cNvPr id="0" name=""/>
        <dsp:cNvSpPr/>
      </dsp:nvSpPr>
      <dsp:spPr>
        <a:xfrm>
          <a:off x="3339814" y="1418884"/>
          <a:ext cx="4520085" cy="82049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pt-BR" sz="1900" b="1" kern="1200" dirty="0">
              <a:latin typeface="RobotoBR" pitchFamily="2" charset="0"/>
            </a:rPr>
            <a:t>Tambor dundun</a:t>
          </a:r>
          <a:r>
            <a:rPr lang="pt-BR" sz="1900" kern="1200" dirty="0">
              <a:latin typeface="RobotoBR" pitchFamily="2" charset="0"/>
            </a:rPr>
            <a:t>: tem o tom mais grave dos instrumentos africanos. </a:t>
          </a:r>
        </a:p>
      </dsp:txBody>
      <dsp:txXfrm>
        <a:off x="3363845" y="1442915"/>
        <a:ext cx="4472023" cy="772428"/>
      </dsp:txXfrm>
    </dsp:sp>
    <dsp:sp modelId="{1C0A611A-FA4C-4804-BB29-0160CB910826}">
      <dsp:nvSpPr>
        <dsp:cNvPr id="0" name=""/>
        <dsp:cNvSpPr/>
      </dsp:nvSpPr>
      <dsp:spPr>
        <a:xfrm>
          <a:off x="1178993" y="1385924"/>
          <a:ext cx="2167171" cy="1412586"/>
        </a:xfrm>
        <a:custGeom>
          <a:avLst/>
          <a:gdLst/>
          <a:ahLst/>
          <a:cxnLst/>
          <a:rect l="0" t="0" r="0" b="0"/>
          <a:pathLst>
            <a:path>
              <a:moveTo>
                <a:pt x="0" y="0"/>
              </a:moveTo>
              <a:lnTo>
                <a:pt x="0" y="1412586"/>
              </a:lnTo>
              <a:lnTo>
                <a:pt x="2167171" y="14125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318350-C25F-468A-856F-0CB1E04F8A83}">
      <dsp:nvSpPr>
        <dsp:cNvPr id="0" name=""/>
        <dsp:cNvSpPr/>
      </dsp:nvSpPr>
      <dsp:spPr>
        <a:xfrm>
          <a:off x="3346165" y="2355037"/>
          <a:ext cx="4527214" cy="8869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pt-BR" sz="1900" b="1" kern="1200" dirty="0">
              <a:latin typeface="RobotoBR" pitchFamily="2" charset="0"/>
            </a:rPr>
            <a:t>Tambor djembê</a:t>
          </a:r>
          <a:r>
            <a:rPr lang="pt-BR" sz="1900" kern="1200" dirty="0">
              <a:latin typeface="RobotoBR" pitchFamily="2" charset="0"/>
            </a:rPr>
            <a:t>: geralmente tocado para acompanhar danças, cantos ou para marcar o ritmo de trabalho.</a:t>
          </a:r>
        </a:p>
      </dsp:txBody>
      <dsp:txXfrm>
        <a:off x="3372143" y="2381015"/>
        <a:ext cx="4475258" cy="834990"/>
      </dsp:txXfrm>
    </dsp:sp>
    <dsp:sp modelId="{D342FFC1-D886-4688-8054-D6E0BC44C9DB}">
      <dsp:nvSpPr>
        <dsp:cNvPr id="0" name=""/>
        <dsp:cNvSpPr/>
      </dsp:nvSpPr>
      <dsp:spPr>
        <a:xfrm>
          <a:off x="1178993" y="1385924"/>
          <a:ext cx="2194163" cy="2430146"/>
        </a:xfrm>
        <a:custGeom>
          <a:avLst/>
          <a:gdLst/>
          <a:ahLst/>
          <a:cxnLst/>
          <a:rect l="0" t="0" r="0" b="0"/>
          <a:pathLst>
            <a:path>
              <a:moveTo>
                <a:pt x="0" y="0"/>
              </a:moveTo>
              <a:lnTo>
                <a:pt x="0" y="2430146"/>
              </a:lnTo>
              <a:lnTo>
                <a:pt x="2194163" y="24301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A07926-CA70-4BE8-82EA-FEEAAEA706BE}">
      <dsp:nvSpPr>
        <dsp:cNvPr id="0" name=""/>
        <dsp:cNvSpPr/>
      </dsp:nvSpPr>
      <dsp:spPr>
        <a:xfrm>
          <a:off x="3373157" y="3399986"/>
          <a:ext cx="4471236" cy="83217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pt-BR" sz="1900" b="1" kern="1200" dirty="0">
              <a:latin typeface="RobotoBR" pitchFamily="2" charset="0"/>
            </a:rPr>
            <a:t>Tambor ngoma</a:t>
          </a:r>
          <a:r>
            <a:rPr lang="pt-BR" sz="1900" kern="1200" dirty="0">
              <a:latin typeface="RobotoBR" pitchFamily="2" charset="0"/>
            </a:rPr>
            <a:t>: tocado em ritmo frenético em cerimônias e danças religiosas. </a:t>
          </a:r>
        </a:p>
      </dsp:txBody>
      <dsp:txXfrm>
        <a:off x="3397530" y="3424359"/>
        <a:ext cx="4422490" cy="78342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74CCB9-0A8D-C346-A5FF-AD5427B1F9AB}" type="datetimeFigureOut">
              <a:rPr lang="en-US" smtClean="0"/>
              <a:t>6/22/2023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6B527F-2219-5742-8C26-6ECC4DDE95A2}" type="slidenum">
              <a:rPr lang="en-US" smtClean="0"/>
              <a:t>‹nº›</a:t>
            </a:fld>
            <a:endParaRPr lang="en-US"/>
          </a:p>
        </p:txBody>
      </p:sp>
    </p:spTree>
    <p:extLst>
      <p:ext uri="{BB962C8B-B14F-4D97-AF65-F5344CB8AC3E}">
        <p14:creationId xmlns:p14="http://schemas.microsoft.com/office/powerpoint/2010/main" val="11510182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C2A8AA-C865-4CD3-AC2F-DF1D92D37B2F}" type="datetimeFigureOut">
              <a:rPr lang="pt-BR" smtClean="0"/>
              <a:t>22/06/2023</a:t>
            </a:fld>
            <a:endParaRPr lang="pt-BR" dirty="0"/>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03FD05-50D4-4A2F-903A-13670809CFAA}" type="slidenum">
              <a:rPr lang="pt-BR" smtClean="0"/>
              <a:t>‹nº›</a:t>
            </a:fld>
            <a:endParaRPr lang="pt-BR" dirty="0"/>
          </a:p>
        </p:txBody>
      </p:sp>
    </p:spTree>
    <p:extLst>
      <p:ext uri="{BB962C8B-B14F-4D97-AF65-F5344CB8AC3E}">
        <p14:creationId xmlns:p14="http://schemas.microsoft.com/office/powerpoint/2010/main" val="174372197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c7b04498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c7b04498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0613E2-A503-4BA7-AF41-D99E7B686DA9}"/>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3B4FFE62-2665-453B-8745-210A5ED42F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13C8B4E-D55B-44B4-B9B6-313C213525FD}"/>
              </a:ext>
            </a:extLst>
          </p:cNvPr>
          <p:cNvSpPr>
            <a:spLocks noGrp="1"/>
          </p:cNvSpPr>
          <p:nvPr>
            <p:ph type="dt" sz="half" idx="10"/>
          </p:nvPr>
        </p:nvSpPr>
        <p:spPr/>
        <p:txBody>
          <a:bodyPr/>
          <a:lstStyle/>
          <a:p>
            <a:fld id="{BB01994F-4D76-F147-ACCC-4C122E79C469}" type="datetime1">
              <a:rPr lang="pt-BR" smtClean="0"/>
              <a:t>22/06/2023</a:t>
            </a:fld>
            <a:endParaRPr lang="pt-BR" dirty="0"/>
          </a:p>
        </p:txBody>
      </p:sp>
      <p:sp>
        <p:nvSpPr>
          <p:cNvPr id="5" name="Espaço Reservado para Rodapé 4">
            <a:extLst>
              <a:ext uri="{FF2B5EF4-FFF2-40B4-BE49-F238E27FC236}">
                <a16:creationId xmlns:a16="http://schemas.microsoft.com/office/drawing/2014/main" id="{A4315176-7BFE-4F79-A78B-DEAD33A9E5B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E0F04CF7-5993-4B05-9518-19F6155E3B4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9176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59CC36-4B04-443F-8FC4-61EA7A5CA8EC}"/>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4D0D1BC-9240-4BD1-B38D-563FABB404A4}"/>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A4DFF27-1407-4B25-9C76-0351C7BAB2AD}"/>
              </a:ext>
            </a:extLst>
          </p:cNvPr>
          <p:cNvSpPr>
            <a:spLocks noGrp="1"/>
          </p:cNvSpPr>
          <p:nvPr>
            <p:ph type="dt" sz="half" idx="10"/>
          </p:nvPr>
        </p:nvSpPr>
        <p:spPr/>
        <p:txBody>
          <a:bodyPr/>
          <a:lstStyle/>
          <a:p>
            <a:fld id="{4E424537-D1ED-3C48-B0BE-B7A291488AC7}" type="datetime1">
              <a:rPr lang="pt-BR" smtClean="0"/>
              <a:t>22/06/2023</a:t>
            </a:fld>
            <a:endParaRPr lang="pt-BR" dirty="0"/>
          </a:p>
        </p:txBody>
      </p:sp>
      <p:sp>
        <p:nvSpPr>
          <p:cNvPr id="5" name="Espaço Reservado para Rodapé 4">
            <a:extLst>
              <a:ext uri="{FF2B5EF4-FFF2-40B4-BE49-F238E27FC236}">
                <a16:creationId xmlns:a16="http://schemas.microsoft.com/office/drawing/2014/main" id="{4BACC847-8A4A-4815-BA3A-D29B38F54B47}"/>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4F16EF24-F3EF-4C78-B4B6-38A381E21BB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38824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E26CC42-1BC3-4D21-A69C-EFBCDD12F464}"/>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9A04FC76-817B-4E21-9B87-7B047C3C940B}"/>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939CCED-F81C-46DA-AB3D-56649B26303D}"/>
              </a:ext>
            </a:extLst>
          </p:cNvPr>
          <p:cNvSpPr>
            <a:spLocks noGrp="1"/>
          </p:cNvSpPr>
          <p:nvPr>
            <p:ph type="dt" sz="half" idx="10"/>
          </p:nvPr>
        </p:nvSpPr>
        <p:spPr/>
        <p:txBody>
          <a:bodyPr/>
          <a:lstStyle/>
          <a:p>
            <a:fld id="{81488591-F6CA-9546-9574-5A0938D1BA96}" type="datetime1">
              <a:rPr lang="pt-BR" smtClean="0"/>
              <a:t>22/06/2023</a:t>
            </a:fld>
            <a:endParaRPr lang="pt-BR" dirty="0"/>
          </a:p>
        </p:txBody>
      </p:sp>
      <p:sp>
        <p:nvSpPr>
          <p:cNvPr id="5" name="Espaço Reservado para Rodapé 4">
            <a:extLst>
              <a:ext uri="{FF2B5EF4-FFF2-40B4-BE49-F238E27FC236}">
                <a16:creationId xmlns:a16="http://schemas.microsoft.com/office/drawing/2014/main" id="{DCB779FC-494C-4066-B7FD-4A50C4306CD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789993E2-7544-4899-86E7-CFF41B83A36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81754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B8EBD8-84B6-4229-9222-7AD9DB0BDE2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14C748E-6271-4663-A3EA-0E60A378CFAB}"/>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6FA75C9-714B-4E22-BE92-A05AB60F363A}"/>
              </a:ext>
            </a:extLst>
          </p:cNvPr>
          <p:cNvSpPr>
            <a:spLocks noGrp="1"/>
          </p:cNvSpPr>
          <p:nvPr>
            <p:ph type="dt" sz="half" idx="10"/>
          </p:nvPr>
        </p:nvSpPr>
        <p:spPr/>
        <p:txBody>
          <a:bodyPr/>
          <a:lstStyle/>
          <a:p>
            <a:fld id="{85EF9052-5A52-B445-8283-55F386AEF061}" type="datetime1">
              <a:rPr lang="pt-BR" smtClean="0"/>
              <a:t>22/06/2023</a:t>
            </a:fld>
            <a:endParaRPr lang="pt-BR" dirty="0"/>
          </a:p>
        </p:txBody>
      </p:sp>
      <p:sp>
        <p:nvSpPr>
          <p:cNvPr id="5" name="Espaço Reservado para Rodapé 4">
            <a:extLst>
              <a:ext uri="{FF2B5EF4-FFF2-40B4-BE49-F238E27FC236}">
                <a16:creationId xmlns:a16="http://schemas.microsoft.com/office/drawing/2014/main" id="{BA5BBBC3-3899-43D9-95FD-EB5628A90AD5}"/>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82C2D9E1-5961-4706-92E6-D915DA47627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81881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6BBC-2CA3-4B66-890E-8CCA1A6C8293}"/>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3387F530-87FC-4C56-851A-B321920AEB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DAE83903-EB0C-45B7-B5AE-A2ACA519D980}"/>
              </a:ext>
            </a:extLst>
          </p:cNvPr>
          <p:cNvSpPr>
            <a:spLocks noGrp="1"/>
          </p:cNvSpPr>
          <p:nvPr>
            <p:ph type="dt" sz="half" idx="10"/>
          </p:nvPr>
        </p:nvSpPr>
        <p:spPr/>
        <p:txBody>
          <a:bodyPr/>
          <a:lstStyle/>
          <a:p>
            <a:fld id="{767286E8-2D3F-F946-9BBA-DF1C96ADBAE5}" type="datetime1">
              <a:rPr lang="pt-BR" smtClean="0"/>
              <a:t>22/06/2023</a:t>
            </a:fld>
            <a:endParaRPr lang="pt-BR" dirty="0"/>
          </a:p>
        </p:txBody>
      </p:sp>
      <p:sp>
        <p:nvSpPr>
          <p:cNvPr id="5" name="Espaço Reservado para Rodapé 4">
            <a:extLst>
              <a:ext uri="{FF2B5EF4-FFF2-40B4-BE49-F238E27FC236}">
                <a16:creationId xmlns:a16="http://schemas.microsoft.com/office/drawing/2014/main" id="{DE8B169C-A4C5-4186-B22E-DA00CD3BFD5C}"/>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B2015BAE-B68B-4E61-997D-1ADE3C79130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688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EA5B6F-B2CC-4FF4-928D-432D166107E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D5E5DD5-F0CB-489E-92EA-CB360B0B4776}"/>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DE8EF410-4FB9-4911-A86B-E3D01864F3F9}"/>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ED5E7D0-A771-4464-8C44-476F3915788F}"/>
              </a:ext>
            </a:extLst>
          </p:cNvPr>
          <p:cNvSpPr>
            <a:spLocks noGrp="1"/>
          </p:cNvSpPr>
          <p:nvPr>
            <p:ph type="dt" sz="half" idx="10"/>
          </p:nvPr>
        </p:nvSpPr>
        <p:spPr/>
        <p:txBody>
          <a:bodyPr/>
          <a:lstStyle/>
          <a:p>
            <a:fld id="{C3E07A7B-2919-414C-91B9-364BEC85CC10}" type="datetime1">
              <a:rPr lang="pt-BR" smtClean="0"/>
              <a:t>22/06/2023</a:t>
            </a:fld>
            <a:endParaRPr lang="pt-BR" dirty="0"/>
          </a:p>
        </p:txBody>
      </p:sp>
      <p:sp>
        <p:nvSpPr>
          <p:cNvPr id="6" name="Espaço Reservado para Rodapé 5">
            <a:extLst>
              <a:ext uri="{FF2B5EF4-FFF2-40B4-BE49-F238E27FC236}">
                <a16:creationId xmlns:a16="http://schemas.microsoft.com/office/drawing/2014/main" id="{5E66A4CD-5AC2-4F91-89E9-5070CBFA42B4}"/>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642E8ABC-4BD4-4262-B706-DF85E016CE90}"/>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540454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96227-E5B9-4E65-8D89-45BEFF3CE50E}"/>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13ACD57A-B945-439B-8A88-B20EAA978E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1669EB74-746A-44A2-B380-5FA3075D3D7D}"/>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97FB50B6-3DD4-4003-A39F-B8737B941C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40A51CD1-5299-413E-B0BB-3002D586DB07}"/>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4EFB49B6-49F9-4DF4-94A5-A307605E4B80}"/>
              </a:ext>
            </a:extLst>
          </p:cNvPr>
          <p:cNvSpPr>
            <a:spLocks noGrp="1"/>
          </p:cNvSpPr>
          <p:nvPr>
            <p:ph type="dt" sz="half" idx="10"/>
          </p:nvPr>
        </p:nvSpPr>
        <p:spPr/>
        <p:txBody>
          <a:bodyPr/>
          <a:lstStyle/>
          <a:p>
            <a:fld id="{248ADDD2-7723-5248-B477-2A57C77E2F03}" type="datetime1">
              <a:rPr lang="pt-BR" smtClean="0"/>
              <a:t>22/06/2023</a:t>
            </a:fld>
            <a:endParaRPr lang="pt-BR" dirty="0"/>
          </a:p>
        </p:txBody>
      </p:sp>
      <p:sp>
        <p:nvSpPr>
          <p:cNvPr id="8" name="Espaço Reservado para Rodapé 7">
            <a:extLst>
              <a:ext uri="{FF2B5EF4-FFF2-40B4-BE49-F238E27FC236}">
                <a16:creationId xmlns:a16="http://schemas.microsoft.com/office/drawing/2014/main" id="{8611B1E5-B2B2-4F07-A1F8-8AACA8DF4C2A}"/>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1DEFD123-DD74-4BFE-B3C9-F1A6C2CED0BC}"/>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162205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33F6D9-CF57-4CAF-92EF-A1CC4D845275}"/>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9AC0CA9E-C2AB-47B1-9AA3-5FC4FAFB0296}"/>
              </a:ext>
            </a:extLst>
          </p:cNvPr>
          <p:cNvSpPr>
            <a:spLocks noGrp="1"/>
          </p:cNvSpPr>
          <p:nvPr>
            <p:ph type="dt" sz="half" idx="10"/>
          </p:nvPr>
        </p:nvSpPr>
        <p:spPr/>
        <p:txBody>
          <a:bodyPr/>
          <a:lstStyle/>
          <a:p>
            <a:fld id="{78D16EEF-910A-8444-A6D5-BB0447C27A88}" type="datetime1">
              <a:rPr lang="pt-BR" smtClean="0"/>
              <a:t>22/06/2023</a:t>
            </a:fld>
            <a:endParaRPr lang="pt-BR" dirty="0"/>
          </a:p>
        </p:txBody>
      </p:sp>
      <p:sp>
        <p:nvSpPr>
          <p:cNvPr id="4" name="Espaço Reservado para Rodapé 3">
            <a:extLst>
              <a:ext uri="{FF2B5EF4-FFF2-40B4-BE49-F238E27FC236}">
                <a16:creationId xmlns:a16="http://schemas.microsoft.com/office/drawing/2014/main" id="{5CED1738-35A2-4F9C-90E1-DFAD841A102D}"/>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E1149CC9-D4DF-4280-BBCE-EBC4F77BC2EB}"/>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639885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0900131-512E-4C9D-B050-62F860E1D081}"/>
              </a:ext>
            </a:extLst>
          </p:cNvPr>
          <p:cNvSpPr>
            <a:spLocks noGrp="1"/>
          </p:cNvSpPr>
          <p:nvPr>
            <p:ph type="dt" sz="half" idx="10"/>
          </p:nvPr>
        </p:nvSpPr>
        <p:spPr/>
        <p:txBody>
          <a:bodyPr/>
          <a:lstStyle/>
          <a:p>
            <a:fld id="{E21BF574-BE73-8346-9D70-31A18C71AB12}" type="datetime1">
              <a:rPr lang="pt-BR" smtClean="0"/>
              <a:t>22/06/2023</a:t>
            </a:fld>
            <a:endParaRPr lang="pt-BR" dirty="0"/>
          </a:p>
        </p:txBody>
      </p:sp>
      <p:sp>
        <p:nvSpPr>
          <p:cNvPr id="3" name="Espaço Reservado para Rodapé 2">
            <a:extLst>
              <a:ext uri="{FF2B5EF4-FFF2-40B4-BE49-F238E27FC236}">
                <a16:creationId xmlns:a16="http://schemas.microsoft.com/office/drawing/2014/main" id="{63C6D9F3-BF68-4E92-AFA3-6C5D8504C295}"/>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B9D31E28-33F3-413D-9CE6-81A07F230DEA}"/>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40144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8360DA-E7C3-487F-8D6A-C605891A9D3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F17E6055-63D2-4D08-853B-DED6ABFD43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C57D873C-E3BA-420C-8D0A-07673AD95E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B0DC85E0-FBF8-4DC8-ACA0-0D851966AF83}"/>
              </a:ext>
            </a:extLst>
          </p:cNvPr>
          <p:cNvSpPr>
            <a:spLocks noGrp="1"/>
          </p:cNvSpPr>
          <p:nvPr>
            <p:ph type="dt" sz="half" idx="10"/>
          </p:nvPr>
        </p:nvSpPr>
        <p:spPr/>
        <p:txBody>
          <a:bodyPr/>
          <a:lstStyle/>
          <a:p>
            <a:fld id="{D4F2EED5-F7C8-4948-BBE0-BB06DAF4DD21}" type="datetime1">
              <a:rPr lang="pt-BR" smtClean="0"/>
              <a:t>22/06/2023</a:t>
            </a:fld>
            <a:endParaRPr lang="pt-BR" dirty="0"/>
          </a:p>
        </p:txBody>
      </p:sp>
      <p:sp>
        <p:nvSpPr>
          <p:cNvPr id="6" name="Espaço Reservado para Rodapé 5">
            <a:extLst>
              <a:ext uri="{FF2B5EF4-FFF2-40B4-BE49-F238E27FC236}">
                <a16:creationId xmlns:a16="http://schemas.microsoft.com/office/drawing/2014/main" id="{67B35F0F-5DBE-47AA-89E1-12285C678AD1}"/>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C778713E-17F1-4076-84BE-0A9A8203FD3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61526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6D89F8-3F78-4011-864D-B7CA1A5D1E2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C72DF88-D928-4902-A5B7-1A2496A80B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a:extLst>
              <a:ext uri="{FF2B5EF4-FFF2-40B4-BE49-F238E27FC236}">
                <a16:creationId xmlns:a16="http://schemas.microsoft.com/office/drawing/2014/main" id="{17DA43F9-5E2D-4EBB-B364-0C16E8D472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20414D6D-E0A4-4857-B6BF-F5C0E93A1779}"/>
              </a:ext>
            </a:extLst>
          </p:cNvPr>
          <p:cNvSpPr>
            <a:spLocks noGrp="1"/>
          </p:cNvSpPr>
          <p:nvPr>
            <p:ph type="dt" sz="half" idx="10"/>
          </p:nvPr>
        </p:nvSpPr>
        <p:spPr/>
        <p:txBody>
          <a:bodyPr/>
          <a:lstStyle/>
          <a:p>
            <a:fld id="{31B2472E-837F-D748-8A6F-EE62BCC65A81}" type="datetime1">
              <a:rPr lang="pt-BR" smtClean="0"/>
              <a:t>22/06/2023</a:t>
            </a:fld>
            <a:endParaRPr lang="pt-BR" dirty="0"/>
          </a:p>
        </p:txBody>
      </p:sp>
      <p:sp>
        <p:nvSpPr>
          <p:cNvPr id="6" name="Espaço Reservado para Rodapé 5">
            <a:extLst>
              <a:ext uri="{FF2B5EF4-FFF2-40B4-BE49-F238E27FC236}">
                <a16:creationId xmlns:a16="http://schemas.microsoft.com/office/drawing/2014/main" id="{9AA8B44C-D2E1-4A5F-9D27-04EF750727F9}"/>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85996546-4F04-451E-A9B5-5E3231136FC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81972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D463CB8-4688-4CBF-AFAB-0B185AC78F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08E10AE5-E2A0-491F-AAC6-44145BB864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D13E601-36F1-483F-B7F8-44F563C409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3C00BC-9B27-8649-AC5C-BC1968428635}" type="datetime1">
              <a:rPr lang="pt-BR" smtClean="0"/>
              <a:t>22/06/2023</a:t>
            </a:fld>
            <a:endParaRPr lang="pt-BR" dirty="0"/>
          </a:p>
        </p:txBody>
      </p:sp>
      <p:sp>
        <p:nvSpPr>
          <p:cNvPr id="5" name="Espaço Reservado para Rodapé 4">
            <a:extLst>
              <a:ext uri="{FF2B5EF4-FFF2-40B4-BE49-F238E27FC236}">
                <a16:creationId xmlns:a16="http://schemas.microsoft.com/office/drawing/2014/main" id="{C461B732-F1F5-4DBC-A57B-CFA88A8193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7C1881F5-4296-4FBE-8FD4-3C8E36CBB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214882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2.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F1252"/>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extLst>
              <a:ext uri="{28A0092B-C50C-407E-A947-70E740481C1C}">
                <a14:useLocalDpi xmlns:a14="http://schemas.microsoft.com/office/drawing/2010/main" val="0"/>
              </a:ext>
            </a:extLst>
          </a:blip>
          <a:srcRect r="23005"/>
          <a:stretch/>
        </p:blipFill>
        <p:spPr>
          <a:xfrm>
            <a:off x="0" y="0"/>
            <a:ext cx="9387281" cy="6858005"/>
          </a:xfrm>
          <a:prstGeom prst="rect">
            <a:avLst/>
          </a:prstGeom>
          <a:noFill/>
          <a:ln>
            <a:noFill/>
          </a:ln>
        </p:spPr>
      </p:pic>
    </p:spTree>
    <p:extLst>
      <p:ext uri="{BB962C8B-B14F-4D97-AF65-F5344CB8AC3E}">
        <p14:creationId xmlns:p14="http://schemas.microsoft.com/office/powerpoint/2010/main" val="2344898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E046689A-2400-43A1-85E8-AA272FBF48D4}"/>
              </a:ext>
            </a:extLst>
          </p:cNvPr>
          <p:cNvSpPr txBox="1">
            <a:spLocks/>
          </p:cNvSpPr>
          <p:nvPr/>
        </p:nvSpPr>
        <p:spPr>
          <a:xfrm>
            <a:off x="838200" y="444501"/>
            <a:ext cx="10236200" cy="14604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pt-BR" sz="4800" dirty="0">
                <a:latin typeface="RobotoBR" pitchFamily="2" charset="0"/>
              </a:rPr>
              <a:t>Experimentar é </a:t>
            </a:r>
            <a:r>
              <a:rPr lang="pt-BR" sz="4800" i="1" dirty="0">
                <a:latin typeface="RobotoBR" pitchFamily="2" charset="0"/>
              </a:rPr>
              <a:t>pop</a:t>
            </a:r>
            <a:endParaRPr lang="pt-BR" sz="4800" i="1"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12" name="Retângulo 11">
            <a:extLst>
              <a:ext uri="{FF2B5EF4-FFF2-40B4-BE49-F238E27FC236}">
                <a16:creationId xmlns:a16="http://schemas.microsoft.com/office/drawing/2014/main" id="{22539740-4563-4767-9740-19E11DFB5EC6}"/>
              </a:ext>
            </a:extLst>
          </p:cNvPr>
          <p:cNvSpPr/>
          <p:nvPr/>
        </p:nvSpPr>
        <p:spPr>
          <a:xfrm>
            <a:off x="6022736" y="5624270"/>
            <a:ext cx="2817133" cy="7742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Seta: Pentágono 10">
            <a:extLst>
              <a:ext uri="{FF2B5EF4-FFF2-40B4-BE49-F238E27FC236}">
                <a16:creationId xmlns:a16="http://schemas.microsoft.com/office/drawing/2014/main" id="{89F06BFB-5597-4757-9691-CE41B1D07394}"/>
              </a:ext>
            </a:extLst>
          </p:cNvPr>
          <p:cNvSpPr/>
          <p:nvPr/>
        </p:nvSpPr>
        <p:spPr>
          <a:xfrm>
            <a:off x="608260" y="2497161"/>
            <a:ext cx="5151095" cy="305887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pt-BR" sz="2800" dirty="0">
                <a:latin typeface="RobotoBR" pitchFamily="2" charset="0"/>
              </a:rPr>
              <a:t>Experimentações de </a:t>
            </a:r>
          </a:p>
          <a:p>
            <a:r>
              <a:rPr lang="pt-BR" sz="2800" dirty="0">
                <a:latin typeface="RobotoBR" pitchFamily="2" charset="0"/>
              </a:rPr>
              <a:t>novas sonoridades também estão presentes em músicas que ouvimos no dia a dia.</a:t>
            </a:r>
          </a:p>
        </p:txBody>
      </p:sp>
      <p:sp>
        <p:nvSpPr>
          <p:cNvPr id="15" name="Retângulo: Cantos Arredondados 14">
            <a:extLst>
              <a:ext uri="{FF2B5EF4-FFF2-40B4-BE49-F238E27FC236}">
                <a16:creationId xmlns:a16="http://schemas.microsoft.com/office/drawing/2014/main" id="{6AF8A99A-9CE6-419E-9079-BB2B2CD3EF04}"/>
              </a:ext>
            </a:extLst>
          </p:cNvPr>
          <p:cNvSpPr/>
          <p:nvPr/>
        </p:nvSpPr>
        <p:spPr>
          <a:xfrm>
            <a:off x="5991524" y="2183236"/>
            <a:ext cx="5696690" cy="3915178"/>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16" name="CaixaDeTexto 15">
            <a:extLst>
              <a:ext uri="{FF2B5EF4-FFF2-40B4-BE49-F238E27FC236}">
                <a16:creationId xmlns:a16="http://schemas.microsoft.com/office/drawing/2014/main" id="{A31E8EBF-A389-46FE-8BDA-4B2A3B7E9EAA}"/>
              </a:ext>
            </a:extLst>
          </p:cNvPr>
          <p:cNvSpPr txBox="1"/>
          <p:nvPr/>
        </p:nvSpPr>
        <p:spPr>
          <a:xfrm>
            <a:off x="6096000" y="2428201"/>
            <a:ext cx="5784219" cy="3539430"/>
          </a:xfrm>
          <a:prstGeom prst="rect">
            <a:avLst/>
          </a:prstGeom>
          <a:noFill/>
        </p:spPr>
        <p:txBody>
          <a:bodyPr wrap="square" rtlCol="0">
            <a:spAutoFit/>
          </a:bodyPr>
          <a:lstStyle/>
          <a:p>
            <a:r>
              <a:rPr lang="pt-BR" sz="2800" dirty="0">
                <a:latin typeface="RobotoBR" pitchFamily="2" charset="0"/>
              </a:rPr>
              <a:t>O tecnobrega, por exemplo, criado em Belém do Pará, funde música eletrônica a diferentes gêneros brasileiros. Nesse ritmo, os artistas utilizam sons de áudios baixados da internet misturados a batidas eletrônicas e a </a:t>
            </a:r>
            <a:r>
              <a:rPr lang="pt-BR" sz="2800" i="1" dirty="0" err="1">
                <a:latin typeface="RobotoBR" pitchFamily="2" charset="0"/>
              </a:rPr>
              <a:t>riffs</a:t>
            </a:r>
            <a:r>
              <a:rPr lang="pt-BR" sz="2800" dirty="0">
                <a:latin typeface="RobotoBR" pitchFamily="2" charset="0"/>
              </a:rPr>
              <a:t> de guitarra da música brega tradicional.</a:t>
            </a:r>
            <a:endParaRPr lang="pt-BR" sz="2600" b="1" dirty="0">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10</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331797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Cantos Arredondados 14">
            <a:extLst>
              <a:ext uri="{FF2B5EF4-FFF2-40B4-BE49-F238E27FC236}">
                <a16:creationId xmlns:a16="http://schemas.microsoft.com/office/drawing/2014/main" id="{6AF8A99A-9CE6-419E-9079-BB2B2CD3EF04}"/>
              </a:ext>
            </a:extLst>
          </p:cNvPr>
          <p:cNvSpPr/>
          <p:nvPr/>
        </p:nvSpPr>
        <p:spPr>
          <a:xfrm>
            <a:off x="914911" y="2086377"/>
            <a:ext cx="9980614" cy="4237706"/>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6" name="Retângulo 5"/>
          <p:cNvSpPr/>
          <p:nvPr/>
        </p:nvSpPr>
        <p:spPr>
          <a:xfrm>
            <a:off x="1248707" y="2353764"/>
            <a:ext cx="9415185" cy="3970318"/>
          </a:xfrm>
          <a:prstGeom prst="rect">
            <a:avLst/>
          </a:prstGeom>
        </p:spPr>
        <p:txBody>
          <a:bodyPr wrap="square">
            <a:spAutoFit/>
          </a:bodyPr>
          <a:lstStyle/>
          <a:p>
            <a:pPr marL="457200" indent="-457200">
              <a:buFont typeface="Arial" pitchFamily="34" charset="0"/>
              <a:buChar char="•"/>
            </a:pPr>
            <a:r>
              <a:rPr lang="pt-BR" sz="2800" dirty="0">
                <a:latin typeface="RobotoBR" pitchFamily="2" charset="0"/>
              </a:rPr>
              <a:t>O grupo paulistano </a:t>
            </a:r>
            <a:r>
              <a:rPr lang="pt-BR" sz="2800" b="1" dirty="0">
                <a:latin typeface="RobotoBR" pitchFamily="2" charset="0"/>
              </a:rPr>
              <a:t>Moleque de rua </a:t>
            </a:r>
            <a:r>
              <a:rPr lang="pt-BR" sz="2800" dirty="0">
                <a:latin typeface="RobotoBR" pitchFamily="2" charset="0"/>
              </a:rPr>
              <a:t>faz uma mistura de letras críticas e bem-humoradas com ritmos       afro-brasileiros, samba, </a:t>
            </a:r>
            <a:r>
              <a:rPr lang="pt-BR" sz="2800" i="1" dirty="0">
                <a:latin typeface="RobotoBR" pitchFamily="2" charset="0"/>
              </a:rPr>
              <a:t>funk</a:t>
            </a:r>
            <a:r>
              <a:rPr lang="pt-BR" sz="2800" dirty="0">
                <a:latin typeface="RobotoBR" pitchFamily="2" charset="0"/>
              </a:rPr>
              <a:t> e </a:t>
            </a:r>
            <a:r>
              <a:rPr lang="pt-BR" sz="2800" i="1" dirty="0">
                <a:latin typeface="RobotoBR" pitchFamily="2" charset="0"/>
              </a:rPr>
              <a:t>rock‘n’roll</a:t>
            </a:r>
            <a:r>
              <a:rPr lang="pt-BR" sz="2800" dirty="0">
                <a:latin typeface="RobotoBR" pitchFamily="2" charset="0"/>
              </a:rPr>
              <a:t>.</a:t>
            </a:r>
          </a:p>
          <a:p>
            <a:pPr marL="457200" indent="-457200">
              <a:buFont typeface="Arial" pitchFamily="34" charset="0"/>
              <a:buChar char="•"/>
            </a:pPr>
            <a:r>
              <a:rPr lang="pt-BR" sz="2800" dirty="0">
                <a:latin typeface="RobotoBR" pitchFamily="2" charset="0"/>
              </a:rPr>
              <a:t>Eles inventam e produzem seus próprios instrumentos musicais com materiais recicláveis.</a:t>
            </a:r>
          </a:p>
          <a:p>
            <a:pPr marL="457200" indent="-457200">
              <a:buFont typeface="Arial" pitchFamily="34" charset="0"/>
              <a:buChar char="•"/>
            </a:pPr>
            <a:r>
              <a:rPr lang="pt-BR" sz="2800" dirty="0">
                <a:latin typeface="RobotoBR" pitchFamily="2" charset="0"/>
              </a:rPr>
              <a:t>São mais de 30 anos de história com </a:t>
            </a:r>
            <a:r>
              <a:rPr lang="pt-BR" sz="2800" i="1" dirty="0">
                <a:latin typeface="RobotoBR" pitchFamily="2" charset="0"/>
              </a:rPr>
              <a:t>shows</a:t>
            </a:r>
            <a:r>
              <a:rPr lang="pt-BR" sz="2800" dirty="0">
                <a:latin typeface="RobotoBR" pitchFamily="2" charset="0"/>
              </a:rPr>
              <a:t> pelo Brasil, pela Europa e oficinas musicais ministradas para crianças brasileiras e europeias.</a:t>
            </a:r>
          </a:p>
          <a:p>
            <a:pPr marL="457200" indent="-457200">
              <a:buFont typeface="Arial" pitchFamily="34" charset="0"/>
              <a:buChar char="•"/>
            </a:pPr>
            <a:endParaRPr lang="pt-BR" sz="2800" dirty="0">
              <a:latin typeface="RobotoBR" pitchFamily="2" charset="0"/>
            </a:endParaRPr>
          </a:p>
        </p:txBody>
      </p:sp>
      <p:sp>
        <p:nvSpPr>
          <p:cNvPr id="7" name="Título 1">
            <a:extLst>
              <a:ext uri="{FF2B5EF4-FFF2-40B4-BE49-F238E27FC236}">
                <a16:creationId xmlns:a16="http://schemas.microsoft.com/office/drawing/2014/main" id="{E046689A-2400-43A1-85E8-AA272FBF48D4}"/>
              </a:ext>
            </a:extLst>
          </p:cNvPr>
          <p:cNvSpPr txBox="1">
            <a:spLocks/>
          </p:cNvSpPr>
          <p:nvPr/>
        </p:nvSpPr>
        <p:spPr>
          <a:xfrm>
            <a:off x="838200" y="444501"/>
            <a:ext cx="10236200" cy="14604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pt-BR" sz="4800" dirty="0">
                <a:latin typeface="RobotoBR" pitchFamily="2" charset="0"/>
              </a:rPr>
              <a:t>Moleque de rua, na rua não!</a:t>
            </a:r>
            <a:endParaRPr lang="pt-BR" sz="4800"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11</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857883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270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Os experimentalismos de Tom Zé</a:t>
            </a:r>
          </a:p>
        </p:txBody>
      </p:sp>
      <p:sp>
        <p:nvSpPr>
          <p:cNvPr id="12" name="Retângulo 11">
            <a:extLst>
              <a:ext uri="{FF2B5EF4-FFF2-40B4-BE49-F238E27FC236}">
                <a16:creationId xmlns:a16="http://schemas.microsoft.com/office/drawing/2014/main" id="{22539740-4563-4767-9740-19E11DFB5EC6}"/>
              </a:ext>
            </a:extLst>
          </p:cNvPr>
          <p:cNvSpPr/>
          <p:nvPr/>
        </p:nvSpPr>
        <p:spPr>
          <a:xfrm>
            <a:off x="6022736" y="5624270"/>
            <a:ext cx="2817133" cy="7742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 name="Elipse 2"/>
          <p:cNvSpPr/>
          <p:nvPr/>
        </p:nvSpPr>
        <p:spPr>
          <a:xfrm>
            <a:off x="2253804" y="2588654"/>
            <a:ext cx="3021838" cy="29852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3" name="Elipse 12"/>
          <p:cNvSpPr/>
          <p:nvPr/>
        </p:nvSpPr>
        <p:spPr>
          <a:xfrm>
            <a:off x="6535670" y="2588654"/>
            <a:ext cx="2930302" cy="3035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t-BR" dirty="0"/>
          </a:p>
        </p:txBody>
      </p:sp>
      <p:sp>
        <p:nvSpPr>
          <p:cNvPr id="5" name="CaixaDeTexto 4"/>
          <p:cNvSpPr txBox="1"/>
          <p:nvPr/>
        </p:nvSpPr>
        <p:spPr>
          <a:xfrm>
            <a:off x="6935273" y="3329325"/>
            <a:ext cx="2311400" cy="1554272"/>
          </a:xfrm>
          <a:prstGeom prst="rect">
            <a:avLst/>
          </a:prstGeom>
          <a:noFill/>
        </p:spPr>
        <p:txBody>
          <a:bodyPr wrap="square" rtlCol="0">
            <a:spAutoFit/>
          </a:bodyPr>
          <a:lstStyle/>
          <a:p>
            <a:r>
              <a:rPr lang="pt-BR" sz="1900" dirty="0">
                <a:solidFill>
                  <a:schemeClr val="bg1"/>
                </a:solidFill>
                <a:latin typeface="RobotoBR" pitchFamily="2" charset="0"/>
              </a:rPr>
              <a:t>Além disso, ele incorpora em suas composições elementos da</a:t>
            </a:r>
          </a:p>
          <a:p>
            <a:r>
              <a:rPr lang="pt-BR" sz="1900" dirty="0">
                <a:solidFill>
                  <a:schemeClr val="bg1"/>
                </a:solidFill>
                <a:latin typeface="RobotoBR" pitchFamily="2" charset="0"/>
              </a:rPr>
              <a:t>poesia concreta.</a:t>
            </a:r>
          </a:p>
        </p:txBody>
      </p:sp>
      <p:sp>
        <p:nvSpPr>
          <p:cNvPr id="17" name="CaixaDeTexto 16"/>
          <p:cNvSpPr txBox="1"/>
          <p:nvPr/>
        </p:nvSpPr>
        <p:spPr>
          <a:xfrm>
            <a:off x="2699176" y="3036938"/>
            <a:ext cx="2311400" cy="2139047"/>
          </a:xfrm>
          <a:prstGeom prst="rect">
            <a:avLst/>
          </a:prstGeom>
          <a:noFill/>
        </p:spPr>
        <p:txBody>
          <a:bodyPr wrap="square" rtlCol="0">
            <a:spAutoFit/>
          </a:bodyPr>
          <a:lstStyle/>
          <a:p>
            <a:r>
              <a:rPr lang="pt-BR" sz="1900" dirty="0">
                <a:solidFill>
                  <a:schemeClr val="bg1"/>
                </a:solidFill>
                <a:latin typeface="RobotoBR" pitchFamily="2" charset="0"/>
              </a:rPr>
              <a:t>O cantor e</a:t>
            </a:r>
          </a:p>
          <a:p>
            <a:r>
              <a:rPr lang="pt-BR" sz="1900" dirty="0">
                <a:solidFill>
                  <a:schemeClr val="bg1"/>
                </a:solidFill>
                <a:latin typeface="RobotoBR" pitchFamily="2" charset="0"/>
              </a:rPr>
              <a:t>compositor explora a junção de gêneros musicais, como o samba, o pagode, a bossa nova e o </a:t>
            </a:r>
            <a:r>
              <a:rPr lang="pt-BR" sz="1900" i="1" dirty="0">
                <a:solidFill>
                  <a:schemeClr val="bg1"/>
                </a:solidFill>
                <a:latin typeface="RobotoBR" pitchFamily="2" charset="0"/>
              </a:rPr>
              <a:t>rock</a:t>
            </a:r>
            <a:r>
              <a:rPr lang="pt-BR" sz="1900" dirty="0">
                <a:solidFill>
                  <a:schemeClr val="bg1"/>
                </a:solidFill>
                <a:latin typeface="RobotoBR" pitchFamily="2" charset="0"/>
              </a:rPr>
              <a:t>.</a:t>
            </a:r>
          </a:p>
        </p:txBody>
      </p:sp>
      <p:sp>
        <p:nvSpPr>
          <p:cNvPr id="2" name="Slide Number Placeholder 1"/>
          <p:cNvSpPr>
            <a:spLocks noGrp="1"/>
          </p:cNvSpPr>
          <p:nvPr>
            <p:ph type="sldNum" sz="quarter" idx="12"/>
          </p:nvPr>
        </p:nvSpPr>
        <p:spPr/>
        <p:txBody>
          <a:bodyPr/>
          <a:lstStyle/>
          <a:p>
            <a:fld id="{58C7F00C-2275-4886-B8AE-3FC82F8469DF}" type="slidenum">
              <a:rPr lang="pt-BR" smtClean="0"/>
              <a:t>12</a:t>
            </a:fld>
            <a:endParaRPr lang="pt-BR" dirty="0"/>
          </a:p>
        </p:txBody>
      </p:sp>
      <p:pic>
        <p:nvPicPr>
          <p:cNvPr id="9"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996419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A671D0B-1BC8-41CB-AFC6-B8A28E1B7397}"/>
              </a:ext>
            </a:extLst>
          </p:cNvPr>
          <p:cNvSpPr>
            <a:spLocks noGrp="1"/>
          </p:cNvSpPr>
          <p:nvPr>
            <p:ph type="ctrTitle"/>
          </p:nvPr>
        </p:nvSpPr>
        <p:spPr/>
        <p:txBody>
          <a:bodyPr>
            <a:normAutofit/>
          </a:bodyPr>
          <a:lstStyle/>
          <a:p>
            <a:br>
              <a:rPr lang="pt-BR" sz="4800" dirty="0">
                <a:latin typeface="RobotoBR" pitchFamily="2" charset="0"/>
              </a:rPr>
            </a:br>
            <a:r>
              <a:rPr lang="pt-BR" sz="4800" dirty="0">
                <a:latin typeface="RobotoBR" pitchFamily="2" charset="0"/>
              </a:rPr>
              <a:t>Unidade 2 – Capítulo 4</a:t>
            </a:r>
          </a:p>
        </p:txBody>
      </p:sp>
      <p:sp>
        <p:nvSpPr>
          <p:cNvPr id="2" name="Slide Number Placeholder 1"/>
          <p:cNvSpPr>
            <a:spLocks noGrp="1"/>
          </p:cNvSpPr>
          <p:nvPr>
            <p:ph type="sldNum" sz="quarter" idx="12"/>
          </p:nvPr>
        </p:nvSpPr>
        <p:spPr/>
        <p:txBody>
          <a:bodyPr/>
          <a:lstStyle/>
          <a:p>
            <a:fld id="{58C7F00C-2275-4886-B8AE-3FC82F8469DF}" type="slidenum">
              <a:rPr lang="pt-BR" smtClean="0"/>
              <a:t>13</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968525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913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Qual é a “cara” da música brasileira?</a:t>
            </a:r>
          </a:p>
        </p:txBody>
      </p:sp>
      <p:sp>
        <p:nvSpPr>
          <p:cNvPr id="2" name="Slide Number Placeholder 1"/>
          <p:cNvSpPr>
            <a:spLocks noGrp="1"/>
          </p:cNvSpPr>
          <p:nvPr>
            <p:ph type="sldNum" sz="quarter" idx="12"/>
          </p:nvPr>
        </p:nvSpPr>
        <p:spPr/>
        <p:txBody>
          <a:bodyPr/>
          <a:lstStyle/>
          <a:p>
            <a:fld id="{58C7F00C-2275-4886-B8AE-3FC82F8469DF}" type="slidenum">
              <a:rPr lang="pt-BR" smtClean="0"/>
              <a:t>14</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Espaço Reservado para Conteúdo 2">
            <a:extLst>
              <a:ext uri="{FF2B5EF4-FFF2-40B4-BE49-F238E27FC236}">
                <a16:creationId xmlns:a16="http://schemas.microsoft.com/office/drawing/2014/main" id="{DD463F65-98A4-467E-9F95-8E3521A46805}"/>
              </a:ext>
            </a:extLst>
          </p:cNvPr>
          <p:cNvSpPr>
            <a:spLocks noGrp="1"/>
          </p:cNvSpPr>
          <p:nvPr>
            <p:ph idx="1"/>
          </p:nvPr>
        </p:nvSpPr>
        <p:spPr>
          <a:xfrm>
            <a:off x="660776" y="2085139"/>
            <a:ext cx="10883524" cy="3392384"/>
          </a:xfr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oAutofit/>
          </a:bodyPr>
          <a:lstStyle/>
          <a:p>
            <a:pPr marL="0" indent="0">
              <a:buNone/>
            </a:pPr>
            <a:r>
              <a:rPr lang="pt-BR" dirty="0">
                <a:latin typeface="RobotoBR" pitchFamily="2" charset="0"/>
              </a:rPr>
              <a:t>Cada região do Brasil é repleta de gêneros musicais próprios, o que contribui para a diversidade da música brasileira. Com a revolução dos meios de comunicação, essa diversidade cresceu ainda mais.</a:t>
            </a:r>
          </a:p>
          <a:p>
            <a:pPr marL="0" indent="0">
              <a:buNone/>
            </a:pPr>
            <a:r>
              <a:rPr lang="pt-BR" dirty="0">
                <a:ln w="0"/>
                <a:solidFill>
                  <a:schemeClr val="bg1"/>
                </a:solidFill>
                <a:latin typeface="RobotoBR" pitchFamily="2" charset="0"/>
              </a:rPr>
              <a:t>Nesse processo, artistas com ideais semelhantes se reúnem para misturar diversos gêneros e referenciais a fim de criar um novo modo de fazer música. Quando isso acontece, formam-se aquilo que chamamos de movimentos musicais.</a:t>
            </a:r>
          </a:p>
        </p:txBody>
      </p:sp>
    </p:spTree>
    <p:extLst>
      <p:ext uri="{BB962C8B-B14F-4D97-AF65-F5344CB8AC3E}">
        <p14:creationId xmlns:p14="http://schemas.microsoft.com/office/powerpoint/2010/main" val="3729282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ço Reservado para Conteúdo 4">
            <a:extLst>
              <a:ext uri="{FF2B5EF4-FFF2-40B4-BE49-F238E27FC236}">
                <a16:creationId xmlns:a16="http://schemas.microsoft.com/office/drawing/2014/main" id="{5F53B5A5-538A-46E7-990B-868E237B9F8E}"/>
              </a:ext>
            </a:extLst>
          </p:cNvPr>
          <p:cNvGraphicFramePr>
            <a:graphicFrameLocks noGrp="1"/>
          </p:cNvGraphicFramePr>
          <p:nvPr>
            <p:ph idx="1"/>
            <p:extLst>
              <p:ext uri="{D42A27DB-BD31-4B8C-83A1-F6EECF244321}">
                <p14:modId xmlns:p14="http://schemas.microsoft.com/office/powerpoint/2010/main" val="3630311009"/>
              </p:ext>
            </p:extLst>
          </p:nvPr>
        </p:nvGraphicFramePr>
        <p:xfrm>
          <a:off x="838200" y="1905999"/>
          <a:ext cx="10515600" cy="45493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913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Gêneros musicais do Brasil</a:t>
            </a:r>
          </a:p>
        </p:txBody>
      </p:sp>
      <p:sp>
        <p:nvSpPr>
          <p:cNvPr id="2" name="Slide Number Placeholder 1"/>
          <p:cNvSpPr>
            <a:spLocks noGrp="1"/>
          </p:cNvSpPr>
          <p:nvPr>
            <p:ph type="sldNum" sz="quarter" idx="12"/>
          </p:nvPr>
        </p:nvSpPr>
        <p:spPr/>
        <p:txBody>
          <a:bodyPr/>
          <a:lstStyle/>
          <a:p>
            <a:fld id="{58C7F00C-2275-4886-B8AE-3FC82F8469DF}" type="slidenum">
              <a:rPr lang="pt-BR" smtClean="0"/>
              <a:t>15</a:t>
            </a:fld>
            <a:endParaRPr lang="pt-BR" dirty="0"/>
          </a:p>
        </p:txBody>
      </p:sp>
      <p:pic>
        <p:nvPicPr>
          <p:cNvPr id="6" name="Google Shape;67;p15"/>
          <p:cNvPicPr preferRelativeResize="0"/>
          <p:nvPr/>
        </p:nvPicPr>
        <p:blipFill rotWithShape="1">
          <a:blip r:embed="rId7">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28106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913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A música revela nossa identidade</a:t>
            </a:r>
          </a:p>
        </p:txBody>
      </p:sp>
      <p:sp>
        <p:nvSpPr>
          <p:cNvPr id="5" name="Retângulo: Cantos Arredondados 14">
            <a:extLst>
              <a:ext uri="{FF2B5EF4-FFF2-40B4-BE49-F238E27FC236}">
                <a16:creationId xmlns:a16="http://schemas.microsoft.com/office/drawing/2014/main" id="{6AF8A99A-9CE6-419E-9079-BB2B2CD3EF04}"/>
              </a:ext>
            </a:extLst>
          </p:cNvPr>
          <p:cNvSpPr/>
          <p:nvPr/>
        </p:nvSpPr>
        <p:spPr>
          <a:xfrm>
            <a:off x="1266825" y="2456788"/>
            <a:ext cx="9582150" cy="2931958"/>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6" name="Retângulo 5"/>
          <p:cNvSpPr/>
          <p:nvPr/>
        </p:nvSpPr>
        <p:spPr>
          <a:xfrm>
            <a:off x="1533526" y="2693216"/>
            <a:ext cx="9410700" cy="2677656"/>
          </a:xfrm>
          <a:prstGeom prst="rect">
            <a:avLst/>
          </a:prstGeom>
        </p:spPr>
        <p:txBody>
          <a:bodyPr wrap="square">
            <a:spAutoFit/>
          </a:bodyPr>
          <a:lstStyle/>
          <a:p>
            <a:r>
              <a:rPr lang="pt-BR" sz="2800" dirty="0">
                <a:latin typeface="RobotoBR" pitchFamily="2" charset="0"/>
              </a:rPr>
              <a:t>Assim como outros elementos da cultura, a música está sempre aberta às influências da arte de outros povos. No Brasil, país formado por uma diversidade tão grande de povos – indígenas, africanos, europeus e orientais – não seria demais esperar que sua música fosse igualmente rica e diversa.</a:t>
            </a:r>
          </a:p>
        </p:txBody>
      </p:sp>
      <p:sp>
        <p:nvSpPr>
          <p:cNvPr id="2" name="Slide Number Placeholder 1"/>
          <p:cNvSpPr>
            <a:spLocks noGrp="1"/>
          </p:cNvSpPr>
          <p:nvPr>
            <p:ph type="sldNum" sz="quarter" idx="12"/>
          </p:nvPr>
        </p:nvSpPr>
        <p:spPr/>
        <p:txBody>
          <a:bodyPr/>
          <a:lstStyle/>
          <a:p>
            <a:fld id="{58C7F00C-2275-4886-B8AE-3FC82F8469DF}" type="slidenum">
              <a:rPr lang="pt-BR" smtClean="0"/>
              <a:t>16</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629208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E046689A-2400-43A1-85E8-AA272FBF48D4}"/>
              </a:ext>
            </a:extLst>
          </p:cNvPr>
          <p:cNvSpPr txBox="1">
            <a:spLocks/>
          </p:cNvSpPr>
          <p:nvPr/>
        </p:nvSpPr>
        <p:spPr>
          <a:xfrm>
            <a:off x="838200" y="444501"/>
            <a:ext cx="10236200" cy="14604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pt-BR" sz="4800" dirty="0"/>
              <a:t>Instrumentos da música brasileira</a:t>
            </a:r>
            <a:endParaRPr lang="pt-BR" sz="4800" dirty="0">
              <a:ln w="0"/>
              <a:solidFill>
                <a:schemeClr val="bg1"/>
              </a:solidFill>
              <a:effectLst>
                <a:outerShdw blurRad="38100" dist="19050" dir="2700000" algn="tl" rotWithShape="0">
                  <a:schemeClr val="dk1">
                    <a:alpha val="40000"/>
                  </a:schemeClr>
                </a:outerShdw>
              </a:effectLst>
              <a:latin typeface="RobotoBR" pitchFamily="2" charset="0"/>
            </a:endParaRPr>
          </a:p>
        </p:txBody>
      </p:sp>
      <p:graphicFrame>
        <p:nvGraphicFramePr>
          <p:cNvPr id="5" name="Espaço Reservado para Conteúdo 4">
            <a:extLst>
              <a:ext uri="{FF2B5EF4-FFF2-40B4-BE49-F238E27FC236}">
                <a16:creationId xmlns:a16="http://schemas.microsoft.com/office/drawing/2014/main" id="{5F53B5A5-538A-46E7-990B-868E237B9F8E}"/>
              </a:ext>
            </a:extLst>
          </p:cNvPr>
          <p:cNvGraphicFramePr>
            <a:graphicFrameLocks noGrp="1"/>
          </p:cNvGraphicFramePr>
          <p:nvPr>
            <p:ph idx="1"/>
            <p:extLst>
              <p:ext uri="{D42A27DB-BD31-4B8C-83A1-F6EECF244321}">
                <p14:modId xmlns:p14="http://schemas.microsoft.com/office/powerpoint/2010/main" val="3059518052"/>
              </p:ext>
            </p:extLst>
          </p:nvPr>
        </p:nvGraphicFramePr>
        <p:xfrm>
          <a:off x="838200" y="2071289"/>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58C7F00C-2275-4886-B8AE-3FC82F8469DF}" type="slidenum">
              <a:rPr lang="pt-BR" smtClean="0"/>
              <a:t>17</a:t>
            </a:fld>
            <a:endParaRPr lang="pt-BR" dirty="0"/>
          </a:p>
        </p:txBody>
      </p:sp>
      <p:pic>
        <p:nvPicPr>
          <p:cNvPr id="6" name="Google Shape;67;p15"/>
          <p:cNvPicPr preferRelativeResize="0"/>
          <p:nvPr/>
        </p:nvPicPr>
        <p:blipFill rotWithShape="1">
          <a:blip r:embed="rId7">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532745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913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Entre Brasil e África</a:t>
            </a:r>
          </a:p>
        </p:txBody>
      </p:sp>
      <p:sp>
        <p:nvSpPr>
          <p:cNvPr id="11" name="Seta: Pentágono 10">
            <a:extLst>
              <a:ext uri="{FF2B5EF4-FFF2-40B4-BE49-F238E27FC236}">
                <a16:creationId xmlns:a16="http://schemas.microsoft.com/office/drawing/2014/main" id="{89F06BFB-5597-4757-9691-CE41B1D07394}"/>
              </a:ext>
            </a:extLst>
          </p:cNvPr>
          <p:cNvSpPr/>
          <p:nvPr/>
        </p:nvSpPr>
        <p:spPr>
          <a:xfrm>
            <a:off x="658928" y="2654300"/>
            <a:ext cx="5816601" cy="327384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pt-BR" sz="2800" dirty="0">
                <a:latin typeface="RobotoBR" pitchFamily="2" charset="0"/>
              </a:rPr>
              <a:t>Muitos gêneros musicais tipicamente brasileiros nasceram da herança histórica proveniente da África. O samba e o lundu são apenas alguns exemplos.</a:t>
            </a:r>
          </a:p>
        </p:txBody>
      </p:sp>
      <p:sp>
        <p:nvSpPr>
          <p:cNvPr id="15" name="Retângulo: Cantos Arredondados 14">
            <a:extLst>
              <a:ext uri="{FF2B5EF4-FFF2-40B4-BE49-F238E27FC236}">
                <a16:creationId xmlns:a16="http://schemas.microsoft.com/office/drawing/2014/main" id="{6AF8A99A-9CE6-419E-9079-BB2B2CD3EF04}"/>
              </a:ext>
            </a:extLst>
          </p:cNvPr>
          <p:cNvSpPr/>
          <p:nvPr/>
        </p:nvSpPr>
        <p:spPr>
          <a:xfrm>
            <a:off x="6610489" y="2289829"/>
            <a:ext cx="5042802" cy="3917549"/>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16" name="CaixaDeTexto 15">
            <a:extLst>
              <a:ext uri="{FF2B5EF4-FFF2-40B4-BE49-F238E27FC236}">
                <a16:creationId xmlns:a16="http://schemas.microsoft.com/office/drawing/2014/main" id="{A31E8EBF-A389-46FE-8BDA-4B2A3B7E9EAA}"/>
              </a:ext>
            </a:extLst>
          </p:cNvPr>
          <p:cNvSpPr txBox="1"/>
          <p:nvPr/>
        </p:nvSpPr>
        <p:spPr>
          <a:xfrm>
            <a:off x="6880152" y="2531468"/>
            <a:ext cx="4520298" cy="3539430"/>
          </a:xfrm>
          <a:prstGeom prst="rect">
            <a:avLst/>
          </a:prstGeom>
          <a:noFill/>
        </p:spPr>
        <p:txBody>
          <a:bodyPr wrap="square" rtlCol="0">
            <a:spAutoFit/>
          </a:bodyPr>
          <a:lstStyle/>
          <a:p>
            <a:r>
              <a:rPr lang="pt-BR" sz="2800" dirty="0">
                <a:latin typeface="RobotoBR" pitchFamily="2" charset="0"/>
              </a:rPr>
              <a:t>Durante o século passado e parte do atual, muitos artistas buscaram resgatar essas tradições como forma de valorizar nossas raízes africanas. Carlinhos Brown e </a:t>
            </a:r>
            <a:r>
              <a:rPr lang="pt-BR" sz="2800" dirty="0" err="1">
                <a:latin typeface="RobotoBR" pitchFamily="2" charset="0"/>
              </a:rPr>
              <a:t>Mariene</a:t>
            </a:r>
            <a:r>
              <a:rPr lang="pt-BR" sz="2800" dirty="0">
                <a:latin typeface="RobotoBR" pitchFamily="2" charset="0"/>
              </a:rPr>
              <a:t> de Castro são alguns exemplos.</a:t>
            </a:r>
            <a:endParaRPr lang="pt-BR" sz="2800" b="1" dirty="0">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18</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549334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913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A música africana</a:t>
            </a:r>
          </a:p>
        </p:txBody>
      </p:sp>
      <p:sp>
        <p:nvSpPr>
          <p:cNvPr id="12" name="Retângulo 11">
            <a:extLst>
              <a:ext uri="{FF2B5EF4-FFF2-40B4-BE49-F238E27FC236}">
                <a16:creationId xmlns:a16="http://schemas.microsoft.com/office/drawing/2014/main" id="{22539740-4563-4767-9740-19E11DFB5EC6}"/>
              </a:ext>
            </a:extLst>
          </p:cNvPr>
          <p:cNvSpPr/>
          <p:nvPr/>
        </p:nvSpPr>
        <p:spPr>
          <a:xfrm>
            <a:off x="6022736" y="5624270"/>
            <a:ext cx="2817133" cy="7742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5" name="Retângulo: Cantos Arredondados 14">
            <a:extLst>
              <a:ext uri="{FF2B5EF4-FFF2-40B4-BE49-F238E27FC236}">
                <a16:creationId xmlns:a16="http://schemas.microsoft.com/office/drawing/2014/main" id="{6AF8A99A-9CE6-419E-9079-BB2B2CD3EF04}"/>
              </a:ext>
            </a:extLst>
          </p:cNvPr>
          <p:cNvSpPr/>
          <p:nvPr/>
        </p:nvSpPr>
        <p:spPr>
          <a:xfrm>
            <a:off x="1229876" y="2685294"/>
            <a:ext cx="3977376" cy="2938975"/>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16" name="CaixaDeTexto 15">
            <a:extLst>
              <a:ext uri="{FF2B5EF4-FFF2-40B4-BE49-F238E27FC236}">
                <a16:creationId xmlns:a16="http://schemas.microsoft.com/office/drawing/2014/main" id="{A31E8EBF-A389-46FE-8BDA-4B2A3B7E9EAA}"/>
              </a:ext>
            </a:extLst>
          </p:cNvPr>
          <p:cNvSpPr txBox="1"/>
          <p:nvPr/>
        </p:nvSpPr>
        <p:spPr>
          <a:xfrm>
            <a:off x="1404501" y="2921541"/>
            <a:ext cx="3628126" cy="2308324"/>
          </a:xfrm>
          <a:prstGeom prst="rect">
            <a:avLst/>
          </a:prstGeom>
          <a:noFill/>
        </p:spPr>
        <p:txBody>
          <a:bodyPr wrap="square" rtlCol="0">
            <a:spAutoFit/>
          </a:bodyPr>
          <a:lstStyle/>
          <a:p>
            <a:r>
              <a:rPr lang="pt-BR" sz="2400" dirty="0">
                <a:latin typeface="RobotoBR" pitchFamily="2" charset="0"/>
              </a:rPr>
              <a:t>O vasto continente africano é composto de 54 países e cerca de 2 mil línguas. Por aí já dá para perceber o tamanho de sua </a:t>
            </a:r>
            <a:r>
              <a:rPr lang="pt-BR" sz="2400" b="1" dirty="0">
                <a:latin typeface="RobotoBR" pitchFamily="2" charset="0"/>
              </a:rPr>
              <a:t>diversidade cultural</a:t>
            </a:r>
            <a:r>
              <a:rPr lang="pt-BR" sz="2400" dirty="0">
                <a:latin typeface="RobotoBR" pitchFamily="2" charset="0"/>
              </a:rPr>
              <a:t>.</a:t>
            </a:r>
          </a:p>
        </p:txBody>
      </p:sp>
      <p:sp>
        <p:nvSpPr>
          <p:cNvPr id="7" name="Elipse 6"/>
          <p:cNvSpPr/>
          <p:nvPr/>
        </p:nvSpPr>
        <p:spPr>
          <a:xfrm>
            <a:off x="5932465" y="1902193"/>
            <a:ext cx="4476750" cy="41501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 name="Retângulo 2"/>
          <p:cNvSpPr/>
          <p:nvPr/>
        </p:nvSpPr>
        <p:spPr>
          <a:xfrm>
            <a:off x="6530930" y="2556048"/>
            <a:ext cx="3416300" cy="2800767"/>
          </a:xfrm>
          <a:prstGeom prst="rect">
            <a:avLst/>
          </a:prstGeom>
        </p:spPr>
        <p:txBody>
          <a:bodyPr wrap="square">
            <a:spAutoFit/>
          </a:bodyPr>
          <a:lstStyle/>
          <a:p>
            <a:r>
              <a:rPr lang="pt-BR" sz="2200" dirty="0">
                <a:solidFill>
                  <a:schemeClr val="bg1"/>
                </a:solidFill>
                <a:latin typeface="RobotoBR" pitchFamily="2" charset="0"/>
              </a:rPr>
              <a:t>Assim como acontece em outras partes do mundo, </a:t>
            </a:r>
            <a:r>
              <a:rPr lang="pt-BR" sz="2200" b="1" dirty="0">
                <a:solidFill>
                  <a:schemeClr val="bg1"/>
                </a:solidFill>
                <a:latin typeface="RobotoBR" pitchFamily="2" charset="0"/>
              </a:rPr>
              <a:t>as formas tradicionais se entrelaçam com as tendências contemporâneas </a:t>
            </a:r>
            <a:r>
              <a:rPr lang="pt-BR" sz="2200" dirty="0">
                <a:solidFill>
                  <a:schemeClr val="bg1"/>
                </a:solidFill>
                <a:latin typeface="RobotoBR" pitchFamily="2" charset="0"/>
              </a:rPr>
              <a:t>criando novas formas de expressão artística.</a:t>
            </a:r>
          </a:p>
        </p:txBody>
      </p:sp>
      <p:sp>
        <p:nvSpPr>
          <p:cNvPr id="2" name="Slide Number Placeholder 1"/>
          <p:cNvSpPr>
            <a:spLocks noGrp="1"/>
          </p:cNvSpPr>
          <p:nvPr>
            <p:ph type="sldNum" sz="quarter" idx="12"/>
          </p:nvPr>
        </p:nvSpPr>
        <p:spPr/>
        <p:txBody>
          <a:bodyPr/>
          <a:lstStyle/>
          <a:p>
            <a:fld id="{58C7F00C-2275-4886-B8AE-3FC82F8469DF}" type="slidenum">
              <a:rPr lang="pt-BR" smtClean="0"/>
              <a:t>19</a:t>
            </a:fld>
            <a:endParaRPr lang="pt-BR" dirty="0"/>
          </a:p>
        </p:txBody>
      </p:sp>
      <p:pic>
        <p:nvPicPr>
          <p:cNvPr id="9"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17706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A671D0B-1BC8-41CB-AFC6-B8A28E1B7397}"/>
              </a:ext>
            </a:extLst>
          </p:cNvPr>
          <p:cNvSpPr>
            <a:spLocks noGrp="1"/>
          </p:cNvSpPr>
          <p:nvPr>
            <p:ph type="ctrTitle"/>
          </p:nvPr>
        </p:nvSpPr>
        <p:spPr/>
        <p:txBody>
          <a:bodyPr>
            <a:normAutofit/>
          </a:bodyPr>
          <a:lstStyle/>
          <a:p>
            <a:br>
              <a:rPr lang="pt-BR" sz="4800" dirty="0">
                <a:latin typeface="RobotoBR" pitchFamily="2" charset="0"/>
              </a:rPr>
            </a:br>
            <a:r>
              <a:rPr lang="pt-BR" sz="4800" dirty="0">
                <a:latin typeface="RobotoBR" pitchFamily="2" charset="0"/>
              </a:rPr>
              <a:t>Unidade 2 – Capítulo 3</a:t>
            </a:r>
          </a:p>
        </p:txBody>
      </p:sp>
      <p:sp>
        <p:nvSpPr>
          <p:cNvPr id="2" name="Slide Number Placeholder 1"/>
          <p:cNvSpPr>
            <a:spLocks noGrp="1"/>
          </p:cNvSpPr>
          <p:nvPr>
            <p:ph type="sldNum" sz="quarter" idx="12"/>
          </p:nvPr>
        </p:nvSpPr>
        <p:spPr/>
        <p:txBody>
          <a:bodyPr/>
          <a:lstStyle/>
          <a:p>
            <a:fld id="{58C7F00C-2275-4886-B8AE-3FC82F8469DF}" type="slidenum">
              <a:rPr lang="pt-BR" smtClean="0"/>
              <a:t>2</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54699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91325"/>
            <a:ext cx="10515600" cy="1642191"/>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Entre a música contemporânea e a tradição</a:t>
            </a:r>
          </a:p>
        </p:txBody>
      </p:sp>
      <p:graphicFrame>
        <p:nvGraphicFramePr>
          <p:cNvPr id="4" name="Espaço Reservado para Conteúdo 3">
            <a:extLst>
              <a:ext uri="{FF2B5EF4-FFF2-40B4-BE49-F238E27FC236}">
                <a16:creationId xmlns:a16="http://schemas.microsoft.com/office/drawing/2014/main" id="{3BB695FF-976C-499F-8136-4E06B1484A8F}"/>
              </a:ext>
            </a:extLst>
          </p:cNvPr>
          <p:cNvGraphicFramePr>
            <a:graphicFrameLocks noGrp="1"/>
          </p:cNvGraphicFramePr>
          <p:nvPr>
            <p:ph idx="1"/>
            <p:extLst>
              <p:ext uri="{D42A27DB-BD31-4B8C-83A1-F6EECF244321}">
                <p14:modId xmlns:p14="http://schemas.microsoft.com/office/powerpoint/2010/main" val="2989809937"/>
              </p:ext>
            </p:extLst>
          </p:nvPr>
        </p:nvGraphicFramePr>
        <p:xfrm>
          <a:off x="1419365" y="2088107"/>
          <a:ext cx="8877869" cy="4244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58C7F00C-2275-4886-B8AE-3FC82F8469DF}" type="slidenum">
              <a:rPr lang="pt-BR" smtClean="0"/>
              <a:t>20</a:t>
            </a:fld>
            <a:endParaRPr lang="pt-BR" dirty="0"/>
          </a:p>
        </p:txBody>
      </p:sp>
      <p:pic>
        <p:nvPicPr>
          <p:cNvPr id="5" name="Google Shape;67;p15"/>
          <p:cNvPicPr preferRelativeResize="0"/>
          <p:nvPr/>
        </p:nvPicPr>
        <p:blipFill rotWithShape="1">
          <a:blip r:embed="rId7">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109390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Cantos Arredondados 14">
            <a:extLst>
              <a:ext uri="{FF2B5EF4-FFF2-40B4-BE49-F238E27FC236}">
                <a16:creationId xmlns:a16="http://schemas.microsoft.com/office/drawing/2014/main" id="{6AF8A99A-9CE6-419E-9079-BB2B2CD3EF04}"/>
              </a:ext>
            </a:extLst>
          </p:cNvPr>
          <p:cNvSpPr/>
          <p:nvPr/>
        </p:nvSpPr>
        <p:spPr>
          <a:xfrm>
            <a:off x="810904" y="2188147"/>
            <a:ext cx="10299700" cy="4165600"/>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6" name="Retângulo 5"/>
          <p:cNvSpPr/>
          <p:nvPr/>
        </p:nvSpPr>
        <p:spPr>
          <a:xfrm>
            <a:off x="1026805" y="2378121"/>
            <a:ext cx="9403735" cy="3785652"/>
          </a:xfrm>
          <a:prstGeom prst="rect">
            <a:avLst/>
          </a:prstGeom>
        </p:spPr>
        <p:txBody>
          <a:bodyPr wrap="square">
            <a:spAutoFit/>
          </a:bodyPr>
          <a:lstStyle/>
          <a:p>
            <a:pPr marL="457200" indent="-457200">
              <a:buFont typeface="Arial" pitchFamily="34" charset="0"/>
              <a:buChar char="•"/>
            </a:pPr>
            <a:r>
              <a:rPr lang="pt-BR" sz="2400" dirty="0">
                <a:latin typeface="RobotoBR" pitchFamily="2" charset="0"/>
              </a:rPr>
              <a:t>Essa é uma expressão em banto muito usada em Moçambique pelos contadores de histórias. Antes de iniciar o seu ofício, as palavras são entoadas: “</a:t>
            </a:r>
            <a:r>
              <a:rPr lang="pt-BR" sz="2400" i="1" dirty="0">
                <a:latin typeface="RobotoBR" pitchFamily="2" charset="0"/>
              </a:rPr>
              <a:t>Karingana ua Karingana</a:t>
            </a:r>
            <a:r>
              <a:rPr lang="pt-BR" sz="2400" dirty="0">
                <a:latin typeface="RobotoBR" pitchFamily="2" charset="0"/>
              </a:rPr>
              <a:t>”, e a plateia responde: “</a:t>
            </a:r>
            <a:r>
              <a:rPr lang="pt-BR" sz="2400" i="1" dirty="0">
                <a:latin typeface="RobotoBR" pitchFamily="2" charset="0"/>
              </a:rPr>
              <a:t>Karingana</a:t>
            </a:r>
            <a:r>
              <a:rPr lang="pt-BR" sz="2400" dirty="0">
                <a:latin typeface="RobotoBR" pitchFamily="2" charset="0"/>
              </a:rPr>
              <a:t>”!</a:t>
            </a:r>
          </a:p>
          <a:p>
            <a:pPr marL="457200" indent="-457200">
              <a:buFont typeface="Arial" pitchFamily="34" charset="0"/>
              <a:buChar char="•"/>
            </a:pPr>
            <a:r>
              <a:rPr lang="pt-BR" sz="2400" dirty="0">
                <a:latin typeface="RobotoBR" pitchFamily="2" charset="0"/>
              </a:rPr>
              <a:t>Os contadores de histórias que participam dessa tradição são chamados </a:t>
            </a:r>
            <a:r>
              <a:rPr lang="pt-BR" sz="2400" b="1" dirty="0">
                <a:latin typeface="RobotoBR" pitchFamily="2" charset="0"/>
              </a:rPr>
              <a:t>griôs</a:t>
            </a:r>
            <a:r>
              <a:rPr lang="pt-BR" sz="2400" dirty="0">
                <a:latin typeface="RobotoBR" pitchFamily="2" charset="0"/>
              </a:rPr>
              <a:t>. Eles estão presentes em países como Mali, Guiné e Senegal.</a:t>
            </a:r>
          </a:p>
          <a:p>
            <a:pPr marL="457200" indent="-457200">
              <a:buFont typeface="Arial" pitchFamily="34" charset="0"/>
              <a:buChar char="•"/>
            </a:pPr>
            <a:r>
              <a:rPr lang="pt-BR" sz="2400" dirty="0">
                <a:latin typeface="RobotoBR" pitchFamily="2" charset="0"/>
              </a:rPr>
              <a:t>Para acompanhar musicalmente suas histórias, os griôs utilizam instrumentos como o </a:t>
            </a:r>
            <a:r>
              <a:rPr lang="pt-BR" sz="2400" b="1" i="1" dirty="0">
                <a:latin typeface="RobotoBR" pitchFamily="2" charset="0"/>
              </a:rPr>
              <a:t>kora</a:t>
            </a:r>
            <a:r>
              <a:rPr lang="pt-BR" sz="2400" dirty="0">
                <a:latin typeface="RobotoBR" pitchFamily="2" charset="0"/>
              </a:rPr>
              <a:t>  e o </a:t>
            </a:r>
            <a:r>
              <a:rPr lang="pt-BR" sz="2400" b="1" i="1" dirty="0">
                <a:latin typeface="RobotoBR" pitchFamily="2" charset="0"/>
              </a:rPr>
              <a:t>balafom</a:t>
            </a:r>
            <a:r>
              <a:rPr lang="pt-BR" sz="2400" dirty="0">
                <a:latin typeface="RobotoBR" pitchFamily="2" charset="0"/>
              </a:rPr>
              <a:t>. A arte de tocar esses últimos é passada de geração em geração.</a:t>
            </a:r>
          </a:p>
        </p:txBody>
      </p:sp>
      <p:sp>
        <p:nvSpPr>
          <p:cNvPr id="7" name="Título 1">
            <a:extLst>
              <a:ext uri="{FF2B5EF4-FFF2-40B4-BE49-F238E27FC236}">
                <a16:creationId xmlns:a16="http://schemas.microsoft.com/office/drawing/2014/main" id="{E046689A-2400-43A1-85E8-AA272FBF48D4}"/>
              </a:ext>
            </a:extLst>
          </p:cNvPr>
          <p:cNvSpPr txBox="1">
            <a:spLocks/>
          </p:cNvSpPr>
          <p:nvPr/>
        </p:nvSpPr>
        <p:spPr>
          <a:xfrm>
            <a:off x="838200" y="444501"/>
            <a:ext cx="10236200" cy="14604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pt-BR" sz="4800" dirty="0"/>
              <a:t>“</a:t>
            </a:r>
            <a:r>
              <a:rPr lang="pt-BR" sz="4800" i="1" dirty="0"/>
              <a:t>Karingana ua Karingana</a:t>
            </a:r>
            <a:r>
              <a:rPr lang="pt-BR" sz="4800" dirty="0"/>
              <a:t>”</a:t>
            </a:r>
            <a:endParaRPr lang="pt-BR" sz="4800"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21</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700395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D463F65-98A4-467E-9F95-8E3521A46805}"/>
              </a:ext>
            </a:extLst>
          </p:cNvPr>
          <p:cNvSpPr>
            <a:spLocks noGrp="1"/>
          </p:cNvSpPr>
          <p:nvPr>
            <p:ph idx="1"/>
          </p:nvPr>
        </p:nvSpPr>
        <p:spPr>
          <a:xfrm>
            <a:off x="660400" y="1659053"/>
            <a:ext cx="10972800" cy="1084150"/>
          </a:xfr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oAutofit/>
          </a:bodyPr>
          <a:lstStyle/>
          <a:p>
            <a:pPr marL="0" indent="0">
              <a:buNone/>
            </a:pPr>
            <a:r>
              <a:rPr lang="pt-BR" sz="2400" b="1" dirty="0">
                <a:latin typeface="RobotoBR" pitchFamily="2" charset="0"/>
              </a:rPr>
              <a:t>Angélique Kidjo </a:t>
            </a:r>
            <a:r>
              <a:rPr lang="pt-BR" sz="2400" dirty="0">
                <a:latin typeface="RobotoBR" pitchFamily="2" charset="0"/>
              </a:rPr>
              <a:t>| Uma das figuras mais importantes da cultura de Benim. Desde a infância, foi influenciada tanto pelas músicas tradicionais de seu país quanto pelo </a:t>
            </a:r>
            <a:r>
              <a:rPr lang="pt-BR" sz="2400" i="1" dirty="0">
                <a:latin typeface="RobotoBR" pitchFamily="2" charset="0"/>
              </a:rPr>
              <a:t>rock</a:t>
            </a:r>
            <a:r>
              <a:rPr lang="pt-BR" sz="2400" dirty="0">
                <a:latin typeface="RobotoBR" pitchFamily="2" charset="0"/>
              </a:rPr>
              <a:t> e pelo </a:t>
            </a:r>
            <a:r>
              <a:rPr lang="pt-BR" sz="2400" i="1" dirty="0">
                <a:latin typeface="RobotoBR" pitchFamily="2" charset="0"/>
              </a:rPr>
              <a:t>soul</a:t>
            </a:r>
            <a:r>
              <a:rPr lang="pt-BR" sz="2400" dirty="0">
                <a:latin typeface="RobotoBR" pitchFamily="2" charset="0"/>
              </a:rPr>
              <a:t> internacionais. </a:t>
            </a:r>
            <a:endParaRPr lang="pt-BR" sz="2400"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9" name="Espaço Reservado para Conteúdo 2">
            <a:extLst>
              <a:ext uri="{FF2B5EF4-FFF2-40B4-BE49-F238E27FC236}">
                <a16:creationId xmlns:a16="http://schemas.microsoft.com/office/drawing/2014/main" id="{DD463F65-98A4-467E-9F95-8E3521A46805}"/>
              </a:ext>
            </a:extLst>
          </p:cNvPr>
          <p:cNvSpPr txBox="1">
            <a:spLocks/>
          </p:cNvSpPr>
          <p:nvPr/>
        </p:nvSpPr>
        <p:spPr>
          <a:xfrm>
            <a:off x="647700" y="2894403"/>
            <a:ext cx="10985500" cy="1103440"/>
          </a:xfrm>
          <a:prstGeom prst="rect">
            <a:avLst/>
          </a:prstGeom>
          <a:ln w="6350" cap="flat" cmpd="sng" algn="ctr">
            <a:solidFill>
              <a:schemeClr val="accent1"/>
            </a:solidFill>
            <a:prstDash val="solid"/>
            <a:miter lim="800000"/>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pt-BR" sz="2400" b="1" dirty="0">
                <a:latin typeface="RobotoBR" pitchFamily="2" charset="0"/>
              </a:rPr>
              <a:t>Jupiter Bokondji  </a:t>
            </a:r>
            <a:r>
              <a:rPr lang="pt-BR" sz="2400" dirty="0">
                <a:latin typeface="RobotoBR" pitchFamily="2" charset="0"/>
              </a:rPr>
              <a:t>| Músico congolês que alia o fazer artístico à militância política. Sua obra tem influência musical das centenas de etnias que compõem a cultura de seu país.</a:t>
            </a:r>
            <a:endParaRPr lang="pt-BR" sz="2400"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8" name="Título 1">
            <a:extLst>
              <a:ext uri="{FF2B5EF4-FFF2-40B4-BE49-F238E27FC236}">
                <a16:creationId xmlns:a16="http://schemas.microsoft.com/office/drawing/2014/main" id="{DF8307DF-7F63-4B4C-96C1-D382066B944D}"/>
              </a:ext>
            </a:extLst>
          </p:cNvPr>
          <p:cNvSpPr>
            <a:spLocks noGrp="1"/>
          </p:cNvSpPr>
          <p:nvPr>
            <p:ph type="title"/>
          </p:nvPr>
        </p:nvSpPr>
        <p:spPr>
          <a:xfrm>
            <a:off x="882650" y="354025"/>
            <a:ext cx="10509250" cy="1044575"/>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A África e seus músicos</a:t>
            </a:r>
          </a:p>
        </p:txBody>
      </p:sp>
      <p:sp>
        <p:nvSpPr>
          <p:cNvPr id="5" name="Espaço Reservado para Conteúdo 2">
            <a:extLst>
              <a:ext uri="{FF2B5EF4-FFF2-40B4-BE49-F238E27FC236}">
                <a16:creationId xmlns:a16="http://schemas.microsoft.com/office/drawing/2014/main" id="{DD463F65-98A4-467E-9F95-8E3521A46805}"/>
              </a:ext>
            </a:extLst>
          </p:cNvPr>
          <p:cNvSpPr txBox="1">
            <a:spLocks/>
          </p:cNvSpPr>
          <p:nvPr/>
        </p:nvSpPr>
        <p:spPr>
          <a:xfrm>
            <a:off x="647700" y="4153952"/>
            <a:ext cx="10985500" cy="800820"/>
          </a:xfrm>
          <a:prstGeom prst="rect">
            <a:avLst/>
          </a:prstGeom>
          <a:ln w="6350" cap="flat" cmpd="sng" algn="ctr">
            <a:solidFill>
              <a:schemeClr val="accent1"/>
            </a:solidFill>
            <a:prstDash val="solid"/>
            <a:miter lim="800000"/>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pt-BR" sz="2400" b="1" dirty="0">
                <a:latin typeface="RobotoBR" pitchFamily="2" charset="0"/>
              </a:rPr>
              <a:t>Mulatu Astatke </a:t>
            </a:r>
            <a:r>
              <a:rPr lang="pt-BR" sz="2400" dirty="0">
                <a:latin typeface="RobotoBR" pitchFamily="2" charset="0"/>
              </a:rPr>
              <a:t>| Influente compositor da Etiópia. Dentre as muitas conquistas artísticas, destaca-se a criação do </a:t>
            </a:r>
            <a:r>
              <a:rPr lang="pt-BR" sz="2400" i="1" dirty="0">
                <a:latin typeface="RobotoBR" pitchFamily="2" charset="0"/>
              </a:rPr>
              <a:t>ethio-jazz</a:t>
            </a:r>
            <a:r>
              <a:rPr lang="pt-BR" sz="2400" dirty="0">
                <a:latin typeface="RobotoBR" pitchFamily="2" charset="0"/>
              </a:rPr>
              <a:t> nos anos 1960.</a:t>
            </a:r>
            <a:endParaRPr lang="pt-BR" sz="2400"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6" name="Espaço Reservado para Conteúdo 2">
            <a:extLst>
              <a:ext uri="{FF2B5EF4-FFF2-40B4-BE49-F238E27FC236}">
                <a16:creationId xmlns:a16="http://schemas.microsoft.com/office/drawing/2014/main" id="{DD463F65-98A4-467E-9F95-8E3521A46805}"/>
              </a:ext>
            </a:extLst>
          </p:cNvPr>
          <p:cNvSpPr txBox="1">
            <a:spLocks/>
          </p:cNvSpPr>
          <p:nvPr/>
        </p:nvSpPr>
        <p:spPr>
          <a:xfrm>
            <a:off x="647700" y="5129381"/>
            <a:ext cx="10985500" cy="1080018"/>
          </a:xfrm>
          <a:prstGeom prst="rect">
            <a:avLst/>
          </a:prstGeom>
          <a:ln w="6350" cap="flat" cmpd="sng" algn="ctr">
            <a:solidFill>
              <a:schemeClr val="accent1"/>
            </a:solidFill>
            <a:prstDash val="solid"/>
            <a:miter lim="800000"/>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pt-BR" sz="2400" b="1" dirty="0">
                <a:latin typeface="RobotoBR" pitchFamily="2" charset="0"/>
              </a:rPr>
              <a:t>Salif Keita  </a:t>
            </a:r>
            <a:r>
              <a:rPr lang="pt-BR" sz="2400" dirty="0">
                <a:latin typeface="RobotoBR" pitchFamily="2" charset="0"/>
              </a:rPr>
              <a:t>| O mais famoso cantor malinês do mundo. Em Bamako, ele tocou com grupos que misturavam vários estilos como o </a:t>
            </a:r>
            <a:r>
              <a:rPr lang="pt-BR" sz="2400" i="1" dirty="0">
                <a:latin typeface="RobotoBR" pitchFamily="2" charset="0"/>
              </a:rPr>
              <a:t>jazz</a:t>
            </a:r>
            <a:r>
              <a:rPr lang="pt-BR" sz="2400" dirty="0">
                <a:latin typeface="RobotoBR" pitchFamily="2" charset="0"/>
              </a:rPr>
              <a:t> cubano, o </a:t>
            </a:r>
            <a:r>
              <a:rPr lang="pt-BR" sz="2400" i="1" dirty="0">
                <a:latin typeface="RobotoBR" pitchFamily="2" charset="0"/>
              </a:rPr>
              <a:t>soul</a:t>
            </a:r>
            <a:r>
              <a:rPr lang="pt-BR" sz="2400" dirty="0">
                <a:latin typeface="RobotoBR" pitchFamily="2" charset="0"/>
              </a:rPr>
              <a:t>, o </a:t>
            </a:r>
            <a:r>
              <a:rPr lang="pt-BR" sz="2400" i="1" dirty="0">
                <a:latin typeface="RobotoBR" pitchFamily="2" charset="0"/>
              </a:rPr>
              <a:t>funk</a:t>
            </a:r>
            <a:r>
              <a:rPr lang="pt-BR" sz="2400" dirty="0">
                <a:latin typeface="RobotoBR" pitchFamily="2" charset="0"/>
              </a:rPr>
              <a:t> e até mesmo o </a:t>
            </a:r>
            <a:r>
              <a:rPr lang="pt-BR" sz="2400" i="1" dirty="0">
                <a:latin typeface="RobotoBR" pitchFamily="2" charset="0"/>
              </a:rPr>
              <a:t>reggae</a:t>
            </a:r>
            <a:r>
              <a:rPr lang="pt-BR" sz="2400" dirty="0">
                <a:latin typeface="RobotoBR" pitchFamily="2" charset="0"/>
              </a:rPr>
              <a:t> jamaicano.</a:t>
            </a:r>
            <a:endParaRPr lang="pt-BR" sz="2400"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22</a:t>
            </a:fld>
            <a:endParaRPr lang="pt-BR" dirty="0"/>
          </a:p>
        </p:txBody>
      </p:sp>
      <p:pic>
        <p:nvPicPr>
          <p:cNvPr id="10"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818246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2539740-4563-4767-9740-19E11DFB5EC6}"/>
              </a:ext>
            </a:extLst>
          </p:cNvPr>
          <p:cNvSpPr/>
          <p:nvPr/>
        </p:nvSpPr>
        <p:spPr>
          <a:xfrm>
            <a:off x="6022736" y="5624270"/>
            <a:ext cx="2817133" cy="7742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 name="Slide Number Placeholder 1"/>
          <p:cNvSpPr>
            <a:spLocks noGrp="1"/>
          </p:cNvSpPr>
          <p:nvPr>
            <p:ph type="sldNum" sz="quarter" idx="12"/>
          </p:nvPr>
        </p:nvSpPr>
        <p:spPr/>
        <p:txBody>
          <a:bodyPr/>
          <a:lstStyle/>
          <a:p>
            <a:fld id="{58C7F00C-2275-4886-B8AE-3FC82F8469DF}" type="slidenum">
              <a:rPr lang="pt-BR" smtClean="0"/>
              <a:t>3</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9" name="Espaço Reservado para Conteúdo 2">
            <a:extLst>
              <a:ext uri="{FF2B5EF4-FFF2-40B4-BE49-F238E27FC236}">
                <a16:creationId xmlns:a16="http://schemas.microsoft.com/office/drawing/2014/main" id="{DD463F65-98A4-467E-9F95-8E3521A46805}"/>
              </a:ext>
            </a:extLst>
          </p:cNvPr>
          <p:cNvSpPr>
            <a:spLocks noGrp="1"/>
          </p:cNvSpPr>
          <p:nvPr>
            <p:ph idx="1"/>
          </p:nvPr>
        </p:nvSpPr>
        <p:spPr>
          <a:xfrm>
            <a:off x="1025667" y="2238893"/>
            <a:ext cx="10140666" cy="2264868"/>
          </a:xfr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noAutofit/>
          </a:bodyPr>
          <a:lstStyle/>
          <a:p>
            <a:pPr marL="0" indent="0">
              <a:buNone/>
            </a:pPr>
            <a:r>
              <a:rPr lang="pt-BR" dirty="0">
                <a:latin typeface="RobotoBR" pitchFamily="2" charset="0"/>
              </a:rPr>
              <a:t>O músico e compositor suíço radicado no Brasil </a:t>
            </a:r>
            <a:r>
              <a:rPr lang="pt-BR" b="1" dirty="0">
                <a:latin typeface="RobotoBR" pitchFamily="2" charset="0"/>
              </a:rPr>
              <a:t>Walter </a:t>
            </a:r>
            <a:r>
              <a:rPr lang="pt-BR" b="1" dirty="0" err="1">
                <a:latin typeface="RobotoBR" pitchFamily="2" charset="0"/>
              </a:rPr>
              <a:t>Smetak</a:t>
            </a:r>
            <a:r>
              <a:rPr lang="pt-BR" b="1" dirty="0">
                <a:latin typeface="RobotoBR" pitchFamily="2" charset="0"/>
              </a:rPr>
              <a:t> </a:t>
            </a:r>
            <a:r>
              <a:rPr lang="pt-BR" dirty="0">
                <a:latin typeface="RobotoBR" pitchFamily="2" charset="0"/>
              </a:rPr>
              <a:t>(1913-1984) criou o conceito de </a:t>
            </a:r>
            <a:r>
              <a:rPr lang="pt-BR" b="1" dirty="0">
                <a:latin typeface="RobotoBR" pitchFamily="2" charset="0"/>
              </a:rPr>
              <a:t>plásticas sonoras</a:t>
            </a:r>
            <a:r>
              <a:rPr lang="pt-BR" dirty="0">
                <a:latin typeface="RobotoBR" pitchFamily="2" charset="0"/>
              </a:rPr>
              <a:t>, caracterizando obras que uniam Artes visuais e Música.</a:t>
            </a:r>
            <a:endParaRPr lang="pt-BR" dirty="0">
              <a:ln w="0"/>
              <a:solidFill>
                <a:schemeClr val="bg1"/>
              </a:solidFill>
              <a:effectLst>
                <a:outerShdw blurRad="38100" dist="19050" dir="2700000" algn="tl" rotWithShape="0">
                  <a:schemeClr val="dk1">
                    <a:alpha val="40000"/>
                  </a:schemeClr>
                </a:outerShdw>
              </a:effectLst>
              <a:latin typeface="RobotoBR" pitchFamily="2" charset="0"/>
            </a:endParaRPr>
          </a:p>
        </p:txBody>
      </p:sp>
    </p:spTree>
    <p:extLst>
      <p:ext uri="{BB962C8B-B14F-4D97-AF65-F5344CB8AC3E}">
        <p14:creationId xmlns:p14="http://schemas.microsoft.com/office/powerpoint/2010/main" val="2098442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ta: Pentágono 10">
            <a:extLst>
              <a:ext uri="{FF2B5EF4-FFF2-40B4-BE49-F238E27FC236}">
                <a16:creationId xmlns:a16="http://schemas.microsoft.com/office/drawing/2014/main" id="{89F06BFB-5597-4757-9691-CE41B1D07394}"/>
              </a:ext>
            </a:extLst>
          </p:cNvPr>
          <p:cNvSpPr/>
          <p:nvPr/>
        </p:nvSpPr>
        <p:spPr>
          <a:xfrm>
            <a:off x="676501" y="2319736"/>
            <a:ext cx="5751595" cy="364490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pt-BR" sz="2800" dirty="0" err="1">
                <a:latin typeface="RobotoBR" pitchFamily="2" charset="0"/>
              </a:rPr>
              <a:t>Smetak</a:t>
            </a:r>
            <a:r>
              <a:rPr lang="pt-BR" sz="2800" dirty="0">
                <a:latin typeface="RobotoBR" pitchFamily="2" charset="0"/>
              </a:rPr>
              <a:t> fazia instrumentos impossíveis de serem tocados por alguém sozinho, sendo necessárias duas ou mais pessoas, executando suas plásticas sonoras ao mesmo tempo.</a:t>
            </a:r>
          </a:p>
        </p:txBody>
      </p:sp>
      <p:sp>
        <p:nvSpPr>
          <p:cNvPr id="15" name="Retângulo: Cantos Arredondados 14">
            <a:extLst>
              <a:ext uri="{FF2B5EF4-FFF2-40B4-BE49-F238E27FC236}">
                <a16:creationId xmlns:a16="http://schemas.microsoft.com/office/drawing/2014/main" id="{6AF8A99A-9CE6-419E-9079-BB2B2CD3EF04}"/>
              </a:ext>
            </a:extLst>
          </p:cNvPr>
          <p:cNvSpPr/>
          <p:nvPr/>
        </p:nvSpPr>
        <p:spPr>
          <a:xfrm>
            <a:off x="6619165" y="2294335"/>
            <a:ext cx="5227092" cy="3670301"/>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16" name="CaixaDeTexto 15">
            <a:extLst>
              <a:ext uri="{FF2B5EF4-FFF2-40B4-BE49-F238E27FC236}">
                <a16:creationId xmlns:a16="http://schemas.microsoft.com/office/drawing/2014/main" id="{A31E8EBF-A389-46FE-8BDA-4B2A3B7E9EAA}"/>
              </a:ext>
            </a:extLst>
          </p:cNvPr>
          <p:cNvSpPr txBox="1"/>
          <p:nvPr/>
        </p:nvSpPr>
        <p:spPr>
          <a:xfrm>
            <a:off x="6619165" y="2553000"/>
            <a:ext cx="5227092" cy="2893100"/>
          </a:xfrm>
          <a:prstGeom prst="rect">
            <a:avLst/>
          </a:prstGeom>
          <a:noFill/>
        </p:spPr>
        <p:txBody>
          <a:bodyPr wrap="square" rtlCol="0">
            <a:spAutoFit/>
          </a:bodyPr>
          <a:lstStyle/>
          <a:p>
            <a:r>
              <a:rPr lang="pt-BR" sz="2600" dirty="0">
                <a:latin typeface="RobotoBR" pitchFamily="2" charset="0"/>
              </a:rPr>
              <a:t>A obra </a:t>
            </a:r>
            <a:r>
              <a:rPr lang="pt-BR" sz="2600" b="1" dirty="0">
                <a:latin typeface="RobotoBR" pitchFamily="2" charset="0"/>
              </a:rPr>
              <a:t>Tímpanos grandes</a:t>
            </a:r>
            <a:r>
              <a:rPr lang="pt-BR" sz="2600" dirty="0">
                <a:latin typeface="RobotoBR" pitchFamily="2" charset="0"/>
              </a:rPr>
              <a:t>, instrumento musical de percussão composto de panelas de alumínio, pele de animal, corda, cordão, mangueira de plástico e potes de madeira, precisa de várias pessoas para executar os instrumentos.</a:t>
            </a:r>
            <a:endParaRPr lang="pt-BR" sz="2600" b="1" dirty="0">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4</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0" name="Título 1">
            <a:extLst>
              <a:ext uri="{FF2B5EF4-FFF2-40B4-BE49-F238E27FC236}">
                <a16:creationId xmlns:a16="http://schemas.microsoft.com/office/drawing/2014/main" id="{15AB3973-CA04-4387-A483-73CC734DA56F}"/>
              </a:ext>
            </a:extLst>
          </p:cNvPr>
          <p:cNvSpPr txBox="1">
            <a:spLocks noGrp="1"/>
          </p:cNvSpPr>
          <p:nvPr>
            <p:ph idx="1"/>
          </p:nvPr>
        </p:nvSpPr>
        <p:spPr>
          <a:xfrm>
            <a:off x="2774271" y="863600"/>
            <a:ext cx="6431424" cy="952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2800" b="1" dirty="0">
                <a:latin typeface="RobotoBR" pitchFamily="2" charset="0"/>
                <a:ea typeface="Roboto" panose="02000000000000000000" pitchFamily="2" charset="0"/>
              </a:rPr>
              <a:t>Tímpanos grandes</a:t>
            </a:r>
            <a:r>
              <a:rPr lang="pt-BR" sz="2800" dirty="0">
                <a:latin typeface="RobotoBR" pitchFamily="2" charset="0"/>
                <a:ea typeface="Roboto" panose="02000000000000000000" pitchFamily="2" charset="0"/>
              </a:rPr>
              <a:t>, de Walter </a:t>
            </a:r>
            <a:r>
              <a:rPr lang="pt-BR" sz="2800" dirty="0" err="1">
                <a:latin typeface="RobotoBR" pitchFamily="2" charset="0"/>
                <a:ea typeface="Roboto" panose="02000000000000000000" pitchFamily="2" charset="0"/>
              </a:rPr>
              <a:t>Smetak</a:t>
            </a:r>
            <a:endParaRPr lang="pt-BR" sz="2800" dirty="0">
              <a:solidFill>
                <a:schemeClr val="bg1"/>
              </a:solidFill>
              <a:latin typeface="RobotoBR" pitchFamily="2" charset="0"/>
              <a:ea typeface="Roboto" panose="02000000000000000000" pitchFamily="2" charset="0"/>
            </a:endParaRPr>
          </a:p>
        </p:txBody>
      </p:sp>
    </p:spTree>
    <p:extLst>
      <p:ext uri="{BB962C8B-B14F-4D97-AF65-F5344CB8AC3E}">
        <p14:creationId xmlns:p14="http://schemas.microsoft.com/office/powerpoint/2010/main" val="3465678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Cantos Arredondados 14">
            <a:extLst>
              <a:ext uri="{FF2B5EF4-FFF2-40B4-BE49-F238E27FC236}">
                <a16:creationId xmlns:a16="http://schemas.microsoft.com/office/drawing/2014/main" id="{6AF8A99A-9CE6-419E-9079-BB2B2CD3EF04}"/>
              </a:ext>
            </a:extLst>
          </p:cNvPr>
          <p:cNvSpPr/>
          <p:nvPr/>
        </p:nvSpPr>
        <p:spPr>
          <a:xfrm>
            <a:off x="1222374" y="1610625"/>
            <a:ext cx="9725026" cy="3729921"/>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6" name="Retângulo 5"/>
          <p:cNvSpPr/>
          <p:nvPr/>
        </p:nvSpPr>
        <p:spPr>
          <a:xfrm>
            <a:off x="1385603" y="1903336"/>
            <a:ext cx="9207500" cy="3600986"/>
          </a:xfrm>
          <a:prstGeom prst="rect">
            <a:avLst/>
          </a:prstGeom>
        </p:spPr>
        <p:txBody>
          <a:bodyPr wrap="square">
            <a:spAutoFit/>
          </a:bodyPr>
          <a:lstStyle/>
          <a:p>
            <a:pPr marL="457200" indent="-457200">
              <a:buFont typeface="Arial" pitchFamily="34" charset="0"/>
              <a:buChar char="•"/>
            </a:pPr>
            <a:r>
              <a:rPr lang="pt-BR" sz="1900" dirty="0">
                <a:latin typeface="RobotoBR" pitchFamily="2" charset="0"/>
              </a:rPr>
              <a:t>Outro artista que explora a construção de instrumentos é o mineiro </a:t>
            </a:r>
            <a:r>
              <a:rPr lang="pt-BR" sz="1900" b="1" dirty="0">
                <a:latin typeface="RobotoBR" pitchFamily="2" charset="0"/>
              </a:rPr>
              <a:t>Marco Antônio Guimarães </a:t>
            </a:r>
            <a:r>
              <a:rPr lang="pt-BR" sz="1900" dirty="0">
                <a:latin typeface="RobotoBR" pitchFamily="2" charset="0"/>
              </a:rPr>
              <a:t>(1948-). </a:t>
            </a:r>
          </a:p>
          <a:p>
            <a:pPr marL="457200" indent="-457200">
              <a:buFont typeface="Arial" pitchFamily="34" charset="0"/>
              <a:buChar char="•"/>
            </a:pPr>
            <a:r>
              <a:rPr lang="pt-BR" sz="1900" dirty="0">
                <a:latin typeface="RobotoBR" pitchFamily="2" charset="0"/>
              </a:rPr>
              <a:t>Desde criança, Guimarães construía seus próprios brinquedos e, quando se tornou músico, resolveu se dedicar à </a:t>
            </a:r>
            <a:r>
              <a:rPr lang="pt-BR" sz="1900" b="1" dirty="0">
                <a:latin typeface="RobotoBR" pitchFamily="2" charset="0"/>
              </a:rPr>
              <a:t>invenção de novos instrumentos</a:t>
            </a:r>
            <a:r>
              <a:rPr lang="pt-BR" sz="1900" dirty="0">
                <a:latin typeface="RobotoBR" pitchFamily="2" charset="0"/>
              </a:rPr>
              <a:t>. </a:t>
            </a:r>
          </a:p>
          <a:p>
            <a:pPr marL="457200" indent="-457200">
              <a:buFont typeface="Arial" pitchFamily="34" charset="0"/>
              <a:buChar char="•"/>
            </a:pPr>
            <a:r>
              <a:rPr lang="pt-BR" sz="1900" dirty="0">
                <a:latin typeface="RobotoBR" pitchFamily="2" charset="0"/>
              </a:rPr>
              <a:t>Suas criações utilizam materiais como vidros de maionese, tubos de PVC e outras sucatas.</a:t>
            </a:r>
          </a:p>
          <a:p>
            <a:pPr marL="457200" indent="-457200">
              <a:buFont typeface="Arial" pitchFamily="34" charset="0"/>
              <a:buChar char="•"/>
            </a:pPr>
            <a:r>
              <a:rPr lang="pt-BR" sz="1900" dirty="0">
                <a:latin typeface="RobotoBR" pitchFamily="2" charset="0"/>
              </a:rPr>
              <a:t>Em 1978, Marco Antônio Guimarães fundou o grupo </a:t>
            </a:r>
            <a:r>
              <a:rPr lang="pt-BR" sz="1900" b="1" dirty="0">
                <a:latin typeface="RobotoBR" pitchFamily="2" charset="0"/>
              </a:rPr>
              <a:t>Uakti</a:t>
            </a:r>
            <a:r>
              <a:rPr lang="pt-BR" sz="1900" dirty="0">
                <a:latin typeface="RobotoBR" pitchFamily="2" charset="0"/>
              </a:rPr>
              <a:t>, cuja proposta era</a:t>
            </a:r>
          </a:p>
          <a:p>
            <a:pPr marL="457200" indent="-457200">
              <a:buFont typeface="Arial" pitchFamily="34" charset="0"/>
              <a:buChar char="•"/>
            </a:pPr>
            <a:r>
              <a:rPr lang="pt-BR" sz="1900" dirty="0">
                <a:latin typeface="RobotoBR" pitchFamily="2" charset="0"/>
              </a:rPr>
              <a:t>desenvolver composições próprias para serem executadas por seus instrumentos não convencionais.</a:t>
            </a:r>
          </a:p>
          <a:p>
            <a:pPr marL="457200" indent="-457200">
              <a:buFont typeface="Arial" pitchFamily="34" charset="0"/>
              <a:buChar char="•"/>
            </a:pPr>
            <a:r>
              <a:rPr lang="pt-BR" sz="1900" dirty="0">
                <a:latin typeface="RobotoBR" pitchFamily="2" charset="0"/>
              </a:rPr>
              <a:t>O grupo acabou após 38 anos de intensas experimentações. Foram 13 discos gravados e um grande acervo de instrumentos criados.</a:t>
            </a:r>
          </a:p>
          <a:p>
            <a:pPr marL="457200" indent="-457200">
              <a:buFont typeface="Arial" pitchFamily="34" charset="0"/>
              <a:buChar char="•"/>
            </a:pPr>
            <a:endParaRPr lang="pt-BR" sz="1900" dirty="0">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5</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453298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ço Reservado para Conteúdo 4">
            <a:extLst>
              <a:ext uri="{FF2B5EF4-FFF2-40B4-BE49-F238E27FC236}">
                <a16:creationId xmlns:a16="http://schemas.microsoft.com/office/drawing/2014/main" id="{5F53B5A5-538A-46E7-990B-868E237B9F8E}"/>
              </a:ext>
            </a:extLst>
          </p:cNvPr>
          <p:cNvGraphicFramePr>
            <a:graphicFrameLocks noGrp="1"/>
          </p:cNvGraphicFramePr>
          <p:nvPr>
            <p:ph idx="1"/>
            <p:extLst>
              <p:ext uri="{D42A27DB-BD31-4B8C-83A1-F6EECF244321}">
                <p14:modId xmlns:p14="http://schemas.microsoft.com/office/powerpoint/2010/main" val="133920289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270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Como classificar os instrumentos?</a:t>
            </a:r>
          </a:p>
        </p:txBody>
      </p:sp>
      <p:sp>
        <p:nvSpPr>
          <p:cNvPr id="2" name="Slide Number Placeholder 1"/>
          <p:cNvSpPr>
            <a:spLocks noGrp="1"/>
          </p:cNvSpPr>
          <p:nvPr>
            <p:ph type="sldNum" sz="quarter" idx="12"/>
          </p:nvPr>
        </p:nvSpPr>
        <p:spPr/>
        <p:txBody>
          <a:bodyPr/>
          <a:lstStyle/>
          <a:p>
            <a:fld id="{58C7F00C-2275-4886-B8AE-3FC82F8469DF}" type="slidenum">
              <a:rPr lang="pt-BR" smtClean="0"/>
              <a:t>6</a:t>
            </a:fld>
            <a:endParaRPr lang="pt-BR" dirty="0"/>
          </a:p>
        </p:txBody>
      </p:sp>
      <p:pic>
        <p:nvPicPr>
          <p:cNvPr id="6" name="Google Shape;67;p15"/>
          <p:cNvPicPr preferRelativeResize="0"/>
          <p:nvPr/>
        </p:nvPicPr>
        <p:blipFill rotWithShape="1">
          <a:blip r:embed="rId7">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39768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270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Música e materialidade</a:t>
            </a:r>
          </a:p>
        </p:txBody>
      </p:sp>
      <p:sp>
        <p:nvSpPr>
          <p:cNvPr id="2" name="Slide Number Placeholder 1"/>
          <p:cNvSpPr>
            <a:spLocks noGrp="1"/>
          </p:cNvSpPr>
          <p:nvPr>
            <p:ph type="sldNum" sz="quarter" idx="12"/>
          </p:nvPr>
        </p:nvSpPr>
        <p:spPr/>
        <p:txBody>
          <a:bodyPr/>
          <a:lstStyle/>
          <a:p>
            <a:fld id="{58C7F00C-2275-4886-B8AE-3FC82F8469DF}" type="slidenum">
              <a:rPr lang="pt-BR" smtClean="0"/>
              <a:t>7</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7" name="Seta: Pentágono 10">
            <a:extLst>
              <a:ext uri="{FF2B5EF4-FFF2-40B4-BE49-F238E27FC236}">
                <a16:creationId xmlns:a16="http://schemas.microsoft.com/office/drawing/2014/main" id="{89F06BFB-5597-4757-9691-CE41B1D07394}"/>
              </a:ext>
            </a:extLst>
          </p:cNvPr>
          <p:cNvSpPr/>
          <p:nvPr/>
        </p:nvSpPr>
        <p:spPr>
          <a:xfrm>
            <a:off x="778206" y="2048201"/>
            <a:ext cx="6168787" cy="4162567"/>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pt-BR" sz="2800" dirty="0">
                <a:latin typeface="RobotoBR" pitchFamily="2" charset="0"/>
              </a:rPr>
              <a:t>Trabalhos como os de </a:t>
            </a:r>
          </a:p>
          <a:p>
            <a:r>
              <a:rPr lang="pt-BR" sz="2800" dirty="0">
                <a:latin typeface="RobotoBR" pitchFamily="2" charset="0"/>
              </a:rPr>
              <a:t>Marco Antônio Guimarães e Walter </a:t>
            </a:r>
            <a:r>
              <a:rPr lang="pt-BR" sz="2800" dirty="0" err="1">
                <a:latin typeface="RobotoBR" pitchFamily="2" charset="0"/>
              </a:rPr>
              <a:t>Smetak</a:t>
            </a:r>
            <a:r>
              <a:rPr lang="pt-BR" sz="2800" dirty="0">
                <a:latin typeface="RobotoBR" pitchFamily="2" charset="0"/>
              </a:rPr>
              <a:t> acontecem por meio do estudo da sonoridade de instrumentos musicais ou de objetos do cotidiano, que podem ser inventados ou modificados. </a:t>
            </a:r>
          </a:p>
        </p:txBody>
      </p:sp>
      <p:sp>
        <p:nvSpPr>
          <p:cNvPr id="8" name="Retângulo: Cantos Arredondados 14">
            <a:extLst>
              <a:ext uri="{FF2B5EF4-FFF2-40B4-BE49-F238E27FC236}">
                <a16:creationId xmlns:a16="http://schemas.microsoft.com/office/drawing/2014/main" id="{6AF8A99A-9CE6-419E-9079-BB2B2CD3EF04}"/>
              </a:ext>
            </a:extLst>
          </p:cNvPr>
          <p:cNvSpPr/>
          <p:nvPr/>
        </p:nvSpPr>
        <p:spPr>
          <a:xfrm>
            <a:off x="7042243" y="2294333"/>
            <a:ext cx="4958687" cy="3670301"/>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9" name="CaixaDeTexto 8">
            <a:extLst>
              <a:ext uri="{FF2B5EF4-FFF2-40B4-BE49-F238E27FC236}">
                <a16:creationId xmlns:a16="http://schemas.microsoft.com/office/drawing/2014/main" id="{A31E8EBF-A389-46FE-8BDA-4B2A3B7E9EAA}"/>
              </a:ext>
            </a:extLst>
          </p:cNvPr>
          <p:cNvSpPr txBox="1"/>
          <p:nvPr/>
        </p:nvSpPr>
        <p:spPr>
          <a:xfrm>
            <a:off x="7178721" y="2682933"/>
            <a:ext cx="5227092" cy="2893100"/>
          </a:xfrm>
          <a:prstGeom prst="rect">
            <a:avLst/>
          </a:prstGeom>
          <a:noFill/>
        </p:spPr>
        <p:txBody>
          <a:bodyPr wrap="square" rtlCol="0">
            <a:spAutoFit/>
          </a:bodyPr>
          <a:lstStyle/>
          <a:p>
            <a:r>
              <a:rPr lang="pt-BR" sz="2600" dirty="0">
                <a:latin typeface="RobotoBR" pitchFamily="2" charset="0"/>
              </a:rPr>
              <a:t>Com esses processos peculiares, os artistas descobrem novas sonoridades, timbres, maneiras diferentes de tocar um mesmo instrumento ou objeto e até mesmo formas de misturar ou inventar gêneros musicais.</a:t>
            </a:r>
          </a:p>
        </p:txBody>
      </p:sp>
    </p:spTree>
    <p:extLst>
      <p:ext uri="{BB962C8B-B14F-4D97-AF65-F5344CB8AC3E}">
        <p14:creationId xmlns:p14="http://schemas.microsoft.com/office/powerpoint/2010/main" val="1241989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8C7F00C-2275-4886-B8AE-3FC82F8469DF}" type="slidenum">
              <a:rPr lang="pt-BR" smtClean="0"/>
              <a:t>8</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1" name="CaixaDeTexto 10">
            <a:extLst>
              <a:ext uri="{FF2B5EF4-FFF2-40B4-BE49-F238E27FC236}">
                <a16:creationId xmlns:a16="http://schemas.microsoft.com/office/drawing/2014/main" id="{A31E8EBF-A389-46FE-8BDA-4B2A3B7E9EAA}"/>
              </a:ext>
            </a:extLst>
          </p:cNvPr>
          <p:cNvSpPr txBox="1"/>
          <p:nvPr/>
        </p:nvSpPr>
        <p:spPr>
          <a:xfrm>
            <a:off x="1050883" y="844077"/>
            <a:ext cx="9785440" cy="892552"/>
          </a:xfrm>
          <a:prstGeom prst="rect">
            <a:avLst/>
          </a:prstGeom>
          <a:noFill/>
        </p:spPr>
        <p:txBody>
          <a:bodyPr wrap="square" rtlCol="0">
            <a:spAutoFit/>
          </a:bodyPr>
          <a:lstStyle/>
          <a:p>
            <a:r>
              <a:rPr lang="pt-BR" sz="2600" dirty="0">
                <a:latin typeface="RobotoBR" pitchFamily="2" charset="0"/>
              </a:rPr>
              <a:t>Para além do mundo da música, muitos artistas visuais também criaram obras para serem vistas, escutadas ou tocadas!</a:t>
            </a:r>
          </a:p>
        </p:txBody>
      </p:sp>
      <p:sp>
        <p:nvSpPr>
          <p:cNvPr id="12" name="Retângulo: Cantos Arredondados 14">
            <a:extLst>
              <a:ext uri="{FF2B5EF4-FFF2-40B4-BE49-F238E27FC236}">
                <a16:creationId xmlns:a16="http://schemas.microsoft.com/office/drawing/2014/main" id="{6AF8A99A-9CE6-419E-9079-BB2B2CD3EF04}"/>
              </a:ext>
            </a:extLst>
          </p:cNvPr>
          <p:cNvSpPr/>
          <p:nvPr/>
        </p:nvSpPr>
        <p:spPr>
          <a:xfrm>
            <a:off x="832520" y="724841"/>
            <a:ext cx="10276766" cy="1117608"/>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13" name="Espaço Reservado para Conteúdo 2">
            <a:extLst>
              <a:ext uri="{FF2B5EF4-FFF2-40B4-BE49-F238E27FC236}">
                <a16:creationId xmlns:a16="http://schemas.microsoft.com/office/drawing/2014/main" id="{DD463F65-98A4-467E-9F95-8E3521A46805}"/>
              </a:ext>
            </a:extLst>
          </p:cNvPr>
          <p:cNvSpPr>
            <a:spLocks noGrp="1"/>
          </p:cNvSpPr>
          <p:nvPr>
            <p:ph idx="1"/>
          </p:nvPr>
        </p:nvSpPr>
        <p:spPr>
          <a:xfrm>
            <a:off x="660776" y="2085139"/>
            <a:ext cx="10980760" cy="1285858"/>
          </a:xfr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oAutofit/>
          </a:bodyPr>
          <a:lstStyle/>
          <a:p>
            <a:pPr marL="0" indent="0">
              <a:buNone/>
            </a:pPr>
            <a:r>
              <a:rPr lang="pt-BR" b="1" dirty="0">
                <a:latin typeface="RobotoBR" pitchFamily="2" charset="0"/>
              </a:rPr>
              <a:t>Autobang</a:t>
            </a:r>
            <a:r>
              <a:rPr lang="pt-BR" dirty="0">
                <a:latin typeface="RobotoBR" pitchFamily="2" charset="0"/>
              </a:rPr>
              <a:t>, de Chelpa Ferro | um automóvel enfeitado com desenhos e referências visuais dos artistas do grupo foi completamente destruído e transformado em esculturas sonoras.</a:t>
            </a:r>
            <a:endParaRPr lang="pt-BR"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14" name="Espaço Reservado para Conteúdo 2">
            <a:extLst>
              <a:ext uri="{FF2B5EF4-FFF2-40B4-BE49-F238E27FC236}">
                <a16:creationId xmlns:a16="http://schemas.microsoft.com/office/drawing/2014/main" id="{DD463F65-98A4-467E-9F95-8E3521A46805}"/>
              </a:ext>
            </a:extLst>
          </p:cNvPr>
          <p:cNvSpPr txBox="1">
            <a:spLocks/>
          </p:cNvSpPr>
          <p:nvPr/>
        </p:nvSpPr>
        <p:spPr>
          <a:xfrm>
            <a:off x="648075" y="3686654"/>
            <a:ext cx="10993461" cy="2618612"/>
          </a:xfrm>
          <a:prstGeom prst="rect">
            <a:avLst/>
          </a:prstGeom>
          <a:ln w="6350" cap="flat" cmpd="sng" algn="ctr">
            <a:solidFill>
              <a:schemeClr val="accent1"/>
            </a:solidFill>
            <a:prstDash val="solid"/>
            <a:miter lim="800000"/>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pt-BR" b="1" dirty="0" err="1">
                <a:latin typeface="RobotoBR" pitchFamily="2" charset="0"/>
              </a:rPr>
              <a:t>Jungle</a:t>
            </a:r>
            <a:r>
              <a:rPr lang="pt-BR" b="1" dirty="0">
                <a:latin typeface="RobotoBR" pitchFamily="2" charset="0"/>
              </a:rPr>
              <a:t> Jam</a:t>
            </a:r>
            <a:r>
              <a:rPr lang="pt-BR" dirty="0">
                <a:latin typeface="RobotoBR" pitchFamily="2" charset="0"/>
              </a:rPr>
              <a:t>, de Chelpa Ferro | composta por 30 motores colocados sobre as paredes do espaço expositivo. Cada motor é conectado a um pino, e este, a uma sacola plástica. Quando ativados por um sincronizador, os motores fazem girar os pinos e, com eles, as sacolas plásticas, que produzem sons ritmados. Os 30 sacos plásticos conectados produzem uma sonoridade parecida com a do samba.</a:t>
            </a:r>
            <a:endParaRPr lang="pt-BR" dirty="0">
              <a:ln w="0"/>
              <a:solidFill>
                <a:schemeClr val="bg1"/>
              </a:solidFill>
              <a:effectLst>
                <a:outerShdw blurRad="38100" dist="19050" dir="2700000" algn="tl" rotWithShape="0">
                  <a:schemeClr val="dk1">
                    <a:alpha val="40000"/>
                  </a:schemeClr>
                </a:outerShdw>
              </a:effectLst>
              <a:latin typeface="RobotoBR" pitchFamily="2" charset="0"/>
            </a:endParaRPr>
          </a:p>
        </p:txBody>
      </p:sp>
    </p:spTree>
    <p:extLst>
      <p:ext uri="{BB962C8B-B14F-4D97-AF65-F5344CB8AC3E}">
        <p14:creationId xmlns:p14="http://schemas.microsoft.com/office/powerpoint/2010/main" val="612607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
            <a:extLst>
              <a:ext uri="{FF2B5EF4-FFF2-40B4-BE49-F238E27FC236}">
                <a16:creationId xmlns:a16="http://schemas.microsoft.com/office/drawing/2014/main" id="{E046689A-2400-43A1-85E8-AA272FBF48D4}"/>
              </a:ext>
            </a:extLst>
          </p:cNvPr>
          <p:cNvSpPr txBox="1">
            <a:spLocks/>
          </p:cNvSpPr>
          <p:nvPr/>
        </p:nvSpPr>
        <p:spPr>
          <a:xfrm>
            <a:off x="838200" y="454026"/>
            <a:ext cx="10236200" cy="14604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pt-BR" sz="4800" dirty="0">
                <a:latin typeface="RobotoBR" pitchFamily="2" charset="0"/>
              </a:rPr>
              <a:t>O ruído também é elemento </a:t>
            </a:r>
          </a:p>
          <a:p>
            <a:pPr algn="ctr"/>
            <a:r>
              <a:rPr lang="pt-BR" sz="4800" dirty="0">
                <a:latin typeface="RobotoBR" pitchFamily="2" charset="0"/>
              </a:rPr>
              <a:t>da música?</a:t>
            </a:r>
          </a:p>
        </p:txBody>
      </p:sp>
      <p:graphicFrame>
        <p:nvGraphicFramePr>
          <p:cNvPr id="5" name="Espaço Reservado para Conteúdo 4">
            <a:extLst>
              <a:ext uri="{FF2B5EF4-FFF2-40B4-BE49-F238E27FC236}">
                <a16:creationId xmlns:a16="http://schemas.microsoft.com/office/drawing/2014/main" id="{5F53B5A5-538A-46E7-990B-868E237B9F8E}"/>
              </a:ext>
            </a:extLst>
          </p:cNvPr>
          <p:cNvGraphicFramePr>
            <a:graphicFrameLocks noGrp="1"/>
          </p:cNvGraphicFramePr>
          <p:nvPr>
            <p:ph idx="1"/>
            <p:extLst>
              <p:ext uri="{D42A27DB-BD31-4B8C-83A1-F6EECF244321}">
                <p14:modId xmlns:p14="http://schemas.microsoft.com/office/powerpoint/2010/main" val="2587989951"/>
              </p:ext>
            </p:extLst>
          </p:nvPr>
        </p:nvGraphicFramePr>
        <p:xfrm>
          <a:off x="838200" y="1987550"/>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1" name="Grupo 10"/>
          <p:cNvGrpSpPr/>
          <p:nvPr/>
        </p:nvGrpSpPr>
        <p:grpSpPr>
          <a:xfrm>
            <a:off x="3451961" y="2056631"/>
            <a:ext cx="4988059" cy="5196627"/>
            <a:chOff x="609010" y="23545"/>
            <a:chExt cx="1869328" cy="2034130"/>
          </a:xfrm>
          <a:scene3d>
            <a:camera prst="orthographicFront"/>
            <a:lightRig rig="flat" dir="t"/>
          </a:scene3d>
        </p:grpSpPr>
        <p:sp>
          <p:nvSpPr>
            <p:cNvPr id="12" name="Elipse 11"/>
            <p:cNvSpPr/>
            <p:nvPr/>
          </p:nvSpPr>
          <p:spPr>
            <a:xfrm>
              <a:off x="609010" y="23545"/>
              <a:ext cx="1869328" cy="1809796"/>
            </a:xfrm>
            <a:prstGeom prst="ellipse">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pPr algn="ctr"/>
              <a:br>
                <a:rPr lang="pt-BR" sz="2800" dirty="0">
                  <a:latin typeface="Roboto" panose="02000000000000000000" pitchFamily="2" charset="0"/>
                  <a:ea typeface="Roboto" panose="02000000000000000000" pitchFamily="2" charset="0"/>
                </a:rPr>
              </a:br>
              <a:endParaRPr lang="pt-BR" sz="2800" dirty="0">
                <a:latin typeface="Roboto" panose="02000000000000000000" pitchFamily="2" charset="0"/>
                <a:ea typeface="Roboto" panose="02000000000000000000" pitchFamily="2" charset="0"/>
              </a:endParaRPr>
            </a:p>
          </p:txBody>
        </p:sp>
        <p:sp>
          <p:nvSpPr>
            <p:cNvPr id="16" name="Elipse 4"/>
            <p:cNvSpPr/>
            <p:nvPr/>
          </p:nvSpPr>
          <p:spPr>
            <a:xfrm>
              <a:off x="652449" y="300400"/>
              <a:ext cx="1706860" cy="1757275"/>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endParaRPr lang="pt-BR" sz="1800" i="1" kern="1200" dirty="0"/>
            </a:p>
          </p:txBody>
        </p:sp>
      </p:grpSp>
      <p:sp>
        <p:nvSpPr>
          <p:cNvPr id="3" name="Retângulo 2"/>
          <p:cNvSpPr/>
          <p:nvPr/>
        </p:nvSpPr>
        <p:spPr>
          <a:xfrm>
            <a:off x="4005330" y="3080103"/>
            <a:ext cx="4117076" cy="2554545"/>
          </a:xfrm>
          <a:prstGeom prst="rect">
            <a:avLst/>
          </a:prstGeom>
        </p:spPr>
        <p:txBody>
          <a:bodyPr wrap="square">
            <a:spAutoFit/>
          </a:bodyPr>
          <a:lstStyle/>
          <a:p>
            <a:r>
              <a:rPr lang="pt-BR" sz="2000" dirty="0">
                <a:solidFill>
                  <a:schemeClr val="bg1"/>
                </a:solidFill>
                <a:latin typeface="RobotoBR" pitchFamily="2" charset="0"/>
              </a:rPr>
              <a:t>Na década de 1910, o artista</a:t>
            </a:r>
          </a:p>
          <a:p>
            <a:r>
              <a:rPr lang="pt-BR" sz="2000" dirty="0">
                <a:solidFill>
                  <a:schemeClr val="bg1"/>
                </a:solidFill>
                <a:latin typeface="RobotoBR" pitchFamily="2" charset="0"/>
              </a:rPr>
              <a:t>italiano Luigi Russolo (1885-1947) produziu instrumentos chamados </a:t>
            </a:r>
            <a:r>
              <a:rPr lang="pt-BR" sz="2000" dirty="0" err="1">
                <a:solidFill>
                  <a:schemeClr val="bg1"/>
                </a:solidFill>
                <a:latin typeface="RobotoBR" pitchFamily="2" charset="0"/>
              </a:rPr>
              <a:t>Intonarumori</a:t>
            </a:r>
            <a:r>
              <a:rPr lang="pt-BR" sz="2000" dirty="0">
                <a:solidFill>
                  <a:schemeClr val="bg1"/>
                </a:solidFill>
                <a:latin typeface="RobotoBR" pitchFamily="2" charset="0"/>
              </a:rPr>
              <a:t>. Esses instrumentos simulavam os sons das grandes cidades que começavam a surgir, com ruídos de fábricas, automóveis, trens e máquinas.</a:t>
            </a:r>
          </a:p>
        </p:txBody>
      </p:sp>
      <p:sp>
        <p:nvSpPr>
          <p:cNvPr id="2" name="Slide Number Placeholder 1"/>
          <p:cNvSpPr>
            <a:spLocks noGrp="1"/>
          </p:cNvSpPr>
          <p:nvPr>
            <p:ph type="sldNum" sz="quarter" idx="12"/>
          </p:nvPr>
        </p:nvSpPr>
        <p:spPr/>
        <p:txBody>
          <a:bodyPr/>
          <a:lstStyle/>
          <a:p>
            <a:fld id="{58C7F00C-2275-4886-B8AE-3FC82F8469DF}" type="slidenum">
              <a:rPr lang="pt-BR" smtClean="0"/>
              <a:t>9</a:t>
            </a:fld>
            <a:endParaRPr lang="pt-BR" dirty="0"/>
          </a:p>
        </p:txBody>
      </p:sp>
      <p:pic>
        <p:nvPicPr>
          <p:cNvPr id="9" name="Google Shape;67;p15"/>
          <p:cNvPicPr preferRelativeResize="0"/>
          <p:nvPr/>
        </p:nvPicPr>
        <p:blipFill rotWithShape="1">
          <a:blip r:embed="rId7">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72390163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2305</TotalTime>
  <Words>1546</Words>
  <Application>Microsoft Office PowerPoint</Application>
  <PresentationFormat>Widescreen</PresentationFormat>
  <Paragraphs>108</Paragraphs>
  <Slides>22</Slides>
  <Notes>1</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22</vt:i4>
      </vt:variant>
    </vt:vector>
  </HeadingPairs>
  <TitlesOfParts>
    <vt:vector size="28" baseType="lpstr">
      <vt:lpstr>Arial</vt:lpstr>
      <vt:lpstr>Calibri</vt:lpstr>
      <vt:lpstr>Calibri Light</vt:lpstr>
      <vt:lpstr>Roboto</vt:lpstr>
      <vt:lpstr>RobotoBR</vt:lpstr>
      <vt:lpstr>Tema do Office</vt:lpstr>
      <vt:lpstr>Apresentação do PowerPoint</vt:lpstr>
      <vt:lpstr> Unidade 2 – Capítulo 3</vt:lpstr>
      <vt:lpstr>Apresentação do PowerPoint</vt:lpstr>
      <vt:lpstr>Apresentação do PowerPoint</vt:lpstr>
      <vt:lpstr>Apresentação do PowerPoint</vt:lpstr>
      <vt:lpstr>Como classificar os instrumentos?</vt:lpstr>
      <vt:lpstr>Música e materialidade</vt:lpstr>
      <vt:lpstr>Apresentação do PowerPoint</vt:lpstr>
      <vt:lpstr>Apresentação do PowerPoint</vt:lpstr>
      <vt:lpstr>Apresentação do PowerPoint</vt:lpstr>
      <vt:lpstr>Apresentação do PowerPoint</vt:lpstr>
      <vt:lpstr>Os experimentalismos de Tom Zé</vt:lpstr>
      <vt:lpstr> Unidade 2 – Capítulo 4</vt:lpstr>
      <vt:lpstr>Qual é a “cara” da música brasileira?</vt:lpstr>
      <vt:lpstr>Gêneros musicais do Brasil</vt:lpstr>
      <vt:lpstr>A música revela nossa identidade</vt:lpstr>
      <vt:lpstr>Apresentação do PowerPoint</vt:lpstr>
      <vt:lpstr>Entre Brasil e África</vt:lpstr>
      <vt:lpstr>A música africana</vt:lpstr>
      <vt:lpstr>Entre a música contemporânea e a tradição</vt:lpstr>
      <vt:lpstr>Apresentação do PowerPoint</vt:lpstr>
      <vt:lpstr>A África e seus músicos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Sarita Borelli</dc:creator>
  <cp:lastModifiedBy> </cp:lastModifiedBy>
  <cp:revision>346</cp:revision>
  <dcterms:created xsi:type="dcterms:W3CDTF">2019-02-19T17:58:13Z</dcterms:created>
  <dcterms:modified xsi:type="dcterms:W3CDTF">2023-06-22T18:45:14Z</dcterms:modified>
</cp:coreProperties>
</file>