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56" r:id="rId2"/>
    <p:sldId id="302" r:id="rId3"/>
    <p:sldId id="291" r:id="rId4"/>
    <p:sldId id="358" r:id="rId5"/>
    <p:sldId id="360" r:id="rId6"/>
    <p:sldId id="285" r:id="rId7"/>
    <p:sldId id="293" r:id="rId8"/>
    <p:sldId id="295" r:id="rId9"/>
    <p:sldId id="299" r:id="rId10"/>
    <p:sldId id="294" r:id="rId11"/>
    <p:sldId id="301" r:id="rId12"/>
    <p:sldId id="303" r:id="rId13"/>
    <p:sldId id="310" r:id="rId14"/>
    <p:sldId id="311" r:id="rId15"/>
    <p:sldId id="290" r:id="rId16"/>
    <p:sldId id="292" r:id="rId17"/>
    <p:sldId id="314" r:id="rId18"/>
    <p:sldId id="297" r:id="rId19"/>
    <p:sldId id="361" r:id="rId20"/>
    <p:sldId id="296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6D415F2F-E44C-4E87-8208-9D1033952003}">
          <p14:sldIdLst>
            <p14:sldId id="356"/>
            <p14:sldId id="302"/>
            <p14:sldId id="291"/>
            <p14:sldId id="358"/>
            <p14:sldId id="360"/>
            <p14:sldId id="285"/>
            <p14:sldId id="293"/>
            <p14:sldId id="295"/>
            <p14:sldId id="299"/>
            <p14:sldId id="294"/>
            <p14:sldId id="301"/>
            <p14:sldId id="303"/>
            <p14:sldId id="310"/>
            <p14:sldId id="311"/>
            <p14:sldId id="290"/>
            <p14:sldId id="292"/>
            <p14:sldId id="314"/>
            <p14:sldId id="297"/>
            <p14:sldId id="361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são" initials="R" lastIdx="39" clrIdx="0"/>
  <p:cmAuthor id="2" name="Lilian Semenichin Nogueira" initials="LSN" lastIdx="18" clrIdx="1"/>
  <p:cmAuthor id="3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1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7276BB-D5F1-40A2-B753-0E11878CD400}" v="52" dt="2019-06-25T16:21:08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1991" autoAdjust="0"/>
  </p:normalViewPr>
  <p:slideViewPr>
    <p:cSldViewPr snapToGrid="0">
      <p:cViewPr varScale="1">
        <p:scale>
          <a:sx n="67" d="100"/>
          <a:sy n="67" d="100"/>
        </p:scale>
        <p:origin x="82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8B4360-0A65-4628-977C-BDFEF123BB1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5208B8E-DB26-4273-A987-ED62E51CAEC0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Espaço</a:t>
          </a:r>
          <a:endParaRPr lang="pt-BR" sz="2800" b="1" dirty="0">
            <a:latin typeface="RobotoBR" pitchFamily="2" charset="0"/>
          </a:endParaRPr>
        </a:p>
      </dgm:t>
    </dgm:pt>
    <dgm:pt modelId="{459D521C-6DA3-4301-ACCF-340EF56CD50D}" type="parTrans" cxnId="{15BDFBE3-D45F-429E-A6A5-25D4D175F5DD}">
      <dgm:prSet/>
      <dgm:spPr/>
      <dgm:t>
        <a:bodyPr/>
        <a:lstStyle/>
        <a:p>
          <a:endParaRPr lang="pt-BR"/>
        </a:p>
      </dgm:t>
    </dgm:pt>
    <dgm:pt modelId="{C0ADF3A3-2593-4E13-B5DC-2FDAD47D8994}" type="sibTrans" cxnId="{15BDFBE3-D45F-429E-A6A5-25D4D175F5DD}">
      <dgm:prSet/>
      <dgm:spPr/>
      <dgm:t>
        <a:bodyPr/>
        <a:lstStyle/>
        <a:p>
          <a:endParaRPr lang="pt-BR"/>
        </a:p>
      </dgm:t>
    </dgm:pt>
    <dgm:pt modelId="{02A4B0C9-F750-4056-B90A-D80E81B543A3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Movimento direto/Movimento flexível</a:t>
          </a:r>
        </a:p>
      </dgm:t>
    </dgm:pt>
    <dgm:pt modelId="{E00FEF0D-88D8-453F-A545-EAF50291A398}" type="parTrans" cxnId="{72C60F01-F8AD-4F04-B06D-E9A802A309E9}">
      <dgm:prSet/>
      <dgm:spPr/>
      <dgm:t>
        <a:bodyPr/>
        <a:lstStyle/>
        <a:p>
          <a:endParaRPr lang="pt-BR"/>
        </a:p>
      </dgm:t>
    </dgm:pt>
    <dgm:pt modelId="{AA8EA8CE-7CB0-4E84-AD7E-345491B2DC69}" type="sibTrans" cxnId="{72C60F01-F8AD-4F04-B06D-E9A802A309E9}">
      <dgm:prSet/>
      <dgm:spPr/>
      <dgm:t>
        <a:bodyPr/>
        <a:lstStyle/>
        <a:p>
          <a:endParaRPr lang="pt-BR"/>
        </a:p>
      </dgm:t>
    </dgm:pt>
    <dgm:pt modelId="{DE552E40-AB50-43C7-8047-DA0F76DA6C5D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Tempo</a:t>
          </a:r>
        </a:p>
      </dgm:t>
    </dgm:pt>
    <dgm:pt modelId="{99C26AF8-1511-4911-BDAB-E4B5B5F6196C}" type="parTrans" cxnId="{88084DFA-0E83-4639-9B7E-5CFFD5E48AD8}">
      <dgm:prSet/>
      <dgm:spPr/>
      <dgm:t>
        <a:bodyPr/>
        <a:lstStyle/>
        <a:p>
          <a:endParaRPr lang="pt-BR"/>
        </a:p>
      </dgm:t>
    </dgm:pt>
    <dgm:pt modelId="{2A1D08D4-8FE5-4A76-BB19-FCB0B595CCA8}" type="sibTrans" cxnId="{88084DFA-0E83-4639-9B7E-5CFFD5E48AD8}">
      <dgm:prSet/>
      <dgm:spPr/>
      <dgm:t>
        <a:bodyPr/>
        <a:lstStyle/>
        <a:p>
          <a:endParaRPr lang="pt-BR"/>
        </a:p>
      </dgm:t>
    </dgm:pt>
    <dgm:pt modelId="{D28AB46C-0E93-44AA-9C7B-65F7C1AAD72D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Movimento súbito/Movimento sustentado</a:t>
          </a:r>
        </a:p>
      </dgm:t>
    </dgm:pt>
    <dgm:pt modelId="{6AC2ACEF-2970-47EF-A30C-DC726C54ABAB}" type="parTrans" cxnId="{BDB3B9F3-E8CE-4B43-AFEF-AEF275090F7D}">
      <dgm:prSet/>
      <dgm:spPr/>
      <dgm:t>
        <a:bodyPr/>
        <a:lstStyle/>
        <a:p>
          <a:endParaRPr lang="pt-BR"/>
        </a:p>
      </dgm:t>
    </dgm:pt>
    <dgm:pt modelId="{90FD011A-D178-44EE-B4D1-4E34AB06205D}" type="sibTrans" cxnId="{BDB3B9F3-E8CE-4B43-AFEF-AEF275090F7D}">
      <dgm:prSet/>
      <dgm:spPr/>
      <dgm:t>
        <a:bodyPr/>
        <a:lstStyle/>
        <a:p>
          <a:endParaRPr lang="pt-BR"/>
        </a:p>
      </dgm:t>
    </dgm:pt>
    <dgm:pt modelId="{D0594C50-2B19-4BEC-8276-817C40DA77A2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Peso</a:t>
          </a:r>
          <a:endParaRPr lang="pt-BR" sz="2800" b="1" dirty="0">
            <a:latin typeface="RobotoBR" pitchFamily="2" charset="0"/>
          </a:endParaRPr>
        </a:p>
      </dgm:t>
    </dgm:pt>
    <dgm:pt modelId="{899948E8-8E05-4321-89DD-FC1C8DD639A5}" type="parTrans" cxnId="{B17CEA87-50F7-49A7-83DF-1DA80737FE73}">
      <dgm:prSet/>
      <dgm:spPr/>
      <dgm:t>
        <a:bodyPr/>
        <a:lstStyle/>
        <a:p>
          <a:endParaRPr lang="pt-BR"/>
        </a:p>
      </dgm:t>
    </dgm:pt>
    <dgm:pt modelId="{0DF51644-158C-4FA2-822F-4CC1704C3B02}" type="sibTrans" cxnId="{B17CEA87-50F7-49A7-83DF-1DA80737FE73}">
      <dgm:prSet/>
      <dgm:spPr/>
      <dgm:t>
        <a:bodyPr/>
        <a:lstStyle/>
        <a:p>
          <a:endParaRPr lang="pt-BR"/>
        </a:p>
      </dgm:t>
    </dgm:pt>
    <dgm:pt modelId="{14ED6820-0885-4371-917A-A30B5A77E456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Movimento Suave/Movimento Firme</a:t>
          </a:r>
        </a:p>
      </dgm:t>
    </dgm:pt>
    <dgm:pt modelId="{57EA7B11-DAF6-443E-82EF-E89206E257D2}" type="parTrans" cxnId="{76F6232C-5150-47A3-9D3A-167AEB54186F}">
      <dgm:prSet/>
      <dgm:spPr/>
      <dgm:t>
        <a:bodyPr/>
        <a:lstStyle/>
        <a:p>
          <a:endParaRPr lang="pt-BR"/>
        </a:p>
      </dgm:t>
    </dgm:pt>
    <dgm:pt modelId="{F0EDED9D-FA86-41DA-A3B8-E77A9BA169A3}" type="sibTrans" cxnId="{76F6232C-5150-47A3-9D3A-167AEB54186F}">
      <dgm:prSet/>
      <dgm:spPr/>
      <dgm:t>
        <a:bodyPr/>
        <a:lstStyle/>
        <a:p>
          <a:endParaRPr lang="pt-BR"/>
        </a:p>
      </dgm:t>
    </dgm:pt>
    <dgm:pt modelId="{2E70C7E8-8CAB-4625-9022-821C5B1B4507}" type="pres">
      <dgm:prSet presAssocID="{E28B4360-0A65-4628-977C-BDFEF123BB1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8E0D6028-3E9F-4754-B4FD-BE9AE33817DD}" type="pres">
      <dgm:prSet presAssocID="{65208B8E-DB26-4273-A987-ED62E51CAEC0}" presName="horFlow" presStyleCnt="0"/>
      <dgm:spPr/>
    </dgm:pt>
    <dgm:pt modelId="{14FDED88-6AE2-4147-A4A9-D5674DC643C9}" type="pres">
      <dgm:prSet presAssocID="{65208B8E-DB26-4273-A987-ED62E51CAEC0}" presName="bigChev" presStyleLbl="node1" presStyleIdx="0" presStyleCnt="3"/>
      <dgm:spPr/>
    </dgm:pt>
    <dgm:pt modelId="{BAD3BD89-4A35-43EF-8A34-C3371A365DB2}" type="pres">
      <dgm:prSet presAssocID="{E00FEF0D-88D8-453F-A545-EAF50291A398}" presName="parTrans" presStyleCnt="0"/>
      <dgm:spPr/>
    </dgm:pt>
    <dgm:pt modelId="{2327B329-7F64-4990-A321-AA018DC722A5}" type="pres">
      <dgm:prSet presAssocID="{02A4B0C9-F750-4056-B90A-D80E81B543A3}" presName="node" presStyleLbl="alignAccFollowNode1" presStyleIdx="0" presStyleCnt="3" custScaleX="284749" custScaleY="115766">
        <dgm:presLayoutVars>
          <dgm:bulletEnabled val="1"/>
        </dgm:presLayoutVars>
      </dgm:prSet>
      <dgm:spPr/>
    </dgm:pt>
    <dgm:pt modelId="{F15DA847-2826-4D88-A6A6-9C1C343472C5}" type="pres">
      <dgm:prSet presAssocID="{65208B8E-DB26-4273-A987-ED62E51CAEC0}" presName="vSp" presStyleCnt="0"/>
      <dgm:spPr/>
    </dgm:pt>
    <dgm:pt modelId="{97C460AC-FDA7-41C6-9A74-FD1C85359A2D}" type="pres">
      <dgm:prSet presAssocID="{D0594C50-2B19-4BEC-8276-817C40DA77A2}" presName="horFlow" presStyleCnt="0"/>
      <dgm:spPr/>
    </dgm:pt>
    <dgm:pt modelId="{7F084441-2B72-474F-BE22-109A0BFD1531}" type="pres">
      <dgm:prSet presAssocID="{D0594C50-2B19-4BEC-8276-817C40DA77A2}" presName="bigChev" presStyleLbl="node1" presStyleIdx="1" presStyleCnt="3"/>
      <dgm:spPr/>
    </dgm:pt>
    <dgm:pt modelId="{74CEA28B-8D5A-412E-BEDC-6A1EEEC4C273}" type="pres">
      <dgm:prSet presAssocID="{57EA7B11-DAF6-443E-82EF-E89206E257D2}" presName="parTrans" presStyleCnt="0"/>
      <dgm:spPr/>
    </dgm:pt>
    <dgm:pt modelId="{B18C622C-0E7B-433D-B99D-4F5ECE00218E}" type="pres">
      <dgm:prSet presAssocID="{14ED6820-0885-4371-917A-A30B5A77E456}" presName="node" presStyleLbl="alignAccFollowNode1" presStyleIdx="1" presStyleCnt="3" custScaleX="284768" custScaleY="115835">
        <dgm:presLayoutVars>
          <dgm:bulletEnabled val="1"/>
        </dgm:presLayoutVars>
      </dgm:prSet>
      <dgm:spPr/>
    </dgm:pt>
    <dgm:pt modelId="{CC34AD14-D8C1-4E8C-99A8-163B002F34C5}" type="pres">
      <dgm:prSet presAssocID="{D0594C50-2B19-4BEC-8276-817C40DA77A2}" presName="vSp" presStyleCnt="0"/>
      <dgm:spPr/>
    </dgm:pt>
    <dgm:pt modelId="{681B40DD-66C3-4882-A0E0-9AA1329B01CD}" type="pres">
      <dgm:prSet presAssocID="{DE552E40-AB50-43C7-8047-DA0F76DA6C5D}" presName="horFlow" presStyleCnt="0"/>
      <dgm:spPr/>
    </dgm:pt>
    <dgm:pt modelId="{F53CF57D-64B8-40BC-9C6D-1515B5D47582}" type="pres">
      <dgm:prSet presAssocID="{DE552E40-AB50-43C7-8047-DA0F76DA6C5D}" presName="bigChev" presStyleLbl="node1" presStyleIdx="2" presStyleCnt="3"/>
      <dgm:spPr/>
    </dgm:pt>
    <dgm:pt modelId="{DE8E665D-6AD4-404B-AE99-FB3B8B51531C}" type="pres">
      <dgm:prSet presAssocID="{6AC2ACEF-2970-47EF-A30C-DC726C54ABAB}" presName="parTrans" presStyleCnt="0"/>
      <dgm:spPr/>
    </dgm:pt>
    <dgm:pt modelId="{CB183F8D-08AC-45C9-A510-DCE4544D2ED1}" type="pres">
      <dgm:prSet presAssocID="{D28AB46C-0E93-44AA-9C7B-65F7C1AAD72D}" presName="node" presStyleLbl="alignAccFollowNode1" presStyleIdx="2" presStyleCnt="3" custScaleX="288761" custScaleY="115835">
        <dgm:presLayoutVars>
          <dgm:bulletEnabled val="1"/>
        </dgm:presLayoutVars>
      </dgm:prSet>
      <dgm:spPr/>
    </dgm:pt>
  </dgm:ptLst>
  <dgm:cxnLst>
    <dgm:cxn modelId="{72C60F01-F8AD-4F04-B06D-E9A802A309E9}" srcId="{65208B8E-DB26-4273-A987-ED62E51CAEC0}" destId="{02A4B0C9-F750-4056-B90A-D80E81B543A3}" srcOrd="0" destOrd="0" parTransId="{E00FEF0D-88D8-453F-A545-EAF50291A398}" sibTransId="{AA8EA8CE-7CB0-4E84-AD7E-345491B2DC69}"/>
    <dgm:cxn modelId="{76F6232C-5150-47A3-9D3A-167AEB54186F}" srcId="{D0594C50-2B19-4BEC-8276-817C40DA77A2}" destId="{14ED6820-0885-4371-917A-A30B5A77E456}" srcOrd="0" destOrd="0" parTransId="{57EA7B11-DAF6-443E-82EF-E89206E257D2}" sibTransId="{F0EDED9D-FA86-41DA-A3B8-E77A9BA169A3}"/>
    <dgm:cxn modelId="{76036068-E885-41F3-895E-C604B81FC5A0}" type="presOf" srcId="{DE552E40-AB50-43C7-8047-DA0F76DA6C5D}" destId="{F53CF57D-64B8-40BC-9C6D-1515B5D47582}" srcOrd="0" destOrd="0" presId="urn:microsoft.com/office/officeart/2005/8/layout/lProcess3"/>
    <dgm:cxn modelId="{1AD44C74-1AA9-4A77-8FD3-887EF4087087}" type="presOf" srcId="{D0594C50-2B19-4BEC-8276-817C40DA77A2}" destId="{7F084441-2B72-474F-BE22-109A0BFD1531}" srcOrd="0" destOrd="0" presId="urn:microsoft.com/office/officeart/2005/8/layout/lProcess3"/>
    <dgm:cxn modelId="{B17CEA87-50F7-49A7-83DF-1DA80737FE73}" srcId="{E28B4360-0A65-4628-977C-BDFEF123BB10}" destId="{D0594C50-2B19-4BEC-8276-817C40DA77A2}" srcOrd="1" destOrd="0" parTransId="{899948E8-8E05-4321-89DD-FC1C8DD639A5}" sibTransId="{0DF51644-158C-4FA2-822F-4CC1704C3B02}"/>
    <dgm:cxn modelId="{D85C8BA5-4DE2-4692-83BA-88994D1C4864}" type="presOf" srcId="{E28B4360-0A65-4628-977C-BDFEF123BB10}" destId="{2E70C7E8-8CAB-4625-9022-821C5B1B4507}" srcOrd="0" destOrd="0" presId="urn:microsoft.com/office/officeart/2005/8/layout/lProcess3"/>
    <dgm:cxn modelId="{F2D7B1AC-9D3E-432F-8085-33AA5BDCA9F4}" type="presOf" srcId="{02A4B0C9-F750-4056-B90A-D80E81B543A3}" destId="{2327B329-7F64-4990-A321-AA018DC722A5}" srcOrd="0" destOrd="0" presId="urn:microsoft.com/office/officeart/2005/8/layout/lProcess3"/>
    <dgm:cxn modelId="{429068BB-B443-423A-8CD2-68528204314F}" type="presOf" srcId="{14ED6820-0885-4371-917A-A30B5A77E456}" destId="{B18C622C-0E7B-433D-B99D-4F5ECE00218E}" srcOrd="0" destOrd="0" presId="urn:microsoft.com/office/officeart/2005/8/layout/lProcess3"/>
    <dgm:cxn modelId="{56C00AD5-D57B-4C9F-8A48-63E45911D9E6}" type="presOf" srcId="{D28AB46C-0E93-44AA-9C7B-65F7C1AAD72D}" destId="{CB183F8D-08AC-45C9-A510-DCE4544D2ED1}" srcOrd="0" destOrd="0" presId="urn:microsoft.com/office/officeart/2005/8/layout/lProcess3"/>
    <dgm:cxn modelId="{15BDFBE3-D45F-429E-A6A5-25D4D175F5DD}" srcId="{E28B4360-0A65-4628-977C-BDFEF123BB10}" destId="{65208B8E-DB26-4273-A987-ED62E51CAEC0}" srcOrd="0" destOrd="0" parTransId="{459D521C-6DA3-4301-ACCF-340EF56CD50D}" sibTransId="{C0ADF3A3-2593-4E13-B5DC-2FDAD47D8994}"/>
    <dgm:cxn modelId="{144C0CF2-2049-49E3-9809-F9B5D9CD8E90}" type="presOf" srcId="{65208B8E-DB26-4273-A987-ED62E51CAEC0}" destId="{14FDED88-6AE2-4147-A4A9-D5674DC643C9}" srcOrd="0" destOrd="0" presId="urn:microsoft.com/office/officeart/2005/8/layout/lProcess3"/>
    <dgm:cxn modelId="{BDB3B9F3-E8CE-4B43-AFEF-AEF275090F7D}" srcId="{DE552E40-AB50-43C7-8047-DA0F76DA6C5D}" destId="{D28AB46C-0E93-44AA-9C7B-65F7C1AAD72D}" srcOrd="0" destOrd="0" parTransId="{6AC2ACEF-2970-47EF-A30C-DC726C54ABAB}" sibTransId="{90FD011A-D178-44EE-B4D1-4E34AB06205D}"/>
    <dgm:cxn modelId="{88084DFA-0E83-4639-9B7E-5CFFD5E48AD8}" srcId="{E28B4360-0A65-4628-977C-BDFEF123BB10}" destId="{DE552E40-AB50-43C7-8047-DA0F76DA6C5D}" srcOrd="2" destOrd="0" parTransId="{99C26AF8-1511-4911-BDAB-E4B5B5F6196C}" sibTransId="{2A1D08D4-8FE5-4A76-BB19-FCB0B595CCA8}"/>
    <dgm:cxn modelId="{289A61F4-B971-41AC-BE4B-B77CD4164C3C}" type="presParOf" srcId="{2E70C7E8-8CAB-4625-9022-821C5B1B4507}" destId="{8E0D6028-3E9F-4754-B4FD-BE9AE33817DD}" srcOrd="0" destOrd="0" presId="urn:microsoft.com/office/officeart/2005/8/layout/lProcess3"/>
    <dgm:cxn modelId="{F9F745A6-CB70-47E7-9E57-43F11EDD359B}" type="presParOf" srcId="{8E0D6028-3E9F-4754-B4FD-BE9AE33817DD}" destId="{14FDED88-6AE2-4147-A4A9-D5674DC643C9}" srcOrd="0" destOrd="0" presId="urn:microsoft.com/office/officeart/2005/8/layout/lProcess3"/>
    <dgm:cxn modelId="{D3EB246A-DFA5-410E-B4BB-7C1433DBD181}" type="presParOf" srcId="{8E0D6028-3E9F-4754-B4FD-BE9AE33817DD}" destId="{BAD3BD89-4A35-43EF-8A34-C3371A365DB2}" srcOrd="1" destOrd="0" presId="urn:microsoft.com/office/officeart/2005/8/layout/lProcess3"/>
    <dgm:cxn modelId="{FEE5E966-724C-4C30-8722-ABA2045B2FC6}" type="presParOf" srcId="{8E0D6028-3E9F-4754-B4FD-BE9AE33817DD}" destId="{2327B329-7F64-4990-A321-AA018DC722A5}" srcOrd="2" destOrd="0" presId="urn:microsoft.com/office/officeart/2005/8/layout/lProcess3"/>
    <dgm:cxn modelId="{2E6F4F70-FAA8-4B9C-8EC1-8ABB78EB627F}" type="presParOf" srcId="{2E70C7E8-8CAB-4625-9022-821C5B1B4507}" destId="{F15DA847-2826-4D88-A6A6-9C1C343472C5}" srcOrd="1" destOrd="0" presId="urn:microsoft.com/office/officeart/2005/8/layout/lProcess3"/>
    <dgm:cxn modelId="{203DE610-AF2F-4A48-B8FE-ED02BCF23D70}" type="presParOf" srcId="{2E70C7E8-8CAB-4625-9022-821C5B1B4507}" destId="{97C460AC-FDA7-41C6-9A74-FD1C85359A2D}" srcOrd="2" destOrd="0" presId="urn:microsoft.com/office/officeart/2005/8/layout/lProcess3"/>
    <dgm:cxn modelId="{2DCFFE82-DE4B-433B-A245-206C43534D74}" type="presParOf" srcId="{97C460AC-FDA7-41C6-9A74-FD1C85359A2D}" destId="{7F084441-2B72-474F-BE22-109A0BFD1531}" srcOrd="0" destOrd="0" presId="urn:microsoft.com/office/officeart/2005/8/layout/lProcess3"/>
    <dgm:cxn modelId="{B29EB329-6EB9-4471-97B8-67E0CDD924BA}" type="presParOf" srcId="{97C460AC-FDA7-41C6-9A74-FD1C85359A2D}" destId="{74CEA28B-8D5A-412E-BEDC-6A1EEEC4C273}" srcOrd="1" destOrd="0" presId="urn:microsoft.com/office/officeart/2005/8/layout/lProcess3"/>
    <dgm:cxn modelId="{360EAE76-12A3-4192-B8B6-CDC93EEEE727}" type="presParOf" srcId="{97C460AC-FDA7-41C6-9A74-FD1C85359A2D}" destId="{B18C622C-0E7B-433D-B99D-4F5ECE00218E}" srcOrd="2" destOrd="0" presId="urn:microsoft.com/office/officeart/2005/8/layout/lProcess3"/>
    <dgm:cxn modelId="{3165A2B7-6643-47FF-86AC-7FC7D748AE8B}" type="presParOf" srcId="{2E70C7E8-8CAB-4625-9022-821C5B1B4507}" destId="{CC34AD14-D8C1-4E8C-99A8-163B002F34C5}" srcOrd="3" destOrd="0" presId="urn:microsoft.com/office/officeart/2005/8/layout/lProcess3"/>
    <dgm:cxn modelId="{D414FEEB-A610-4761-B3AE-782FD83A0B81}" type="presParOf" srcId="{2E70C7E8-8CAB-4625-9022-821C5B1B4507}" destId="{681B40DD-66C3-4882-A0E0-9AA1329B01CD}" srcOrd="4" destOrd="0" presId="urn:microsoft.com/office/officeart/2005/8/layout/lProcess3"/>
    <dgm:cxn modelId="{7202504D-458E-456A-A2AC-488FBAEFD6C8}" type="presParOf" srcId="{681B40DD-66C3-4882-A0E0-9AA1329B01CD}" destId="{F53CF57D-64B8-40BC-9C6D-1515B5D47582}" srcOrd="0" destOrd="0" presId="urn:microsoft.com/office/officeart/2005/8/layout/lProcess3"/>
    <dgm:cxn modelId="{63425337-788D-434A-8B9C-5BF7B3BE7812}" type="presParOf" srcId="{681B40DD-66C3-4882-A0E0-9AA1329B01CD}" destId="{DE8E665D-6AD4-404B-AE99-FB3B8B51531C}" srcOrd="1" destOrd="0" presId="urn:microsoft.com/office/officeart/2005/8/layout/lProcess3"/>
    <dgm:cxn modelId="{9DAE1AC9-8496-418A-8E76-E935B2479A95}" type="presParOf" srcId="{681B40DD-66C3-4882-A0E0-9AA1329B01CD}" destId="{CB183F8D-08AC-45C9-A510-DCE4544D2ED1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8B4360-0A65-4628-977C-BDFEF123BB1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5208B8E-DB26-4273-A987-ED62E51CAEC0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Fluência livre</a:t>
          </a:r>
          <a:endParaRPr lang="pt-BR" sz="2800" b="1" dirty="0">
            <a:latin typeface="RobotoBR" pitchFamily="2" charset="0"/>
          </a:endParaRPr>
        </a:p>
      </dgm:t>
    </dgm:pt>
    <dgm:pt modelId="{459D521C-6DA3-4301-ACCF-340EF56CD50D}" type="parTrans" cxnId="{15BDFBE3-D45F-429E-A6A5-25D4D175F5DD}">
      <dgm:prSet/>
      <dgm:spPr/>
      <dgm:t>
        <a:bodyPr/>
        <a:lstStyle/>
        <a:p>
          <a:endParaRPr lang="pt-BR"/>
        </a:p>
      </dgm:t>
    </dgm:pt>
    <dgm:pt modelId="{C0ADF3A3-2593-4E13-B5DC-2FDAD47D8994}" type="sibTrans" cxnId="{15BDFBE3-D45F-429E-A6A5-25D4D175F5DD}">
      <dgm:prSet/>
      <dgm:spPr/>
      <dgm:t>
        <a:bodyPr/>
        <a:lstStyle/>
        <a:p>
          <a:endParaRPr lang="pt-BR"/>
        </a:p>
      </dgm:t>
    </dgm:pt>
    <dgm:pt modelId="{02A4B0C9-F750-4056-B90A-D80E81B543A3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Movimentos contínuos</a:t>
          </a:r>
        </a:p>
      </dgm:t>
    </dgm:pt>
    <dgm:pt modelId="{E00FEF0D-88D8-453F-A545-EAF50291A398}" type="parTrans" cxnId="{72C60F01-F8AD-4F04-B06D-E9A802A309E9}">
      <dgm:prSet/>
      <dgm:spPr/>
      <dgm:t>
        <a:bodyPr/>
        <a:lstStyle/>
        <a:p>
          <a:endParaRPr lang="pt-BR"/>
        </a:p>
      </dgm:t>
    </dgm:pt>
    <dgm:pt modelId="{AA8EA8CE-7CB0-4E84-AD7E-345491B2DC69}" type="sibTrans" cxnId="{72C60F01-F8AD-4F04-B06D-E9A802A309E9}">
      <dgm:prSet/>
      <dgm:spPr/>
      <dgm:t>
        <a:bodyPr/>
        <a:lstStyle/>
        <a:p>
          <a:endParaRPr lang="pt-BR"/>
        </a:p>
      </dgm:t>
    </dgm:pt>
    <dgm:pt modelId="{D0594C50-2B19-4BEC-8276-817C40DA77A2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Fluência contida</a:t>
          </a:r>
          <a:endParaRPr lang="pt-BR" sz="2800" b="1" dirty="0">
            <a:latin typeface="RobotoBR" pitchFamily="2" charset="0"/>
          </a:endParaRPr>
        </a:p>
      </dgm:t>
    </dgm:pt>
    <dgm:pt modelId="{899948E8-8E05-4321-89DD-FC1C8DD639A5}" type="parTrans" cxnId="{B17CEA87-50F7-49A7-83DF-1DA80737FE73}">
      <dgm:prSet/>
      <dgm:spPr/>
      <dgm:t>
        <a:bodyPr/>
        <a:lstStyle/>
        <a:p>
          <a:endParaRPr lang="pt-BR"/>
        </a:p>
      </dgm:t>
    </dgm:pt>
    <dgm:pt modelId="{0DF51644-158C-4FA2-822F-4CC1704C3B02}" type="sibTrans" cxnId="{B17CEA87-50F7-49A7-83DF-1DA80737FE73}">
      <dgm:prSet/>
      <dgm:spPr/>
      <dgm:t>
        <a:bodyPr/>
        <a:lstStyle/>
        <a:p>
          <a:endParaRPr lang="pt-BR"/>
        </a:p>
      </dgm:t>
    </dgm:pt>
    <dgm:pt modelId="{14ED6820-0885-4371-917A-A30B5A77E456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Movimentos fragmentados</a:t>
          </a:r>
        </a:p>
      </dgm:t>
    </dgm:pt>
    <dgm:pt modelId="{57EA7B11-DAF6-443E-82EF-E89206E257D2}" type="parTrans" cxnId="{76F6232C-5150-47A3-9D3A-167AEB54186F}">
      <dgm:prSet/>
      <dgm:spPr/>
      <dgm:t>
        <a:bodyPr/>
        <a:lstStyle/>
        <a:p>
          <a:endParaRPr lang="pt-BR"/>
        </a:p>
      </dgm:t>
    </dgm:pt>
    <dgm:pt modelId="{F0EDED9D-FA86-41DA-A3B8-E77A9BA169A3}" type="sibTrans" cxnId="{76F6232C-5150-47A3-9D3A-167AEB54186F}">
      <dgm:prSet/>
      <dgm:spPr/>
      <dgm:t>
        <a:bodyPr/>
        <a:lstStyle/>
        <a:p>
          <a:endParaRPr lang="pt-BR"/>
        </a:p>
      </dgm:t>
    </dgm:pt>
    <dgm:pt modelId="{2E70C7E8-8CAB-4625-9022-821C5B1B4507}" type="pres">
      <dgm:prSet presAssocID="{E28B4360-0A65-4628-977C-BDFEF123BB1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8E0D6028-3E9F-4754-B4FD-BE9AE33817DD}" type="pres">
      <dgm:prSet presAssocID="{65208B8E-DB26-4273-A987-ED62E51CAEC0}" presName="horFlow" presStyleCnt="0"/>
      <dgm:spPr/>
    </dgm:pt>
    <dgm:pt modelId="{14FDED88-6AE2-4147-A4A9-D5674DC643C9}" type="pres">
      <dgm:prSet presAssocID="{65208B8E-DB26-4273-A987-ED62E51CAEC0}" presName="bigChev" presStyleLbl="node1" presStyleIdx="0" presStyleCnt="2"/>
      <dgm:spPr/>
    </dgm:pt>
    <dgm:pt modelId="{BAD3BD89-4A35-43EF-8A34-C3371A365DB2}" type="pres">
      <dgm:prSet presAssocID="{E00FEF0D-88D8-453F-A545-EAF50291A398}" presName="parTrans" presStyleCnt="0"/>
      <dgm:spPr/>
    </dgm:pt>
    <dgm:pt modelId="{2327B329-7F64-4990-A321-AA018DC722A5}" type="pres">
      <dgm:prSet presAssocID="{02A4B0C9-F750-4056-B90A-D80E81B543A3}" presName="node" presStyleLbl="alignAccFollowNode1" presStyleIdx="0" presStyleCnt="2" custScaleX="284749" custScaleY="115766">
        <dgm:presLayoutVars>
          <dgm:bulletEnabled val="1"/>
        </dgm:presLayoutVars>
      </dgm:prSet>
      <dgm:spPr/>
    </dgm:pt>
    <dgm:pt modelId="{F15DA847-2826-4D88-A6A6-9C1C343472C5}" type="pres">
      <dgm:prSet presAssocID="{65208B8E-DB26-4273-A987-ED62E51CAEC0}" presName="vSp" presStyleCnt="0"/>
      <dgm:spPr/>
    </dgm:pt>
    <dgm:pt modelId="{97C460AC-FDA7-41C6-9A74-FD1C85359A2D}" type="pres">
      <dgm:prSet presAssocID="{D0594C50-2B19-4BEC-8276-817C40DA77A2}" presName="horFlow" presStyleCnt="0"/>
      <dgm:spPr/>
    </dgm:pt>
    <dgm:pt modelId="{7F084441-2B72-474F-BE22-109A0BFD1531}" type="pres">
      <dgm:prSet presAssocID="{D0594C50-2B19-4BEC-8276-817C40DA77A2}" presName="bigChev" presStyleLbl="node1" presStyleIdx="1" presStyleCnt="2"/>
      <dgm:spPr/>
    </dgm:pt>
    <dgm:pt modelId="{74CEA28B-8D5A-412E-BEDC-6A1EEEC4C273}" type="pres">
      <dgm:prSet presAssocID="{57EA7B11-DAF6-443E-82EF-E89206E257D2}" presName="parTrans" presStyleCnt="0"/>
      <dgm:spPr/>
    </dgm:pt>
    <dgm:pt modelId="{B18C622C-0E7B-433D-B99D-4F5ECE00218E}" type="pres">
      <dgm:prSet presAssocID="{14ED6820-0885-4371-917A-A30B5A77E456}" presName="node" presStyleLbl="alignAccFollowNode1" presStyleIdx="1" presStyleCnt="2" custScaleX="284768" custScaleY="115835">
        <dgm:presLayoutVars>
          <dgm:bulletEnabled val="1"/>
        </dgm:presLayoutVars>
      </dgm:prSet>
      <dgm:spPr/>
    </dgm:pt>
  </dgm:ptLst>
  <dgm:cxnLst>
    <dgm:cxn modelId="{72C60F01-F8AD-4F04-B06D-E9A802A309E9}" srcId="{65208B8E-DB26-4273-A987-ED62E51CAEC0}" destId="{02A4B0C9-F750-4056-B90A-D80E81B543A3}" srcOrd="0" destOrd="0" parTransId="{E00FEF0D-88D8-453F-A545-EAF50291A398}" sibTransId="{AA8EA8CE-7CB0-4E84-AD7E-345491B2DC69}"/>
    <dgm:cxn modelId="{76F6232C-5150-47A3-9D3A-167AEB54186F}" srcId="{D0594C50-2B19-4BEC-8276-817C40DA77A2}" destId="{14ED6820-0885-4371-917A-A30B5A77E456}" srcOrd="0" destOrd="0" parTransId="{57EA7B11-DAF6-443E-82EF-E89206E257D2}" sibTransId="{F0EDED9D-FA86-41DA-A3B8-E77A9BA169A3}"/>
    <dgm:cxn modelId="{D73E6D45-00A0-4A5E-A59C-6DCA62C21E5D}" type="presOf" srcId="{14ED6820-0885-4371-917A-A30B5A77E456}" destId="{B18C622C-0E7B-433D-B99D-4F5ECE00218E}" srcOrd="0" destOrd="0" presId="urn:microsoft.com/office/officeart/2005/8/layout/lProcess3"/>
    <dgm:cxn modelId="{797E2759-35A0-41EF-B0FF-8C87E6464CF1}" type="presOf" srcId="{D0594C50-2B19-4BEC-8276-817C40DA77A2}" destId="{7F084441-2B72-474F-BE22-109A0BFD1531}" srcOrd="0" destOrd="0" presId="urn:microsoft.com/office/officeart/2005/8/layout/lProcess3"/>
    <dgm:cxn modelId="{049A4D7E-EEBF-4C47-8228-C04932E97CE4}" type="presOf" srcId="{E28B4360-0A65-4628-977C-BDFEF123BB10}" destId="{2E70C7E8-8CAB-4625-9022-821C5B1B4507}" srcOrd="0" destOrd="0" presId="urn:microsoft.com/office/officeart/2005/8/layout/lProcess3"/>
    <dgm:cxn modelId="{B17CEA87-50F7-49A7-83DF-1DA80737FE73}" srcId="{E28B4360-0A65-4628-977C-BDFEF123BB10}" destId="{D0594C50-2B19-4BEC-8276-817C40DA77A2}" srcOrd="1" destOrd="0" parTransId="{899948E8-8E05-4321-89DD-FC1C8DD639A5}" sibTransId="{0DF51644-158C-4FA2-822F-4CC1704C3B02}"/>
    <dgm:cxn modelId="{565068AE-D7AA-492C-ABD7-BDC0B67B7A0A}" type="presOf" srcId="{65208B8E-DB26-4273-A987-ED62E51CAEC0}" destId="{14FDED88-6AE2-4147-A4A9-D5674DC643C9}" srcOrd="0" destOrd="0" presId="urn:microsoft.com/office/officeart/2005/8/layout/lProcess3"/>
    <dgm:cxn modelId="{03C0DFBD-96A1-468D-91BB-86E9B37028AD}" type="presOf" srcId="{02A4B0C9-F750-4056-B90A-D80E81B543A3}" destId="{2327B329-7F64-4990-A321-AA018DC722A5}" srcOrd="0" destOrd="0" presId="urn:microsoft.com/office/officeart/2005/8/layout/lProcess3"/>
    <dgm:cxn modelId="{15BDFBE3-D45F-429E-A6A5-25D4D175F5DD}" srcId="{E28B4360-0A65-4628-977C-BDFEF123BB10}" destId="{65208B8E-DB26-4273-A987-ED62E51CAEC0}" srcOrd="0" destOrd="0" parTransId="{459D521C-6DA3-4301-ACCF-340EF56CD50D}" sibTransId="{C0ADF3A3-2593-4E13-B5DC-2FDAD47D8994}"/>
    <dgm:cxn modelId="{93220D20-F62F-45F3-A0A7-8209B02AF4D6}" type="presParOf" srcId="{2E70C7E8-8CAB-4625-9022-821C5B1B4507}" destId="{8E0D6028-3E9F-4754-B4FD-BE9AE33817DD}" srcOrd="0" destOrd="0" presId="urn:microsoft.com/office/officeart/2005/8/layout/lProcess3"/>
    <dgm:cxn modelId="{4627D1EA-1753-46A0-804D-BB3D6448C3EF}" type="presParOf" srcId="{8E0D6028-3E9F-4754-B4FD-BE9AE33817DD}" destId="{14FDED88-6AE2-4147-A4A9-D5674DC643C9}" srcOrd="0" destOrd="0" presId="urn:microsoft.com/office/officeart/2005/8/layout/lProcess3"/>
    <dgm:cxn modelId="{CE044672-5ED5-4805-9944-4B5D1FA0638E}" type="presParOf" srcId="{8E0D6028-3E9F-4754-B4FD-BE9AE33817DD}" destId="{BAD3BD89-4A35-43EF-8A34-C3371A365DB2}" srcOrd="1" destOrd="0" presId="urn:microsoft.com/office/officeart/2005/8/layout/lProcess3"/>
    <dgm:cxn modelId="{90C646D9-91A9-48F9-BE08-6DBE6159F0D5}" type="presParOf" srcId="{8E0D6028-3E9F-4754-B4FD-BE9AE33817DD}" destId="{2327B329-7F64-4990-A321-AA018DC722A5}" srcOrd="2" destOrd="0" presId="urn:microsoft.com/office/officeart/2005/8/layout/lProcess3"/>
    <dgm:cxn modelId="{7B504D92-F097-4F7D-A7F7-F978A2D34562}" type="presParOf" srcId="{2E70C7E8-8CAB-4625-9022-821C5B1B4507}" destId="{F15DA847-2826-4D88-A6A6-9C1C343472C5}" srcOrd="1" destOrd="0" presId="urn:microsoft.com/office/officeart/2005/8/layout/lProcess3"/>
    <dgm:cxn modelId="{17BEAACD-EB0A-4C38-8AD3-FBD55F204316}" type="presParOf" srcId="{2E70C7E8-8CAB-4625-9022-821C5B1B4507}" destId="{97C460AC-FDA7-41C6-9A74-FD1C85359A2D}" srcOrd="2" destOrd="0" presId="urn:microsoft.com/office/officeart/2005/8/layout/lProcess3"/>
    <dgm:cxn modelId="{98AC45B1-76AE-4BB2-AD2D-0554A5FC7B1C}" type="presParOf" srcId="{97C460AC-FDA7-41C6-9A74-FD1C85359A2D}" destId="{7F084441-2B72-474F-BE22-109A0BFD1531}" srcOrd="0" destOrd="0" presId="urn:microsoft.com/office/officeart/2005/8/layout/lProcess3"/>
    <dgm:cxn modelId="{6DD0722B-227C-4467-92DE-9D7D2D836057}" type="presParOf" srcId="{97C460AC-FDA7-41C6-9A74-FD1C85359A2D}" destId="{74CEA28B-8D5A-412E-BEDC-6A1EEEC4C273}" srcOrd="1" destOrd="0" presId="urn:microsoft.com/office/officeart/2005/8/layout/lProcess3"/>
    <dgm:cxn modelId="{3B445BE0-A673-4E4E-A5F5-12D600B5C640}" type="presParOf" srcId="{97C460AC-FDA7-41C6-9A74-FD1C85359A2D}" destId="{B18C622C-0E7B-433D-B99D-4F5ECE00218E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DED88-6AE2-4147-A4A9-D5674DC643C9}">
      <dsp:nvSpPr>
        <dsp:cNvPr id="0" name=""/>
        <dsp:cNvSpPr/>
      </dsp:nvSpPr>
      <dsp:spPr>
        <a:xfrm>
          <a:off x="7793" y="67126"/>
          <a:ext cx="3214241" cy="12856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Espaço</a:t>
          </a:r>
          <a:endParaRPr lang="pt-BR" sz="2800" b="1" kern="1200" dirty="0">
            <a:latin typeface="RobotoBR" pitchFamily="2" charset="0"/>
          </a:endParaRPr>
        </a:p>
      </dsp:txBody>
      <dsp:txXfrm>
        <a:off x="650641" y="67126"/>
        <a:ext cx="1928545" cy="1285696"/>
      </dsp:txXfrm>
    </dsp:sp>
    <dsp:sp modelId="{2327B329-7F64-4990-A321-AA018DC722A5}">
      <dsp:nvSpPr>
        <dsp:cNvPr id="0" name=""/>
        <dsp:cNvSpPr/>
      </dsp:nvSpPr>
      <dsp:spPr>
        <a:xfrm>
          <a:off x="2804182" y="92289"/>
          <a:ext cx="7596590" cy="123537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Movimento direto/Movimento flexível</a:t>
          </a:r>
        </a:p>
      </dsp:txBody>
      <dsp:txXfrm>
        <a:off x="3421868" y="92289"/>
        <a:ext cx="6361219" cy="1235371"/>
      </dsp:txXfrm>
    </dsp:sp>
    <dsp:sp modelId="{7F084441-2B72-474F-BE22-109A0BFD1531}">
      <dsp:nvSpPr>
        <dsp:cNvPr id="0" name=""/>
        <dsp:cNvSpPr/>
      </dsp:nvSpPr>
      <dsp:spPr>
        <a:xfrm>
          <a:off x="7793" y="1532820"/>
          <a:ext cx="3214241" cy="12856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Peso</a:t>
          </a:r>
          <a:endParaRPr lang="pt-BR" sz="2800" b="1" kern="1200" dirty="0">
            <a:latin typeface="RobotoBR" pitchFamily="2" charset="0"/>
          </a:endParaRPr>
        </a:p>
      </dsp:txBody>
      <dsp:txXfrm>
        <a:off x="650641" y="1532820"/>
        <a:ext cx="1928545" cy="1285696"/>
      </dsp:txXfrm>
    </dsp:sp>
    <dsp:sp modelId="{B18C622C-0E7B-433D-B99D-4F5ECE00218E}">
      <dsp:nvSpPr>
        <dsp:cNvPr id="0" name=""/>
        <dsp:cNvSpPr/>
      </dsp:nvSpPr>
      <dsp:spPr>
        <a:xfrm>
          <a:off x="2804182" y="1557615"/>
          <a:ext cx="7597097" cy="123610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Movimento Suave/Movimento Firme</a:t>
          </a:r>
        </a:p>
      </dsp:txBody>
      <dsp:txXfrm>
        <a:off x="3422236" y="1557615"/>
        <a:ext cx="6360990" cy="1236107"/>
      </dsp:txXfrm>
    </dsp:sp>
    <dsp:sp modelId="{F53CF57D-64B8-40BC-9C6D-1515B5D47582}">
      <dsp:nvSpPr>
        <dsp:cNvPr id="0" name=""/>
        <dsp:cNvSpPr/>
      </dsp:nvSpPr>
      <dsp:spPr>
        <a:xfrm>
          <a:off x="7793" y="2998514"/>
          <a:ext cx="3214241" cy="12856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Tempo</a:t>
          </a:r>
        </a:p>
      </dsp:txBody>
      <dsp:txXfrm>
        <a:off x="650641" y="2998514"/>
        <a:ext cx="1928545" cy="1285696"/>
      </dsp:txXfrm>
    </dsp:sp>
    <dsp:sp modelId="{CB183F8D-08AC-45C9-A510-DCE4544D2ED1}">
      <dsp:nvSpPr>
        <dsp:cNvPr id="0" name=""/>
        <dsp:cNvSpPr/>
      </dsp:nvSpPr>
      <dsp:spPr>
        <a:xfrm>
          <a:off x="2804182" y="3023309"/>
          <a:ext cx="7703623" cy="123610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Movimento súbito/Movimento sustentado</a:t>
          </a:r>
        </a:p>
      </dsp:txBody>
      <dsp:txXfrm>
        <a:off x="3422236" y="3023309"/>
        <a:ext cx="6467516" cy="12361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DED88-6AE2-4147-A4A9-D5674DC643C9}">
      <dsp:nvSpPr>
        <dsp:cNvPr id="0" name=""/>
        <dsp:cNvSpPr/>
      </dsp:nvSpPr>
      <dsp:spPr>
        <a:xfrm>
          <a:off x="2945" y="784590"/>
          <a:ext cx="3250183" cy="13000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Fluência livre</a:t>
          </a:r>
          <a:endParaRPr lang="pt-BR" sz="2800" b="1" kern="1200" dirty="0">
            <a:latin typeface="RobotoBR" pitchFamily="2" charset="0"/>
          </a:endParaRPr>
        </a:p>
      </dsp:txBody>
      <dsp:txXfrm>
        <a:off x="652982" y="784590"/>
        <a:ext cx="1950110" cy="1300073"/>
      </dsp:txXfrm>
    </dsp:sp>
    <dsp:sp modelId="{2327B329-7F64-4990-A321-AA018DC722A5}">
      <dsp:nvSpPr>
        <dsp:cNvPr id="0" name=""/>
        <dsp:cNvSpPr/>
      </dsp:nvSpPr>
      <dsp:spPr>
        <a:xfrm>
          <a:off x="2830604" y="810034"/>
          <a:ext cx="7681536" cy="12491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Movimentos contínuos</a:t>
          </a:r>
        </a:p>
      </dsp:txBody>
      <dsp:txXfrm>
        <a:off x="3455197" y="810034"/>
        <a:ext cx="6432351" cy="1249185"/>
      </dsp:txXfrm>
    </dsp:sp>
    <dsp:sp modelId="{7F084441-2B72-474F-BE22-109A0BFD1531}">
      <dsp:nvSpPr>
        <dsp:cNvPr id="0" name=""/>
        <dsp:cNvSpPr/>
      </dsp:nvSpPr>
      <dsp:spPr>
        <a:xfrm>
          <a:off x="2945" y="2266674"/>
          <a:ext cx="3250183" cy="13000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Fluência contida</a:t>
          </a:r>
          <a:endParaRPr lang="pt-BR" sz="2800" b="1" kern="1200" dirty="0">
            <a:latin typeface="RobotoBR" pitchFamily="2" charset="0"/>
          </a:endParaRPr>
        </a:p>
      </dsp:txBody>
      <dsp:txXfrm>
        <a:off x="652982" y="2266674"/>
        <a:ext cx="1950110" cy="1300073"/>
      </dsp:txXfrm>
    </dsp:sp>
    <dsp:sp modelId="{B18C622C-0E7B-433D-B99D-4F5ECE00218E}">
      <dsp:nvSpPr>
        <dsp:cNvPr id="0" name=""/>
        <dsp:cNvSpPr/>
      </dsp:nvSpPr>
      <dsp:spPr>
        <a:xfrm>
          <a:off x="2830604" y="2291745"/>
          <a:ext cx="7682049" cy="124993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Movimentos fragmentados</a:t>
          </a:r>
        </a:p>
      </dsp:txBody>
      <dsp:txXfrm>
        <a:off x="3455569" y="2291745"/>
        <a:ext cx="6432119" cy="1249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4CCB9-0A8D-C346-A5FF-AD5427B1F9A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B527F-2219-5742-8C26-6ECC4DDE95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182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2A8AA-C865-4CD3-AC2F-DF1D92D37B2F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3FD05-50D4-4A2F-903A-13670809CFA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7219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994F-4D76-F147-ACCC-4C122E79C46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4537-D1ED-3C48-B0BE-B7A291488AC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8591-F6CA-9546-9574-5A0938D1BA9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052-5A52-B445-8283-55F386AEF06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86E8-2D3F-F946-9BBA-DF1C96ADBAE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7A7B-2919-414C-91B9-364BEC85CC10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DDD2-7723-5248-B477-2A57C77E2F0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EF-910A-8444-A6D5-BB0447C27A88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F574-BE73-8346-9D70-31A18C71AB1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EED5-F7C8-4948-BBE0-BB06DAF4DD2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472E-837F-D748-8A6F-EE62BCC65A8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C00BC-9B27-8649-AC5C-BC196842863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125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05"/>
          <a:stretch/>
        </p:blipFill>
        <p:spPr>
          <a:xfrm>
            <a:off x="0" y="0"/>
            <a:ext cx="9387281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4898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Compondo com o espaço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469900" y="2309822"/>
            <a:ext cx="6134100" cy="3692286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>
                <a:latin typeface="RobotoBR" pitchFamily="2" charset="0"/>
              </a:rPr>
              <a:t>Não são somente as Artes da cena que investigam a relação entre corpo e espaço.</a:t>
            </a:r>
          </a:p>
          <a:p>
            <a:r>
              <a:rPr lang="pt-BR" sz="2800" dirty="0">
                <a:latin typeface="RobotoBR" pitchFamily="2" charset="0"/>
              </a:rPr>
              <a:t>De tão essencial, essa relação é abordada por diversas linguagens.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670899" y="2033042"/>
            <a:ext cx="5295900" cy="423128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6966400" y="2335758"/>
            <a:ext cx="48525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RobotoBR" pitchFamily="2" charset="0"/>
              </a:rPr>
              <a:t>Nesse sentido, alguns </a:t>
            </a:r>
            <a:r>
              <a:rPr lang="pt-BR" sz="2400" b="1" dirty="0">
                <a:latin typeface="RobotoBR" pitchFamily="2" charset="0"/>
              </a:rPr>
              <a:t>artistas multimídia </a:t>
            </a:r>
            <a:r>
              <a:rPr lang="pt-BR" sz="2400" dirty="0">
                <a:latin typeface="RobotoBR" pitchFamily="2" charset="0"/>
              </a:rPr>
              <a:t>compõem espaços diversos, que interferem</a:t>
            </a:r>
          </a:p>
          <a:p>
            <a:r>
              <a:rPr lang="pt-BR" sz="2400" dirty="0">
                <a:latin typeface="RobotoBR" pitchFamily="2" charset="0"/>
              </a:rPr>
              <a:t>na percepção do espectador. Eles podem, inclusive, colocar o espectador dentro do espaço da obra, na forma de instalação. Em casos como esse, o espaço não é apenas um elemento que compõe a obra, o espaço é a obra.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27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222250" y="2840214"/>
            <a:ext cx="25781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Elipse 9"/>
          <p:cNvSpPr/>
          <p:nvPr/>
        </p:nvSpPr>
        <p:spPr>
          <a:xfrm>
            <a:off x="6255419" y="2860256"/>
            <a:ext cx="2624352" cy="278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/>
              <a:t> </a:t>
            </a:r>
          </a:p>
        </p:txBody>
      </p:sp>
      <p:sp>
        <p:nvSpPr>
          <p:cNvPr id="13" name="Elipse 12"/>
          <p:cNvSpPr/>
          <p:nvPr/>
        </p:nvSpPr>
        <p:spPr>
          <a:xfrm>
            <a:off x="3235036" y="2898742"/>
            <a:ext cx="2692400" cy="2725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>
                <a:latin typeface="RobotoBR" pitchFamily="2" charset="0"/>
              </a:rPr>
              <a:t>Com o desenvolvimento da internet, já podemos falar de um “corpo expandido”, que se expande por meio das novas  tecnologias.</a:t>
            </a:r>
          </a:p>
        </p:txBody>
      </p:sp>
      <p:sp>
        <p:nvSpPr>
          <p:cNvPr id="14" name="Elipse 13"/>
          <p:cNvSpPr/>
          <p:nvPr/>
        </p:nvSpPr>
        <p:spPr>
          <a:xfrm>
            <a:off x="9212239" y="2860256"/>
            <a:ext cx="2694011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18804" y="3156310"/>
            <a:ext cx="243394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As Artes da cena sempre foram presenciais, ou seja, suas obras dependiam da presença física de artistas e espectadores. Porém, hoje isso está mudando.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528469" y="3350347"/>
            <a:ext cx="2311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Atualmente, essa possibilidade é muito explorada nas mais diversas artes. Um exemplo é a obra </a:t>
            </a:r>
            <a:r>
              <a:rPr lang="pt-BR" sz="1600" b="1" dirty="0">
                <a:solidFill>
                  <a:schemeClr val="bg1"/>
                </a:solidFill>
                <a:latin typeface="RobotoBR" pitchFamily="2" charset="0"/>
              </a:rPr>
              <a:t>Para iniciantes</a:t>
            </a:r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, de Bruce Nauman. 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9553433" y="3230454"/>
            <a:ext cx="219406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Nela, o artista explora a relação entre movimento e palavra, levando ao olhar do público detalhes que talvez não fossem percebidos de outra forma.</a:t>
            </a: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517525"/>
            <a:ext cx="105156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Corpo, espaço e novas mídias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6033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1 – Capítulo 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0736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As vivências artísticas e o corpo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304800" y="2187814"/>
            <a:ext cx="6642100" cy="4114800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>
                <a:latin typeface="RobotoBR" pitchFamily="2" charset="0"/>
              </a:rPr>
              <a:t>Nas Artes visuais, desde o </a:t>
            </a:r>
          </a:p>
          <a:p>
            <a:r>
              <a:rPr lang="pt-BR" sz="2800" dirty="0">
                <a:latin typeface="RobotoBR" pitchFamily="2" charset="0"/>
              </a:rPr>
              <a:t>início do século 20, muitos artistas foram para além das pinturas e esculturas tradicionais. Eles começaram a experimentar formas de expressão nas quais </a:t>
            </a:r>
          </a:p>
          <a:p>
            <a:r>
              <a:rPr lang="pt-BR" sz="2800" dirty="0">
                <a:latin typeface="RobotoBR" pitchFamily="2" charset="0"/>
              </a:rPr>
              <a:t>o corpo também tinha um papel fundamental. 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7042151" y="2378970"/>
            <a:ext cx="4889500" cy="3726556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7271652" y="2621240"/>
            <a:ext cx="452029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>
                <a:latin typeface="RobotoBR" pitchFamily="2" charset="0"/>
              </a:rPr>
              <a:t>O corpo passou a ser suporte. Assim, nasceu a ideia de arte performática, também conhecida como </a:t>
            </a:r>
            <a:r>
              <a:rPr lang="pt-BR" sz="2600" i="1" dirty="0">
                <a:latin typeface="RobotoBR" pitchFamily="2" charset="0"/>
              </a:rPr>
              <a:t>performance</a:t>
            </a:r>
            <a:r>
              <a:rPr lang="pt-BR" sz="2600" dirty="0">
                <a:latin typeface="RobotoBR" pitchFamily="2" charset="0"/>
              </a:rPr>
              <a:t>. O próprio corpo do artista e seus movimentos em ação tornaram-se a obra.</a:t>
            </a:r>
            <a:endParaRPr lang="pt-BR" sz="2600" b="1" dirty="0">
              <a:latin typeface="RobotoBR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6247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As origens da </a:t>
            </a:r>
            <a:r>
              <a:rPr lang="pt-BR" sz="48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performance 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339094" y="1981667"/>
            <a:ext cx="3977376" cy="4207151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1554663" y="2291872"/>
            <a:ext cx="362812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latin typeface="RobotoBR" pitchFamily="2" charset="0"/>
              </a:rPr>
              <a:t>Utilizando uma roupa de papelão metálica, Hugo Ball (1886-1927), artista alemão dadaísta, subiu ao palco do </a:t>
            </a:r>
            <a:r>
              <a:rPr lang="pt-BR" sz="1900" dirty="0" err="1">
                <a:latin typeface="RobotoBR" pitchFamily="2" charset="0"/>
              </a:rPr>
              <a:t>Cabaret</a:t>
            </a:r>
            <a:r>
              <a:rPr lang="pt-BR" sz="1900" dirty="0">
                <a:latin typeface="RobotoBR" pitchFamily="2" charset="0"/>
              </a:rPr>
              <a:t> Voltaire para executar o “</a:t>
            </a:r>
            <a:r>
              <a:rPr lang="pt-BR" sz="1900" i="1" dirty="0" err="1">
                <a:latin typeface="RobotoBR" pitchFamily="2" charset="0"/>
              </a:rPr>
              <a:t>Elephant</a:t>
            </a:r>
            <a:r>
              <a:rPr lang="pt-BR" sz="1900" i="1" dirty="0">
                <a:latin typeface="RobotoBR" pitchFamily="2" charset="0"/>
              </a:rPr>
              <a:t> </a:t>
            </a:r>
            <a:r>
              <a:rPr lang="pt-BR" sz="1900" i="1" dirty="0" err="1">
                <a:latin typeface="RobotoBR" pitchFamily="2" charset="0"/>
              </a:rPr>
              <a:t>Caravan</a:t>
            </a:r>
            <a:r>
              <a:rPr lang="pt-BR" sz="1900" dirty="0">
                <a:latin typeface="RobotoBR" pitchFamily="2" charset="0"/>
              </a:rPr>
              <a:t>”.</a:t>
            </a:r>
          </a:p>
          <a:p>
            <a:r>
              <a:rPr lang="pt-BR" sz="1900" dirty="0">
                <a:latin typeface="RobotoBR" pitchFamily="2" charset="0"/>
              </a:rPr>
              <a:t>Sua ação consistia em recitar sílabas e sons sem significado para compor o que o artista chamou de “poema sonoro”. </a:t>
            </a:r>
          </a:p>
          <a:p>
            <a:r>
              <a:rPr lang="pt-BR" sz="1900" dirty="0">
                <a:latin typeface="RobotoBR" pitchFamily="2" charset="0"/>
              </a:rPr>
              <a:t>Confira a seguir um trecho do poema:</a:t>
            </a:r>
          </a:p>
        </p:txBody>
      </p:sp>
      <p:sp>
        <p:nvSpPr>
          <p:cNvPr id="2" name="Retângulo 1"/>
          <p:cNvSpPr/>
          <p:nvPr/>
        </p:nvSpPr>
        <p:spPr>
          <a:xfrm>
            <a:off x="5863984" y="1804244"/>
            <a:ext cx="5054600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900" dirty="0">
                <a:latin typeface="RobotoBR" pitchFamily="2" charset="0"/>
              </a:rPr>
              <a:t>[...]</a:t>
            </a:r>
          </a:p>
          <a:p>
            <a:r>
              <a:rPr lang="pt-BR" sz="1900" dirty="0">
                <a:latin typeface="RobotoBR" pitchFamily="2" charset="0"/>
              </a:rPr>
              <a:t>Gadji beri bimba gadji beri bimba</a:t>
            </a:r>
          </a:p>
          <a:p>
            <a:r>
              <a:rPr lang="pt-BR" sz="1900" dirty="0">
                <a:latin typeface="RobotoBR" pitchFamily="2" charset="0"/>
              </a:rPr>
              <a:t>glandridi laula lonni cadori</a:t>
            </a:r>
          </a:p>
          <a:p>
            <a:r>
              <a:rPr lang="pt-BR" sz="1900" dirty="0">
                <a:latin typeface="RobotoBR" pitchFamily="2" charset="0"/>
              </a:rPr>
              <a:t>gadjama gramma berida bimbala glandri</a:t>
            </a:r>
          </a:p>
          <a:p>
            <a:r>
              <a:rPr lang="pt-BR" sz="1900" dirty="0">
                <a:latin typeface="RobotoBR" pitchFamily="2" charset="0"/>
              </a:rPr>
              <a:t>galassassa laulitalomini</a:t>
            </a:r>
          </a:p>
          <a:p>
            <a:r>
              <a:rPr lang="it-IT" sz="1900" dirty="0">
                <a:latin typeface="RobotoBR" pitchFamily="2" charset="0"/>
              </a:rPr>
              <a:t>gadji beri bin blassa glassala laula lonni</a:t>
            </a:r>
          </a:p>
          <a:p>
            <a:r>
              <a:rPr lang="pt-BR" sz="1900" dirty="0">
                <a:latin typeface="RobotoBR" pitchFamily="2" charset="0"/>
              </a:rPr>
              <a:t>cadorsu sassala bim</a:t>
            </a:r>
          </a:p>
          <a:p>
            <a:r>
              <a:rPr lang="sv-SE" sz="1900" dirty="0">
                <a:latin typeface="RobotoBR" pitchFamily="2" charset="0"/>
              </a:rPr>
              <a:t>gadjama tuffm i zimzalla binban gligla</a:t>
            </a:r>
          </a:p>
          <a:p>
            <a:r>
              <a:rPr lang="pt-BR" sz="1900" dirty="0">
                <a:latin typeface="RobotoBR" pitchFamily="2" charset="0"/>
              </a:rPr>
              <a:t>wowolimai bin beri ban</a:t>
            </a:r>
          </a:p>
          <a:p>
            <a:r>
              <a:rPr lang="pt-BR" sz="1900" dirty="0">
                <a:latin typeface="RobotoBR" pitchFamily="2" charset="0"/>
              </a:rPr>
              <a:t>o katalominai rhinozerossola hopsamen</a:t>
            </a:r>
          </a:p>
          <a:p>
            <a:r>
              <a:rPr lang="pt-BR" sz="1900" dirty="0">
                <a:latin typeface="RobotoBR" pitchFamily="2" charset="0"/>
              </a:rPr>
              <a:t>laulitalomini hoooo</a:t>
            </a:r>
          </a:p>
          <a:p>
            <a:r>
              <a:rPr lang="pt-BR" sz="1900" dirty="0">
                <a:latin typeface="RobotoBR" pitchFamily="2" charset="0"/>
              </a:rPr>
              <a:t>gadjama rhinozerossola hopsamen</a:t>
            </a:r>
          </a:p>
          <a:p>
            <a:r>
              <a:rPr lang="pt-BR" sz="1900" dirty="0">
                <a:latin typeface="RobotoBR" pitchFamily="2" charset="0"/>
              </a:rPr>
              <a:t>bluku terullala blaulala loooo</a:t>
            </a:r>
          </a:p>
          <a:p>
            <a:endParaRPr lang="it-IT" sz="1000" dirty="0">
              <a:latin typeface="RobotoBR" pitchFamily="2" charset="0"/>
            </a:endParaRPr>
          </a:p>
          <a:p>
            <a:r>
              <a:rPr lang="it-IT" sz="1000" dirty="0">
                <a:latin typeface="RobotoBR" pitchFamily="2" charset="0"/>
              </a:rPr>
              <a:t>BALL, Hugo. Gadji beri bimba. In:</a:t>
            </a:r>
            <a:fld id="{806C634C-427B-D04E-A39F-81B47E796480}" type="slidenum">
              <a:rPr lang="it-IT" sz="1000" smtClean="0">
                <a:latin typeface="RobotoBR" pitchFamily="2" charset="0"/>
              </a:rPr>
              <a:t>14</a:t>
            </a:fld>
            <a:r>
              <a:rPr lang="it-IT" sz="1000" dirty="0">
                <a:latin typeface="RobotoBR" pitchFamily="2" charset="0"/>
              </a:rPr>
              <a:t> RUMENS, Carol.</a:t>
            </a:r>
          </a:p>
          <a:p>
            <a:r>
              <a:rPr lang="pt-BR" sz="1000" dirty="0">
                <a:latin typeface="RobotoBR" pitchFamily="2" charset="0"/>
              </a:rPr>
              <a:t>Poema da semana: Gadji beri bimba de Hugo Ball. The</a:t>
            </a:r>
          </a:p>
          <a:p>
            <a:r>
              <a:rPr lang="pt-BR" sz="1000" dirty="0">
                <a:latin typeface="RobotoBR" pitchFamily="2" charset="0"/>
              </a:rPr>
              <a:t>Guardian, Londres, 31 ago. 2009. Disponível em: &lt;https://</a:t>
            </a:r>
          </a:p>
          <a:p>
            <a:r>
              <a:rPr lang="pt-BR" sz="1000" dirty="0">
                <a:latin typeface="RobotoBR" pitchFamily="2" charset="0"/>
              </a:rPr>
              <a:t>www.theguardian.com/books/booksblog/2009/aug/31/hugo-ball-gadji-beri-bimba&gt;. Acesso em: 14 set. 2018.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14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029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Um </a:t>
            </a:r>
            <a:r>
              <a:rPr lang="pt-BR" sz="48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performer</a:t>
            </a:r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 brasileiro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233487" y="2061001"/>
            <a:ext cx="9725026" cy="3729921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1481137" y="2267732"/>
            <a:ext cx="9207500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1900" dirty="0">
                <a:latin typeface="RobotoBR" pitchFamily="2" charset="0"/>
              </a:rPr>
              <a:t>Flávio de Carvalho (1899-1973) foi artista, arquiteto, diretor de teatro, pesquisador e considerado um dos primeiros </a:t>
            </a:r>
            <a:r>
              <a:rPr lang="pt-BR" sz="1900" i="1" dirty="0">
                <a:latin typeface="RobotoBR" pitchFamily="2" charset="0"/>
              </a:rPr>
              <a:t>performers </a:t>
            </a:r>
            <a:r>
              <a:rPr lang="pt-BR" sz="1900" dirty="0">
                <a:latin typeface="RobotoBR" pitchFamily="2" charset="0"/>
              </a:rPr>
              <a:t>do Brasil.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1900" dirty="0">
                <a:latin typeface="RobotoBR" pitchFamily="2" charset="0"/>
              </a:rPr>
              <a:t>Em 1956, com a performance Experiência nº 3 – New look, Flávio andou pelas ruas do centro de São Paulo utilizando um traje chamado “New look”, que pode ser traduzido como “Novo visual”.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1900" dirty="0">
                <a:latin typeface="RobotoBR" pitchFamily="2" charset="0"/>
              </a:rPr>
              <a:t>A peça era composta de uma blusa e uma saia. Flávio afirmava que não fazia sentido utilizar terno em um país tropical.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1900" dirty="0">
                <a:latin typeface="RobotoBR" pitchFamily="2" charset="0"/>
              </a:rPr>
              <a:t>A ação de Carvalho foi muito polêmica para a época, pois contrariava nossa tradição de vestuário, visto que no período não era comum homem usar saia.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1900" dirty="0">
                <a:latin typeface="RobotoBR" pitchFamily="2" charset="0"/>
              </a:rPr>
              <a:t>Com essa </a:t>
            </a:r>
            <a:r>
              <a:rPr lang="pt-BR" sz="1900" i="1" dirty="0">
                <a:latin typeface="RobotoBR" pitchFamily="2" charset="0"/>
              </a:rPr>
              <a:t>performance</a:t>
            </a:r>
            <a:r>
              <a:rPr lang="pt-BR" sz="1900" dirty="0">
                <a:latin typeface="RobotoBR" pitchFamily="2" charset="0"/>
              </a:rPr>
              <a:t>, o artista questionou os padrões ditados pela moda e a rigidez dos vestuários.</a:t>
            </a:r>
          </a:p>
        </p:txBody>
      </p:sp>
    </p:spTree>
    <p:extLst>
      <p:ext uri="{BB962C8B-B14F-4D97-AF65-F5344CB8AC3E}">
        <p14:creationId xmlns:p14="http://schemas.microsoft.com/office/powerpoint/2010/main" val="3551877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Arte e sensorialidade</a:t>
            </a:r>
            <a:endParaRPr lang="pt-BR" sz="48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BR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723900" y="2309822"/>
            <a:ext cx="5880100" cy="3692286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>
                <a:latin typeface="RobotoBR" pitchFamily="2" charset="0"/>
              </a:rPr>
              <a:t>Quando pensamos em Artes visuais (e o próprio nome já indica isso), acreditamos que a visão é o principal sentido utilizado para apreciarmos uma obra.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6966402" y="2587407"/>
            <a:ext cx="45202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Porém, alguns artistas brasileiros, a partir da segunda metade do século 20, buscaram ultrapassar essa predominância da visualidade nas Artes visuais e passaram a criar obras </a:t>
            </a:r>
            <a:r>
              <a:rPr lang="pt-BR" sz="2800" b="1" dirty="0">
                <a:latin typeface="RobotoBR" pitchFamily="2" charset="0"/>
              </a:rPr>
              <a:t>multissensoriais</a:t>
            </a:r>
            <a:r>
              <a:rPr lang="pt-BR" sz="2800" dirty="0">
                <a:latin typeface="RobotoBR" pitchFamily="2" charset="0"/>
              </a:rPr>
              <a:t>.</a:t>
            </a:r>
          </a:p>
        </p:txBody>
      </p:sp>
      <p:sp>
        <p:nvSpPr>
          <p:cNvPr id="10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781801" y="2325581"/>
            <a:ext cx="4889500" cy="4072938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4218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222250" y="2860256"/>
            <a:ext cx="25781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Elipse 9"/>
          <p:cNvSpPr/>
          <p:nvPr/>
        </p:nvSpPr>
        <p:spPr>
          <a:xfrm>
            <a:off x="6255419" y="2840214"/>
            <a:ext cx="2624352" cy="278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/>
              <a:t> </a:t>
            </a:r>
          </a:p>
        </p:txBody>
      </p:sp>
      <p:sp>
        <p:nvSpPr>
          <p:cNvPr id="13" name="Elipse 12"/>
          <p:cNvSpPr/>
          <p:nvPr/>
        </p:nvSpPr>
        <p:spPr>
          <a:xfrm>
            <a:off x="3225800" y="2869531"/>
            <a:ext cx="25781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492500" y="3274131"/>
            <a:ext cx="231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O </a:t>
            </a:r>
            <a:r>
              <a:rPr lang="pt-BR" sz="1900" b="1" dirty="0">
                <a:solidFill>
                  <a:schemeClr val="bg1"/>
                </a:solidFill>
                <a:latin typeface="RobotoBR" pitchFamily="2" charset="0"/>
              </a:rPr>
              <a:t>Parangolé </a:t>
            </a:r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consiste em capas </a:t>
            </a:r>
          </a:p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e estandartes</a:t>
            </a:r>
          </a:p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feitos com tecidos de diversas cores e texturas.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82269" y="3256449"/>
            <a:ext cx="231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Como exemplo </a:t>
            </a:r>
          </a:p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de propostas multissensoriais, podemos citar as obras de Hélio Oiticica.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669971" y="3162718"/>
            <a:ext cx="231140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O espectador os veste e, por meio</a:t>
            </a:r>
          </a:p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da dança e da música, envolve-se de forma tátil, auditiva e visual com a obra.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17</a:t>
            </a:fld>
            <a:endParaRPr lang="pt-BR" dirty="0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ítulo 1">
            <a:extLst>
              <a:ext uri="{FF2B5EF4-FFF2-40B4-BE49-F238E27FC236}">
                <a16:creationId xmlns:a16="http://schemas.microsoft.com/office/drawing/2014/main" id="{15AB3973-CA04-4387-A483-73CC734DA56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292896" y="863600"/>
            <a:ext cx="5441666" cy="952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dirty="0">
                <a:latin typeface="RobotoBR" pitchFamily="2" charset="0"/>
                <a:ea typeface="Roboto" panose="02000000000000000000" pitchFamily="2" charset="0"/>
              </a:rPr>
              <a:t>Parangolé</a:t>
            </a:r>
            <a:r>
              <a:rPr lang="pt-BR" sz="2800" dirty="0">
                <a:latin typeface="RobotoBR" pitchFamily="2" charset="0"/>
                <a:ea typeface="Roboto" panose="02000000000000000000" pitchFamily="2" charset="0"/>
              </a:rPr>
              <a:t>, de Hélio Oiticica</a:t>
            </a:r>
            <a:endParaRPr lang="pt-BR" sz="2800" dirty="0">
              <a:solidFill>
                <a:schemeClr val="bg1"/>
              </a:solidFill>
              <a:latin typeface="RobotoBR" pitchFamily="2" charset="0"/>
              <a:ea typeface="Roboto" panose="02000000000000000000" pitchFamily="2" charset="0"/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9178312" y="2849927"/>
            <a:ext cx="2736181" cy="278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/>
              <a:t> 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9471269" y="3247356"/>
            <a:ext cx="2334044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Oiticica inspirou-se na espontaneidade dos gestos dos sambistas da Escola Estação Primeira de Mangueira.</a:t>
            </a:r>
          </a:p>
          <a:p>
            <a:endParaRPr lang="pt-BR" sz="1900" dirty="0">
              <a:solidFill>
                <a:schemeClr val="bg1"/>
              </a:solidFill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241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318" y="2197950"/>
            <a:ext cx="10140666" cy="2264868"/>
          </a:xfr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indent="0">
              <a:buNone/>
            </a:pPr>
            <a:r>
              <a:rPr lang="pt-BR" dirty="0">
                <a:latin typeface="RobotoBR" pitchFamily="2" charset="0"/>
              </a:rPr>
              <a:t>O </a:t>
            </a:r>
            <a:r>
              <a:rPr lang="pt-BR" i="1" dirty="0">
                <a:latin typeface="RobotoBR" pitchFamily="2" charset="0"/>
              </a:rPr>
              <a:t>happening</a:t>
            </a:r>
            <a:r>
              <a:rPr lang="pt-BR" dirty="0">
                <a:latin typeface="RobotoBR" pitchFamily="2" charset="0"/>
              </a:rPr>
              <a:t> é um tipo de obra de arte que, como a </a:t>
            </a:r>
            <a:r>
              <a:rPr lang="pt-BR" i="1" dirty="0">
                <a:latin typeface="RobotoBR" pitchFamily="2" charset="0"/>
              </a:rPr>
              <a:t>performance</a:t>
            </a:r>
            <a:r>
              <a:rPr lang="pt-BR" dirty="0">
                <a:latin typeface="RobotoBR" pitchFamily="2" charset="0"/>
              </a:rPr>
              <a:t>, tem na ação corporal sua principal característica. No entanto, diferentemente da </a:t>
            </a:r>
            <a:r>
              <a:rPr lang="pt-BR" i="1" dirty="0">
                <a:latin typeface="RobotoBR" pitchFamily="2" charset="0"/>
              </a:rPr>
              <a:t>performance</a:t>
            </a:r>
            <a:r>
              <a:rPr lang="pt-BR" dirty="0">
                <a:latin typeface="RobotoBR" pitchFamily="2" charset="0"/>
              </a:rPr>
              <a:t>, no </a:t>
            </a:r>
            <a:r>
              <a:rPr lang="pt-BR" i="1" dirty="0">
                <a:latin typeface="RobotoBR" pitchFamily="2" charset="0"/>
              </a:rPr>
              <a:t>happening</a:t>
            </a:r>
            <a:r>
              <a:rPr lang="pt-BR" dirty="0">
                <a:latin typeface="RobotoBR" pitchFamily="2" charset="0"/>
              </a:rPr>
              <a:t> o espectador também faz parte da obra.</a:t>
            </a:r>
            <a:endParaRPr lang="pt-BR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18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6058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vida próxima da Arte</a:t>
            </a:r>
            <a:endParaRPr lang="pt-BR" sz="48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BR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19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833083" y="2255229"/>
            <a:ext cx="6057901" cy="3812195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2800" dirty="0">
              <a:latin typeface="RobotoBR" pitchFamily="2" charset="0"/>
            </a:endParaRPr>
          </a:p>
          <a:p>
            <a:r>
              <a:rPr lang="pt-BR" sz="2800" dirty="0">
                <a:latin typeface="RobotoBR" pitchFamily="2" charset="0"/>
              </a:rPr>
              <a:t>Muitos artistas buscam aproximar a vida da arte e, </a:t>
            </a:r>
          </a:p>
          <a:p>
            <a:r>
              <a:rPr lang="pt-BR" sz="2800" dirty="0">
                <a:latin typeface="RobotoBR" pitchFamily="2" charset="0"/>
              </a:rPr>
              <a:t>para isso, procuram situações do cotidiano, saem dos espaços exclusivos da arte, como os museus, para produzirem nas ruas e </a:t>
            </a:r>
          </a:p>
          <a:p>
            <a:r>
              <a:rPr lang="pt-BR" sz="2800" dirty="0">
                <a:latin typeface="RobotoBR" pitchFamily="2" charset="0"/>
              </a:rPr>
              <a:t>praças, dialogando com </a:t>
            </a:r>
          </a:p>
          <a:p>
            <a:r>
              <a:rPr lang="pt-BR" sz="2800" dirty="0">
                <a:latin typeface="RobotoBR" pitchFamily="2" charset="0"/>
              </a:rPr>
              <a:t>as pessoas.</a:t>
            </a:r>
          </a:p>
          <a:p>
            <a:endParaRPr lang="pt-BR" sz="2800" dirty="0">
              <a:latin typeface="RobotoBR" pitchFamily="2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7070771" y="2255230"/>
            <a:ext cx="489954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Maíra Vaz Valente (1981-) realizou performances disponibilizando objetos para o público participar por meio de instruções dadas. Suas propostas acontecem em grupo e geram experiências partilhadas por meio de ações coletivas.</a:t>
            </a:r>
          </a:p>
        </p:txBody>
      </p:sp>
      <p:sp>
        <p:nvSpPr>
          <p:cNvPr id="10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890984" y="2047165"/>
            <a:ext cx="4983799" cy="4178384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392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1 – Capítulo 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2348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20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15AB3973-CA04-4387-A483-73CC734DA56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74527" y="863600"/>
            <a:ext cx="6124059" cy="952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dirty="0">
                <a:latin typeface="RobotoBR" pitchFamily="2" charset="0"/>
                <a:ea typeface="Roboto" panose="02000000000000000000" pitchFamily="2" charset="0"/>
              </a:rPr>
              <a:t>Ação colaborativa, intervenção urbana 1:1</a:t>
            </a:r>
            <a:r>
              <a:rPr lang="pt-BR" sz="2800" dirty="0">
                <a:latin typeface="RobotoBR" pitchFamily="2" charset="0"/>
                <a:ea typeface="Roboto" panose="02000000000000000000" pitchFamily="2" charset="0"/>
              </a:rPr>
              <a:t>, de Maíra Vaz Valente</a:t>
            </a:r>
            <a:endParaRPr lang="pt-BR" sz="2800" dirty="0">
              <a:solidFill>
                <a:schemeClr val="bg1"/>
              </a:solidFill>
              <a:latin typeface="RobotoBR" pitchFamily="2" charset="0"/>
              <a:ea typeface="Roboto" panose="02000000000000000000" pitchFamily="2" charset="0"/>
            </a:endParaRPr>
          </a:p>
        </p:txBody>
      </p:sp>
      <p:sp>
        <p:nvSpPr>
          <p:cNvPr id="8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2079781" y="2303054"/>
            <a:ext cx="8292540" cy="3360768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2309281" y="2545324"/>
            <a:ext cx="784467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>
                <a:latin typeface="RobotoBR" pitchFamily="2" charset="0"/>
              </a:rPr>
              <a:t>A proposta desse trabalho é que duas pessoas utilizem um dispositivo chamado de “Conector”, vestimenta amarela que as conecta por uma distância de 3 metros. Esse dispositivo possibilita uma vivência compartilhada, pois cria distanciamentos e proximidades com o outro, tornando a ação colaborativa. </a:t>
            </a:r>
            <a:endParaRPr lang="pt-BR" sz="2600" b="1" dirty="0"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930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descoberta do movimento</a:t>
            </a:r>
          </a:p>
        </p:txBody>
      </p:sp>
      <p:sp>
        <p:nvSpPr>
          <p:cNvPr id="2" name="Retângulo 1"/>
          <p:cNvSpPr/>
          <p:nvPr/>
        </p:nvSpPr>
        <p:spPr>
          <a:xfrm>
            <a:off x="1504950" y="2591903"/>
            <a:ext cx="4851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dirty="0">
                <a:latin typeface="RobotoBR" pitchFamily="2" charset="0"/>
              </a:rPr>
              <a:t>O termo </a:t>
            </a:r>
            <a:r>
              <a:rPr lang="pt-BR" i="1" dirty="0">
                <a:latin typeface="RobotoBR" pitchFamily="2" charset="0"/>
              </a:rPr>
              <a:t>kinesfera</a:t>
            </a:r>
            <a:r>
              <a:rPr lang="pt-BR" dirty="0">
                <a:latin typeface="RobotoBR" pitchFamily="2" charset="0"/>
              </a:rPr>
              <a:t> significa “esfera de movimento”.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dirty="0">
                <a:latin typeface="RobotoBR" pitchFamily="2" charset="0"/>
              </a:rPr>
              <a:t>Ele remete a uma esfera imaginária que determina o limite natural do espaço que uma pessoa ocupa.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dirty="0">
                <a:latin typeface="RobotoBR" pitchFamily="2" charset="0"/>
              </a:rPr>
              <a:t>Um dos meios de explorar a </a:t>
            </a:r>
            <a:r>
              <a:rPr lang="pt-BR" i="1" dirty="0">
                <a:latin typeface="RobotoBR" pitchFamily="2" charset="0"/>
              </a:rPr>
              <a:t>kinesfera</a:t>
            </a:r>
            <a:r>
              <a:rPr lang="pt-BR" dirty="0">
                <a:latin typeface="RobotoBR" pitchFamily="2" charset="0"/>
              </a:rPr>
              <a:t> é construindo uma estrutura de metal.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dirty="0">
                <a:latin typeface="RobotoBR" pitchFamily="2" charset="0"/>
              </a:rPr>
              <a:t>O bailarino então ficaria no centro e se movimentaria dentro daquele espaço determinado, tentando alcançar vários pontos de sua </a:t>
            </a:r>
            <a:r>
              <a:rPr lang="pt-BR" i="1" dirty="0">
                <a:latin typeface="RobotoBR" pitchFamily="2" charset="0"/>
              </a:rPr>
              <a:t>kinesfera</a:t>
            </a:r>
            <a:r>
              <a:rPr lang="pt-BR" dirty="0">
                <a:latin typeface="RobotoBR" pitchFamily="2" charset="0"/>
              </a:rPr>
              <a:t>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056" y="2318075"/>
            <a:ext cx="3729727" cy="3686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350513" y="2365827"/>
            <a:ext cx="5005837" cy="3467101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827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5F53B5A5-538A-46E7-990B-868E237B9F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24856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Os fatores do esforço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0410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1310820"/>
            <a:ext cx="10515600" cy="883069"/>
          </a:xfr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pt-BR" dirty="0">
                <a:latin typeface="RobotoBR" pitchFamily="2" charset="0"/>
              </a:rPr>
              <a:t>A combinação dos elementos espaço, peso e tempo resulta em um quarto fator chamado </a:t>
            </a:r>
            <a:r>
              <a:rPr lang="pt-BR" b="1" dirty="0">
                <a:latin typeface="RobotoBR" pitchFamily="2" charset="0"/>
              </a:rPr>
              <a:t>fluência</a:t>
            </a:r>
            <a:r>
              <a:rPr lang="pt-BR" dirty="0">
                <a:latin typeface="RobotoBR" pitchFamily="2" charset="0"/>
              </a:rPr>
              <a:t>.</a:t>
            </a:r>
            <a:endParaRPr lang="pt-BR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graphicFrame>
        <p:nvGraphicFramePr>
          <p:cNvPr id="14" name="Espaço Reservado para Conteúdo 4">
            <a:extLst>
              <a:ext uri="{FF2B5EF4-FFF2-40B4-BE49-F238E27FC236}">
                <a16:creationId xmlns:a16="http://schemas.microsoft.com/office/drawing/2014/main" id="{5F53B5A5-538A-46E7-990B-868E237B9F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0922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5755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Uma revolucionária da dança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805787" y="2268878"/>
            <a:ext cx="5977151" cy="3692286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>
                <a:latin typeface="RobotoBR" pitchFamily="2" charset="0"/>
              </a:rPr>
              <a:t>O início do século 20 foi um momento de grandes transformações no campo da Dança. Nesse período, surgiu a chamada dança moderna, que teve como uma de suas pioneiras a dançarina estadunidense </a:t>
            </a:r>
          </a:p>
          <a:p>
            <a:r>
              <a:rPr lang="pt-BR" sz="2400" b="1" dirty="0">
                <a:latin typeface="RobotoBR" pitchFamily="2" charset="0"/>
              </a:rPr>
              <a:t>Isadora Duncan</a:t>
            </a:r>
            <a:r>
              <a:rPr lang="pt-BR" sz="2400" dirty="0">
                <a:latin typeface="RobotoBR" pitchFamily="2" charset="0"/>
              </a:rPr>
              <a:t> (1878-1927).</a:t>
            </a:r>
          </a:p>
        </p:txBody>
      </p:sp>
      <p:sp>
        <p:nvSpPr>
          <p:cNvPr id="8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851174" y="1975265"/>
            <a:ext cx="4930633" cy="4063426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7067262" y="2154409"/>
            <a:ext cx="43817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BR" pitchFamily="2" charset="0"/>
              </a:rPr>
              <a:t>Duncan estava insatisfeita com os princípios rígidos do balé clássico, pois considerava sua relação com o corpo muito artificial. </a:t>
            </a:r>
          </a:p>
          <a:p>
            <a:r>
              <a:rPr lang="pt-BR" sz="2000" dirty="0">
                <a:latin typeface="RobotoBR" pitchFamily="2" charset="0"/>
              </a:rPr>
              <a:t>Para criar uma dança que expressasse esses ideais, Isadora buscou inspiração na cultura grega antiga. Ela começou a dançar com os pés descalços, ao ar livre, trocou os figurinos de balé por tecidos esvoaçantes e passou a dialogar com diferentes estilos musicais.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3847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Explorações espaciais</a:t>
            </a:r>
          </a:p>
        </p:txBody>
      </p:sp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141035" y="2106413"/>
            <a:ext cx="9725026" cy="2588416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399798" y="2352788"/>
            <a:ext cx="932734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2200" dirty="0">
                <a:latin typeface="RobotoBR" pitchFamily="2" charset="0"/>
              </a:rPr>
              <a:t>A estadunidense Trisha Brown (1937-2016) foi uma das iniciadoras da dança contemporânea.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200" dirty="0">
                <a:latin typeface="RobotoBR" pitchFamily="2" charset="0"/>
              </a:rPr>
              <a:t>Uma das muitas características dessa nova forma de arte é o uso de espaços não convencionais.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200" dirty="0">
                <a:latin typeface="RobotoBR" pitchFamily="2" charset="0"/>
              </a:rPr>
              <a:t>Em </a:t>
            </a:r>
            <a:r>
              <a:rPr lang="pt-BR" sz="2200" b="1" dirty="0">
                <a:latin typeface="RobotoBR" pitchFamily="2" charset="0"/>
              </a:rPr>
              <a:t>A peça do telhado</a:t>
            </a:r>
            <a:r>
              <a:rPr lang="pt-BR" sz="2200" dirty="0">
                <a:latin typeface="RobotoBR" pitchFamily="2" charset="0"/>
              </a:rPr>
              <a:t>, a artista apresenta uma dança sobre o telhado de um prédio.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968418"/>
            <a:ext cx="10666863" cy="1309550"/>
          </a:xfr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pt-BR" dirty="0">
                <a:ln w="0"/>
                <a:solidFill>
                  <a:schemeClr val="bg1"/>
                </a:solidFill>
                <a:latin typeface="RobotoBR" pitchFamily="2" charset="0"/>
              </a:rPr>
              <a:t>A </a:t>
            </a:r>
            <a:r>
              <a:rPr lang="pt-BR" b="1" dirty="0">
                <a:ln w="0"/>
                <a:solidFill>
                  <a:schemeClr val="bg1"/>
                </a:solidFill>
                <a:latin typeface="RobotoBR" pitchFamily="2" charset="0"/>
              </a:rPr>
              <a:t>dança contemporânea </a:t>
            </a:r>
            <a:r>
              <a:rPr lang="pt-BR" dirty="0">
                <a:ln w="0"/>
                <a:solidFill>
                  <a:schemeClr val="bg1"/>
                </a:solidFill>
                <a:latin typeface="RobotoBR" pitchFamily="2" charset="0"/>
              </a:rPr>
              <a:t>nasceu entre as décadas de 1950 e 1960. É marcada pelo hibridismo, ou seja, a capacidade de mesclar técnicas, metodologias, espaços e tecnologias.</a:t>
            </a:r>
          </a:p>
        </p:txBody>
      </p:sp>
    </p:spTree>
    <p:extLst>
      <p:ext uri="{BB962C8B-B14F-4D97-AF65-F5344CB8AC3E}">
        <p14:creationId xmlns:p14="http://schemas.microsoft.com/office/powerpoint/2010/main" val="1922498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5599648" y="5091998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Elipse 2"/>
          <p:cNvSpPr/>
          <p:nvPr/>
        </p:nvSpPr>
        <p:spPr>
          <a:xfrm>
            <a:off x="2164298" y="2197559"/>
            <a:ext cx="3536950" cy="35278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Elipse 12"/>
          <p:cNvSpPr/>
          <p:nvPr/>
        </p:nvSpPr>
        <p:spPr>
          <a:xfrm>
            <a:off x="6346013" y="2200984"/>
            <a:ext cx="3480468" cy="35278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6743701" y="2875794"/>
            <a:ext cx="3000374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A interação entre </a:t>
            </a:r>
          </a:p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desenho e dança</a:t>
            </a:r>
          </a:p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expande a capacidade de criação e composição da artista e promove mudança na percepção do espectador.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2705100" y="2723394"/>
            <a:ext cx="263842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Usando giz de cera posicionados em lugares diferentes de seu corpo, Trisha descobre meios de desenhar em uma grande folha de papel branco posta no chão.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ítulo 1">
            <a:extLst>
              <a:ext uri="{FF2B5EF4-FFF2-40B4-BE49-F238E27FC236}">
                <a16:creationId xmlns:a16="http://schemas.microsoft.com/office/drawing/2014/main" id="{15AB3973-CA04-4387-A483-73CC734DA56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292896" y="863600"/>
            <a:ext cx="5441666" cy="952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dirty="0">
                <a:latin typeface="RobotoBR" pitchFamily="2" charset="0"/>
                <a:ea typeface="Roboto" panose="02000000000000000000" pitchFamily="2" charset="0"/>
              </a:rPr>
              <a:t>É um desenho</a:t>
            </a:r>
            <a:r>
              <a:rPr lang="pt-BR" sz="2800" dirty="0">
                <a:latin typeface="RobotoBR" pitchFamily="2" charset="0"/>
                <a:ea typeface="Roboto" panose="02000000000000000000" pitchFamily="2" charset="0"/>
              </a:rPr>
              <a:t>, de Trisha Brown</a:t>
            </a:r>
            <a:endParaRPr lang="pt-BR" sz="2800" dirty="0">
              <a:solidFill>
                <a:schemeClr val="bg1"/>
              </a:solidFill>
              <a:latin typeface="RobotoBR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040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540158"/>
            <a:ext cx="9766300" cy="14350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pt-BR" sz="4800" dirty="0">
                <a:latin typeface="RobotoBR" pitchFamily="2" charset="0"/>
              </a:rPr>
              <a:t>Deborah Colker: explorando o corpo e o espaço</a:t>
            </a:r>
            <a:endParaRPr lang="pt-B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2095500"/>
            <a:ext cx="10756900" cy="2095500"/>
          </a:xfr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pt-BR" dirty="0">
                <a:latin typeface="RobotoBR" pitchFamily="2" charset="0"/>
              </a:rPr>
              <a:t>Uma das características principais da dança contemporânea é que ela não se limita ao uso de uma única técnica. Diferente do balé clássico e das danças populares, que se restringem aos próprios códigos, os artistas contemporâneos recebem a influência de diversas linguagens e áreas do conhecimento em suas criações.</a:t>
            </a:r>
            <a:endParaRPr lang="pt-BR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736600" y="4309366"/>
            <a:ext cx="10731500" cy="2119106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O trabalho da coreógrafa carioca contemporânea Deborah Colker (1960-), por exemplo, envolve a moda e o esporte.</a:t>
            </a:r>
          </a:p>
          <a:p>
            <a:pPr marL="0" indent="0">
              <a:buNone/>
            </a:pPr>
            <a:r>
              <a:rPr lang="pt-B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Seu espetáculo </a:t>
            </a:r>
            <a:r>
              <a:rPr lang="pt-BR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Vero</a:t>
            </a:r>
            <a:r>
              <a:rPr lang="pt-B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, de 2016, por exemplo, é composto de gestos típicos de ginástica olímpica, além de trazer uma parede de alpinismo e uma roda enorme ao palco.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085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1438</Words>
  <Application>Microsoft Office PowerPoint</Application>
  <PresentationFormat>Widescreen</PresentationFormat>
  <Paragraphs>125</Paragraphs>
  <Slides>20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Unidade 1 – Capítulo 1</vt:lpstr>
      <vt:lpstr>A descoberta do movimento</vt:lpstr>
      <vt:lpstr>Os fatores do esforço</vt:lpstr>
      <vt:lpstr>Apresentação do PowerPoint</vt:lpstr>
      <vt:lpstr>Uma revolucionária da dança</vt:lpstr>
      <vt:lpstr>Explorações espaciais</vt:lpstr>
      <vt:lpstr>Apresentação do PowerPoint</vt:lpstr>
      <vt:lpstr>Deborah Colker: explorando o corpo e o espaço</vt:lpstr>
      <vt:lpstr>Compondo com o espaço</vt:lpstr>
      <vt:lpstr>Corpo, espaço e novas mídias</vt:lpstr>
      <vt:lpstr> Unidade 1 – Capítulo 2</vt:lpstr>
      <vt:lpstr>As vivências artísticas e o corpo</vt:lpstr>
      <vt:lpstr>As origens da performance </vt:lpstr>
      <vt:lpstr>Um performer brasileiro</vt:lpstr>
      <vt:lpstr>Arte e sensorialidade</vt:lpstr>
      <vt:lpstr>Apresentação do PowerPoint</vt:lpstr>
      <vt:lpstr>Apresentação do PowerPoint</vt:lpstr>
      <vt:lpstr>A vida próxima da Arte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Sarita Borelli</dc:creator>
  <cp:lastModifiedBy> </cp:lastModifiedBy>
  <cp:revision>346</cp:revision>
  <dcterms:created xsi:type="dcterms:W3CDTF">2019-02-19T17:58:13Z</dcterms:created>
  <dcterms:modified xsi:type="dcterms:W3CDTF">2023-06-22T18:44:45Z</dcterms:modified>
</cp:coreProperties>
</file>